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16"/>
  </p:notesMasterIdLst>
  <p:sldIdLst>
    <p:sldId id="256" r:id="rId2"/>
    <p:sldId id="276" r:id="rId3"/>
    <p:sldId id="259" r:id="rId4"/>
    <p:sldId id="275" r:id="rId5"/>
    <p:sldId id="271" r:id="rId6"/>
    <p:sldId id="260" r:id="rId7"/>
    <p:sldId id="265" r:id="rId8"/>
    <p:sldId id="263" r:id="rId9"/>
    <p:sldId id="270" r:id="rId10"/>
    <p:sldId id="264" r:id="rId11"/>
    <p:sldId id="267" r:id="rId12"/>
    <p:sldId id="262" r:id="rId13"/>
    <p:sldId id="268" r:id="rId14"/>
    <p:sldId id="25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2B4212"/>
    <a:srgbClr val="669900"/>
    <a:srgbClr val="339933"/>
    <a:srgbClr val="008000"/>
    <a:srgbClr val="336600"/>
    <a:srgbClr val="22340E"/>
    <a:srgbClr val="5F91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4660"/>
  </p:normalViewPr>
  <p:slideViewPr>
    <p:cSldViewPr>
      <p:cViewPr varScale="1">
        <p:scale>
          <a:sx n="50" d="100"/>
          <a:sy n="50" d="100"/>
        </p:scale>
        <p:origin x="-1253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F3DF5C-6B60-4C5C-AE63-8B7A03F7625B}" type="datetimeFigureOut">
              <a:rPr lang="en-NZ" smtClean="0"/>
              <a:t>7/11/2014</a:t>
            </a:fld>
            <a:endParaRPr lang="en-NZ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1A757E-3EE7-4357-9212-D098A3A31249}" type="slidenum">
              <a:rPr lang="en-NZ" smtClean="0"/>
              <a:t>‹#›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983856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1A757E-3EE7-4357-9212-D098A3A31249}" type="slidenum">
              <a:rPr lang="en-NZ" smtClean="0"/>
              <a:t>1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9512098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dirty="0" smtClean="0"/>
              <a:t>Complex system hard to understand and</a:t>
            </a:r>
            <a:r>
              <a:rPr lang="en-NZ" baseline="0" dirty="0" smtClean="0"/>
              <a:t> negotiate through for providers let alone disabled people – example of family forum EIF, IF, Choices in Community, New Model, Local Area Coordination.  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1A757E-3EE7-4357-9212-D098A3A31249}" type="slidenum">
              <a:rPr lang="en-NZ" smtClean="0"/>
              <a:t>2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1083602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dirty="0" smtClean="0"/>
              <a:t>and when 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1A757E-3EE7-4357-9212-D098A3A31249}" type="slidenum">
              <a:rPr lang="en-NZ" smtClean="0"/>
              <a:t>3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5381000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dirty="0" smtClean="0"/>
              <a:t>EGL will take action in these areas. 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1A757E-3EE7-4357-9212-D098A3A31249}" type="slidenum">
              <a:rPr lang="en-NZ" smtClean="0"/>
              <a:t>5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0736515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dirty="0" smtClean="0"/>
              <a:t>What will be different ?</a:t>
            </a:r>
            <a:r>
              <a:rPr lang="en-NZ" baseline="0" dirty="0" smtClean="0"/>
              <a:t> I can go to Farmers and buy what I want with my own money. If I need help trying something on I can choose the salesperson I want (not the grumpy one!).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1A757E-3EE7-4357-9212-D098A3A31249}" type="slidenum">
              <a:rPr lang="en-NZ" smtClean="0"/>
              <a:t>6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2422643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NZ" sz="1200" b="0" dirty="0" smtClean="0"/>
              <a:t>We</a:t>
            </a:r>
            <a:r>
              <a:rPr lang="en-NZ" sz="1200" b="0" baseline="0" dirty="0" smtClean="0"/>
              <a:t> are aiming for one system </a:t>
            </a:r>
            <a:r>
              <a:rPr lang="en-NZ" sz="1200" b="0" dirty="0" smtClean="0"/>
              <a:t>This includes building on Choices in Community Living.</a:t>
            </a:r>
          </a:p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1A757E-3EE7-4357-9212-D098A3A31249}" type="slidenum">
              <a:rPr lang="en-NZ" smtClean="0"/>
              <a:t>12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0121612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1A757E-3EE7-4357-9212-D098A3A31249}" type="slidenum">
              <a:rPr lang="en-NZ" smtClean="0"/>
              <a:t>14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467400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Friday, November 07, 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Friday, November 07, 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Friday, November 07, 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Friday, November 07, 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Friday, November 07, 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Friday, November 07, 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Friday, November 07, 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Friday, November 07, 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Friday, November 07, 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Friday, November 07, 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Friday, November 07, 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Friday, November 07, 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1"/>
            <a:ext cx="7848600" cy="1337320"/>
          </a:xfrm>
        </p:spPr>
        <p:txBody>
          <a:bodyPr/>
          <a:lstStyle/>
          <a:p>
            <a:pPr algn="ctr"/>
            <a:r>
              <a:rPr lang="en-NZ" dirty="0" smtClean="0">
                <a:solidFill>
                  <a:srgbClr val="669900"/>
                </a:solidFill>
              </a:rPr>
              <a:t> </a:t>
            </a:r>
            <a:endParaRPr lang="en-NZ" dirty="0">
              <a:solidFill>
                <a:srgbClr val="6699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3501008"/>
            <a:ext cx="6400800" cy="2520280"/>
          </a:xfrm>
        </p:spPr>
        <p:txBody>
          <a:bodyPr>
            <a:normAutofit fontScale="92500" lnSpcReduction="20000"/>
          </a:bodyPr>
          <a:lstStyle/>
          <a:p>
            <a:endParaRPr lang="en-NZ" dirty="0"/>
          </a:p>
          <a:p>
            <a:r>
              <a:rPr lang="en-US" sz="3500" dirty="0">
                <a:solidFill>
                  <a:schemeClr val="tx1"/>
                </a:solidFill>
              </a:rPr>
              <a:t>What is the unique contribution of Enabling Good Lives that will make the greatest positive difference in the lives of disabled people in the Waikato?  </a:t>
            </a:r>
            <a:endParaRPr lang="en-NZ" sz="3500" dirty="0">
              <a:solidFill>
                <a:schemeClr val="tx1"/>
              </a:solidFill>
            </a:endParaRPr>
          </a:p>
          <a:p>
            <a:endParaRPr lang="en-NZ" dirty="0"/>
          </a:p>
        </p:txBody>
      </p:sp>
      <p:pic>
        <p:nvPicPr>
          <p:cNvPr id="1026" name="Picture 2" descr="C:\Users\cpott005\AppData\Local\Microsoft\Windows\Temporary Internet Files\Content.Outlook\545WOQXX\image00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772816"/>
            <a:ext cx="4743450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6272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NZ" sz="2800" b="1" dirty="0">
                <a:solidFill>
                  <a:srgbClr val="006600"/>
                </a:solidFill>
              </a:rPr>
              <a:t>Key outcomes for the Waikato demonstration </a:t>
            </a:r>
            <a:r>
              <a:rPr lang="en-NZ" sz="2800" b="1" dirty="0" smtClean="0">
                <a:solidFill>
                  <a:srgbClr val="006600"/>
                </a:solidFill>
              </a:rPr>
              <a:t>–employment.</a:t>
            </a:r>
          </a:p>
          <a:p>
            <a:pPr marL="0" lvl="0" indent="0">
              <a:buNone/>
            </a:pPr>
            <a:endParaRPr lang="en-US" sz="2800" dirty="0"/>
          </a:p>
          <a:p>
            <a:pPr lvl="0"/>
            <a:r>
              <a:rPr lang="en-US" sz="2800" dirty="0" smtClean="0"/>
              <a:t>I </a:t>
            </a:r>
            <a:r>
              <a:rPr lang="en-US" sz="2800" dirty="0"/>
              <a:t>have networks and connections that assist me in finding work</a:t>
            </a:r>
            <a:r>
              <a:rPr lang="en-US" sz="2800" dirty="0" smtClean="0"/>
              <a:t>.</a:t>
            </a:r>
          </a:p>
          <a:p>
            <a:pPr marL="0" lvl="0" indent="0">
              <a:buNone/>
            </a:pPr>
            <a:endParaRPr lang="en-NZ" sz="2800" dirty="0"/>
          </a:p>
          <a:p>
            <a:pPr lvl="0"/>
            <a:r>
              <a:rPr lang="en-US" sz="2800" dirty="0"/>
              <a:t>I have peers that can help me achieve my goals</a:t>
            </a:r>
            <a:r>
              <a:rPr lang="en-US" sz="2800" dirty="0" smtClean="0"/>
              <a:t>.</a:t>
            </a:r>
          </a:p>
          <a:p>
            <a:pPr marL="0" lvl="0" indent="0">
              <a:buNone/>
            </a:pPr>
            <a:endParaRPr lang="en-NZ" sz="2800" dirty="0"/>
          </a:p>
          <a:p>
            <a:pPr lvl="0"/>
            <a:r>
              <a:rPr lang="en-US" sz="2800" dirty="0"/>
              <a:t>I have paid work that matches my skills and interests.</a:t>
            </a:r>
            <a:endParaRPr lang="en-NZ" sz="2800" dirty="0"/>
          </a:p>
          <a:p>
            <a:endParaRPr lang="en-NZ" dirty="0"/>
          </a:p>
        </p:txBody>
      </p:sp>
      <p:pic>
        <p:nvPicPr>
          <p:cNvPr id="4" name="Picture 2" descr="C:\Users\cpott005\AppData\Local\Microsoft\Windows\Temporary Internet Files\Content.Outlook\545WOQXX\image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764704"/>
            <a:ext cx="4887466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4012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NZ" sz="2800" b="1" dirty="0">
                <a:solidFill>
                  <a:srgbClr val="006600"/>
                </a:solidFill>
              </a:rPr>
              <a:t>Key outcomes </a:t>
            </a:r>
            <a:r>
              <a:rPr lang="en-NZ" sz="2800" b="1" dirty="0" smtClean="0">
                <a:solidFill>
                  <a:srgbClr val="006600"/>
                </a:solidFill>
              </a:rPr>
              <a:t>and actions for </a:t>
            </a:r>
            <a:r>
              <a:rPr lang="en-NZ" sz="2800" b="1" dirty="0">
                <a:solidFill>
                  <a:srgbClr val="006600"/>
                </a:solidFill>
              </a:rPr>
              <a:t>the Waikato demonstration </a:t>
            </a:r>
            <a:r>
              <a:rPr lang="en-NZ" sz="2800" b="1" dirty="0" smtClean="0">
                <a:solidFill>
                  <a:srgbClr val="006600"/>
                </a:solidFill>
              </a:rPr>
              <a:t>– employment</a:t>
            </a:r>
          </a:p>
          <a:p>
            <a:pPr marL="0" lvl="0" indent="0">
              <a:buNone/>
            </a:pPr>
            <a:endParaRPr lang="en-NZ" sz="2800" b="1" dirty="0" smtClean="0">
              <a:solidFill>
                <a:srgbClr val="006600"/>
              </a:solidFill>
            </a:endParaRPr>
          </a:p>
          <a:p>
            <a:pPr lvl="0"/>
            <a:r>
              <a:rPr lang="en-US" sz="2800" dirty="0" smtClean="0"/>
              <a:t>I </a:t>
            </a:r>
            <a:r>
              <a:rPr lang="en-US" sz="2800" dirty="0"/>
              <a:t>have opportunities to further my career development</a:t>
            </a:r>
            <a:r>
              <a:rPr lang="en-US" sz="2800" dirty="0" smtClean="0"/>
              <a:t>.</a:t>
            </a:r>
          </a:p>
          <a:p>
            <a:pPr lvl="0"/>
            <a:endParaRPr lang="en-NZ" sz="2800" dirty="0"/>
          </a:p>
          <a:p>
            <a:pPr lvl="0"/>
            <a:r>
              <a:rPr lang="en-US" sz="2800" dirty="0"/>
              <a:t>I have the supports I need so I succeed at work.</a:t>
            </a:r>
            <a:endParaRPr lang="en-NZ" sz="2800" dirty="0"/>
          </a:p>
          <a:p>
            <a:endParaRPr lang="en-NZ" sz="2800" dirty="0"/>
          </a:p>
          <a:p>
            <a:pPr marL="0" lv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NZ" dirty="0"/>
          </a:p>
        </p:txBody>
      </p:sp>
      <p:pic>
        <p:nvPicPr>
          <p:cNvPr id="4" name="Picture 2" descr="C:\Users\cpott005\AppData\Local\Microsoft\Windows\Temporary Internet Files\Content.Outlook\545WOQXX\image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764704"/>
            <a:ext cx="4887466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7794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NZ" sz="2800" b="1" dirty="0" smtClean="0">
                <a:solidFill>
                  <a:srgbClr val="006600"/>
                </a:solidFill>
              </a:rPr>
              <a:t>What will change if we use an Enabling Good Lives approach?</a:t>
            </a:r>
          </a:p>
          <a:p>
            <a:pPr marL="0" indent="0">
              <a:buNone/>
            </a:pPr>
            <a:endParaRPr lang="en-NZ" sz="2800" dirty="0"/>
          </a:p>
          <a:p>
            <a:r>
              <a:rPr lang="en-NZ" sz="2800" dirty="0" smtClean="0"/>
              <a:t>There will be  </a:t>
            </a:r>
            <a:r>
              <a:rPr lang="en-NZ" sz="2800" dirty="0"/>
              <a:t>one set of principles, one person, one plan, one pool of funding and one evaluation</a:t>
            </a:r>
            <a:r>
              <a:rPr lang="en-NZ" sz="2800" dirty="0" smtClean="0"/>
              <a:t>.</a:t>
            </a:r>
          </a:p>
          <a:p>
            <a:pPr marL="0" indent="0">
              <a:buNone/>
            </a:pPr>
            <a:r>
              <a:rPr lang="en-NZ" sz="2800" dirty="0" smtClean="0"/>
              <a:t> </a:t>
            </a:r>
            <a:endParaRPr lang="en-NZ" sz="2800" dirty="0"/>
          </a:p>
          <a:p>
            <a:r>
              <a:rPr lang="en-NZ" sz="2800" dirty="0"/>
              <a:t>D</a:t>
            </a:r>
            <a:r>
              <a:rPr lang="en-NZ" sz="2800" dirty="0" smtClean="0"/>
              <a:t>isabled </a:t>
            </a:r>
            <a:r>
              <a:rPr lang="en-NZ" sz="2800" dirty="0"/>
              <a:t>people, families and whānau </a:t>
            </a:r>
            <a:r>
              <a:rPr lang="en-NZ" sz="2800" dirty="0" smtClean="0"/>
              <a:t>will choose </a:t>
            </a:r>
            <a:r>
              <a:rPr lang="en-NZ" sz="2800" dirty="0"/>
              <a:t>who will guide them through the planning and funding process.</a:t>
            </a:r>
          </a:p>
          <a:p>
            <a:pPr marL="0" indent="0">
              <a:buNone/>
            </a:pPr>
            <a:endParaRPr lang="en-NZ" sz="2800" dirty="0"/>
          </a:p>
          <a:p>
            <a:pPr marL="0" indent="0">
              <a:buNone/>
            </a:pPr>
            <a:endParaRPr lang="en-NZ" sz="1800" dirty="0"/>
          </a:p>
        </p:txBody>
      </p:sp>
      <p:pic>
        <p:nvPicPr>
          <p:cNvPr id="4" name="Picture 2" descr="C:\Users\cpott005\AppData\Local\Microsoft\Windows\Temporary Internet Files\Content.Outlook\545WOQXX\image00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764704"/>
            <a:ext cx="4887466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7069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NZ" sz="2800" b="1" dirty="0">
                <a:solidFill>
                  <a:srgbClr val="006600"/>
                </a:solidFill>
              </a:rPr>
              <a:t>What will change if we use an Enabling Good Lives approach?</a:t>
            </a:r>
          </a:p>
          <a:p>
            <a:pPr marL="0" indent="0">
              <a:buNone/>
            </a:pPr>
            <a:endParaRPr lang="en-NZ" sz="2800" b="1" dirty="0"/>
          </a:p>
          <a:p>
            <a:r>
              <a:rPr lang="en-NZ" sz="2800" dirty="0"/>
              <a:t>The l</a:t>
            </a:r>
            <a:r>
              <a:rPr lang="en-NZ" sz="2800" dirty="0" smtClean="0"/>
              <a:t>eadership </a:t>
            </a:r>
            <a:r>
              <a:rPr lang="en-NZ" sz="2800" dirty="0"/>
              <a:t>of disabled people, families and whānau  </a:t>
            </a:r>
            <a:r>
              <a:rPr lang="en-NZ" sz="2800" dirty="0" smtClean="0"/>
              <a:t>will be stronger. </a:t>
            </a:r>
          </a:p>
          <a:p>
            <a:pPr marL="0" indent="0">
              <a:buNone/>
            </a:pPr>
            <a:endParaRPr lang="en-NZ" sz="2800" dirty="0" smtClean="0"/>
          </a:p>
          <a:p>
            <a:r>
              <a:rPr lang="en-NZ" sz="2800" dirty="0"/>
              <a:t>P</a:t>
            </a:r>
            <a:r>
              <a:rPr lang="en-NZ" sz="2800" dirty="0" smtClean="0"/>
              <a:t>roviders will develop creative </a:t>
            </a:r>
            <a:r>
              <a:rPr lang="en-NZ" sz="2800" dirty="0"/>
              <a:t>approaches to individual support</a:t>
            </a:r>
            <a:r>
              <a:rPr lang="en-NZ" sz="2800" dirty="0" smtClean="0"/>
              <a:t>.</a:t>
            </a:r>
          </a:p>
          <a:p>
            <a:pPr marL="0" indent="0">
              <a:buNone/>
            </a:pPr>
            <a:endParaRPr lang="en-NZ" sz="2800" dirty="0" smtClean="0"/>
          </a:p>
          <a:p>
            <a:r>
              <a:rPr lang="en-NZ" sz="2800" dirty="0"/>
              <a:t>Community building will be woven through each action area.</a:t>
            </a:r>
          </a:p>
          <a:p>
            <a:endParaRPr lang="en-NZ" sz="2800" dirty="0"/>
          </a:p>
          <a:p>
            <a:pPr marL="0" indent="0">
              <a:buNone/>
            </a:pPr>
            <a:endParaRPr lang="en-NZ" sz="2800" dirty="0"/>
          </a:p>
          <a:p>
            <a:pPr marL="0" indent="0">
              <a:buNone/>
            </a:pPr>
            <a:endParaRPr lang="en-NZ" sz="2800" dirty="0"/>
          </a:p>
        </p:txBody>
      </p:sp>
      <p:pic>
        <p:nvPicPr>
          <p:cNvPr id="4" name="Picture 2" descr="C:\Users\cpott005\AppData\Local\Microsoft\Windows\Temporary Internet Files\Content.Outlook\545WOQXX\image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764704"/>
            <a:ext cx="4815458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8556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16" y="548680"/>
            <a:ext cx="8229600" cy="903312"/>
          </a:xfrm>
        </p:spPr>
        <p:txBody>
          <a:bodyPr/>
          <a:lstStyle/>
          <a:p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NZ" sz="2800" b="1" dirty="0"/>
              <a:t>What </a:t>
            </a:r>
            <a:r>
              <a:rPr lang="en-NZ" sz="2800" b="1" dirty="0" smtClean="0"/>
              <a:t>does it mean for providers</a:t>
            </a:r>
          </a:p>
          <a:p>
            <a:pPr marL="0" indent="0">
              <a:buNone/>
            </a:pPr>
            <a:endParaRPr lang="en-NZ" sz="2800" b="1" dirty="0"/>
          </a:p>
          <a:p>
            <a:pPr marL="0" indent="0">
              <a:buNone/>
            </a:pPr>
            <a:r>
              <a:rPr lang="en-NZ" sz="2800" b="1" dirty="0" smtClean="0"/>
              <a:t>How can you get involved</a:t>
            </a:r>
          </a:p>
          <a:p>
            <a:pPr marL="0" indent="0">
              <a:buNone/>
            </a:pPr>
            <a:endParaRPr lang="en-NZ" sz="2800" b="1" dirty="0"/>
          </a:p>
          <a:p>
            <a:pPr marL="0" indent="0">
              <a:buNone/>
            </a:pPr>
            <a:r>
              <a:rPr lang="en-NZ" sz="2800" b="1" dirty="0" smtClean="0"/>
              <a:t>Volunteers</a:t>
            </a:r>
          </a:p>
          <a:p>
            <a:pPr marL="0" indent="0">
              <a:buNone/>
            </a:pPr>
            <a:endParaRPr lang="en-NZ" sz="2800" b="1" dirty="0"/>
          </a:p>
          <a:p>
            <a:pPr marL="0" indent="0">
              <a:buNone/>
            </a:pPr>
            <a:r>
              <a:rPr lang="en-NZ" sz="2800" b="1" dirty="0" smtClean="0"/>
              <a:t>Next steps </a:t>
            </a:r>
            <a:endParaRPr lang="en-NZ" sz="2800" b="1" dirty="0"/>
          </a:p>
          <a:p>
            <a:pPr marL="0" indent="0">
              <a:buNone/>
            </a:pPr>
            <a:endParaRPr lang="en-NZ" sz="2800" dirty="0">
              <a:solidFill>
                <a:srgbClr val="006600"/>
              </a:solidFill>
            </a:endParaRPr>
          </a:p>
        </p:txBody>
      </p:sp>
      <p:pic>
        <p:nvPicPr>
          <p:cNvPr id="6" name="Picture 2" descr="C:\Users\cpott005\AppData\Local\Microsoft\Windows\Temporary Internet Files\Content.Outlook\545WOQXX\image00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92696"/>
            <a:ext cx="4887466" cy="643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7776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NZ" sz="2800" b="1" dirty="0" smtClean="0"/>
              <a:t>Why are we doing it?</a:t>
            </a:r>
            <a:endParaRPr lang="en-NZ" sz="2800" b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937" y="2276872"/>
            <a:ext cx="8620125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 descr="C:\Users\cpott005\AppData\Local\Microsoft\Windows\Temporary Internet Files\Content.Outlook\545WOQXX\image00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764704"/>
            <a:ext cx="4743450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2723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0448" y="555154"/>
            <a:ext cx="8229600" cy="990600"/>
          </a:xfrm>
        </p:spPr>
        <p:txBody>
          <a:bodyPr/>
          <a:lstStyle/>
          <a:p>
            <a:endParaRPr lang="en-NZ" dirty="0"/>
          </a:p>
        </p:txBody>
      </p:sp>
      <p:pic>
        <p:nvPicPr>
          <p:cNvPr id="4" name="Picture 2" descr="C:\Users\cpott005\AppData\Local\Microsoft\Windows\Temporary Internet Files\Content.Outlook\545WOQXX\image00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764704"/>
            <a:ext cx="4887466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NZ" sz="2800" dirty="0" smtClean="0"/>
              <a:t>Some disabled people, families and </a:t>
            </a:r>
            <a:r>
              <a:rPr lang="en-NZ" sz="2800" dirty="0"/>
              <a:t>whānau get </a:t>
            </a:r>
            <a:r>
              <a:rPr lang="en-NZ" sz="2800" dirty="0" smtClean="0"/>
              <a:t>information but some don’t. </a:t>
            </a:r>
          </a:p>
          <a:p>
            <a:pPr marL="0" indent="0">
              <a:buNone/>
            </a:pPr>
            <a:endParaRPr lang="en-NZ" sz="2800" dirty="0"/>
          </a:p>
          <a:p>
            <a:pPr marL="0" indent="0">
              <a:buNone/>
            </a:pPr>
            <a:endParaRPr lang="en-NZ" sz="2800" dirty="0" smtClean="0"/>
          </a:p>
          <a:p>
            <a:pPr marL="0" indent="0">
              <a:buNone/>
            </a:pPr>
            <a:r>
              <a:rPr lang="en-NZ" sz="2800" dirty="0" smtClean="0"/>
              <a:t>Some </a:t>
            </a:r>
            <a:r>
              <a:rPr lang="en-NZ" sz="2800" dirty="0"/>
              <a:t>disabled </a:t>
            </a:r>
            <a:r>
              <a:rPr lang="en-NZ" sz="2800" dirty="0" smtClean="0"/>
              <a:t>people have choice in all aspects </a:t>
            </a:r>
          </a:p>
          <a:p>
            <a:pPr marL="0" indent="0">
              <a:buNone/>
            </a:pPr>
            <a:r>
              <a:rPr lang="en-NZ" sz="2800" dirty="0"/>
              <a:t>o</a:t>
            </a:r>
            <a:r>
              <a:rPr lang="en-NZ" sz="2800" dirty="0" smtClean="0"/>
              <a:t>f their lives but </a:t>
            </a:r>
            <a:r>
              <a:rPr lang="en-NZ" sz="2800" dirty="0"/>
              <a:t>some </a:t>
            </a:r>
            <a:r>
              <a:rPr lang="en-NZ" sz="2800" dirty="0" smtClean="0"/>
              <a:t>don’t. </a:t>
            </a:r>
          </a:p>
          <a:p>
            <a:pPr marL="0" indent="0">
              <a:buNone/>
            </a:pPr>
            <a:endParaRPr lang="en-NZ" sz="2800" dirty="0"/>
          </a:p>
          <a:p>
            <a:pPr marL="0" indent="0">
              <a:buNone/>
            </a:pPr>
            <a:endParaRPr lang="en-NZ" dirty="0" smtClean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2060848"/>
            <a:ext cx="1164687" cy="1257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293096"/>
            <a:ext cx="1666875" cy="140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0915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7536" y="1556792"/>
            <a:ext cx="6667500" cy="483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 descr="C:\Users\cpott005\AppData\Local\Microsoft\Windows\Temporary Internet Files\Content.Outlook\545WOQXX\image00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764704"/>
            <a:ext cx="4887466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3470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NZ" sz="2800" dirty="0" smtClean="0"/>
              <a:t>Some </a:t>
            </a:r>
            <a:r>
              <a:rPr lang="en-NZ" sz="2800" dirty="0"/>
              <a:t>disabled children and young people have </a:t>
            </a:r>
          </a:p>
          <a:p>
            <a:pPr marL="0" indent="0">
              <a:buNone/>
            </a:pPr>
            <a:r>
              <a:rPr lang="en-NZ" sz="2800" dirty="0"/>
              <a:t>the same life experiences as other children </a:t>
            </a:r>
            <a:endParaRPr lang="en-NZ" sz="2800" dirty="0" smtClean="0"/>
          </a:p>
          <a:p>
            <a:pPr marL="0" indent="0">
              <a:buNone/>
            </a:pPr>
            <a:r>
              <a:rPr lang="en-NZ" sz="2800" dirty="0" smtClean="0"/>
              <a:t>and </a:t>
            </a:r>
            <a:r>
              <a:rPr lang="en-NZ" sz="2800" dirty="0"/>
              <a:t>young people but some </a:t>
            </a:r>
            <a:endParaRPr lang="en-NZ" sz="2800" dirty="0" smtClean="0"/>
          </a:p>
          <a:p>
            <a:pPr marL="0" indent="0">
              <a:buNone/>
            </a:pPr>
            <a:r>
              <a:rPr lang="en-NZ" sz="2800" dirty="0" smtClean="0"/>
              <a:t>don’t. </a:t>
            </a:r>
            <a:endParaRPr lang="en-NZ" sz="2800" dirty="0"/>
          </a:p>
          <a:p>
            <a:pPr marL="0" indent="0">
              <a:buNone/>
            </a:pPr>
            <a:endParaRPr lang="en-NZ" sz="2800" dirty="0"/>
          </a:p>
          <a:p>
            <a:pPr marL="0" indent="0">
              <a:buNone/>
            </a:pPr>
            <a:endParaRPr lang="en-NZ" sz="2800" dirty="0"/>
          </a:p>
          <a:p>
            <a:pPr marL="0" indent="0">
              <a:buNone/>
            </a:pPr>
            <a:endParaRPr lang="en-NZ" sz="2800" dirty="0" smtClean="0"/>
          </a:p>
          <a:p>
            <a:pPr marL="0" indent="0">
              <a:buNone/>
            </a:pPr>
            <a:r>
              <a:rPr lang="en-NZ" sz="2800" dirty="0" smtClean="0"/>
              <a:t>Some </a:t>
            </a:r>
            <a:r>
              <a:rPr lang="en-NZ" sz="2800" dirty="0"/>
              <a:t>disabled people get </a:t>
            </a:r>
            <a:r>
              <a:rPr lang="en-NZ" sz="2800" dirty="0" smtClean="0"/>
              <a:t>paid jobs </a:t>
            </a:r>
          </a:p>
          <a:p>
            <a:pPr marL="0" indent="0">
              <a:buNone/>
            </a:pPr>
            <a:r>
              <a:rPr lang="en-NZ" sz="2800" dirty="0" smtClean="0"/>
              <a:t>but </a:t>
            </a:r>
            <a:r>
              <a:rPr lang="en-NZ" sz="2800" dirty="0"/>
              <a:t>some </a:t>
            </a:r>
            <a:r>
              <a:rPr lang="en-NZ" sz="2800" dirty="0" smtClean="0"/>
              <a:t>don’t. </a:t>
            </a:r>
            <a:endParaRPr lang="en-NZ" sz="2800" dirty="0"/>
          </a:p>
          <a:p>
            <a:endParaRPr lang="en-NZ" sz="2800" dirty="0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6991" y="5053369"/>
            <a:ext cx="1799997" cy="11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 descr="C:\Users\cpott005\AppData\Local\Microsoft\Windows\Temporary Internet Files\Content.Outlook\545WOQXX\image00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764704"/>
            <a:ext cx="4887466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8318" y="2564904"/>
            <a:ext cx="2018077" cy="19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99167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NZ" sz="3000" b="1" dirty="0" smtClean="0">
                <a:solidFill>
                  <a:srgbClr val="006600"/>
                </a:solidFill>
              </a:rPr>
              <a:t>Key outcomes for the Waikato demonstration – disabled people.</a:t>
            </a:r>
          </a:p>
          <a:p>
            <a:pPr marL="0" indent="0">
              <a:buNone/>
            </a:pPr>
            <a:endParaRPr lang="en-NZ" sz="3000" b="1" dirty="0" smtClean="0">
              <a:solidFill>
                <a:srgbClr val="006600"/>
              </a:solidFill>
            </a:endParaRPr>
          </a:p>
          <a:p>
            <a:r>
              <a:rPr lang="en-US" sz="3000" dirty="0" smtClean="0"/>
              <a:t>I </a:t>
            </a:r>
            <a:r>
              <a:rPr lang="en-US" sz="3000" dirty="0"/>
              <a:t>am in control of my life and what happens to me</a:t>
            </a:r>
            <a:r>
              <a:rPr lang="en-US" sz="3000" dirty="0" smtClean="0"/>
              <a:t>.</a:t>
            </a:r>
          </a:p>
          <a:p>
            <a:endParaRPr lang="en-NZ" sz="3000" dirty="0"/>
          </a:p>
          <a:p>
            <a:pPr lvl="0"/>
            <a:r>
              <a:rPr lang="en-US" sz="3000" dirty="0"/>
              <a:t>I can contribute to the lives of others and to my community</a:t>
            </a:r>
            <a:r>
              <a:rPr lang="en-US" sz="3000" dirty="0" smtClean="0"/>
              <a:t>.</a:t>
            </a:r>
          </a:p>
          <a:p>
            <a:pPr lvl="0"/>
            <a:endParaRPr lang="en-NZ" sz="3000" dirty="0"/>
          </a:p>
          <a:p>
            <a:pPr lvl="0"/>
            <a:r>
              <a:rPr lang="en-US" sz="3000" dirty="0"/>
              <a:t>I have one plan and one amount of funding</a:t>
            </a:r>
            <a:r>
              <a:rPr lang="en-US" sz="3000" dirty="0" smtClean="0"/>
              <a:t>.</a:t>
            </a:r>
          </a:p>
          <a:p>
            <a:pPr lvl="0"/>
            <a:endParaRPr lang="en-NZ" sz="3000" dirty="0"/>
          </a:p>
          <a:p>
            <a:pPr lvl="0"/>
            <a:r>
              <a:rPr lang="en-US" sz="3000" dirty="0"/>
              <a:t>I can choose who will assist me with my ongoing support</a:t>
            </a:r>
            <a:r>
              <a:rPr lang="en-US" sz="3000" dirty="0" smtClean="0"/>
              <a:t>.</a:t>
            </a:r>
          </a:p>
          <a:p>
            <a:pPr lvl="0"/>
            <a:endParaRPr lang="en-US" sz="2800" dirty="0" smtClean="0"/>
          </a:p>
          <a:p>
            <a:pPr lvl="0"/>
            <a:endParaRPr lang="en-NZ" sz="2800" dirty="0"/>
          </a:p>
          <a:p>
            <a:endParaRPr lang="en-NZ" sz="2800" dirty="0"/>
          </a:p>
          <a:p>
            <a:endParaRPr lang="en-NZ" sz="2800" dirty="0"/>
          </a:p>
        </p:txBody>
      </p:sp>
      <p:pic>
        <p:nvPicPr>
          <p:cNvPr id="4" name="Picture 2" descr="C:\Users\cpott005\AppData\Local\Microsoft\Windows\Temporary Internet Files\Content.Outlook\545WOQXX\image00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774298"/>
            <a:ext cx="4887466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5168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NZ" sz="2800" b="1" dirty="0">
                <a:solidFill>
                  <a:srgbClr val="006600"/>
                </a:solidFill>
              </a:rPr>
              <a:t>Key outcomes for the Waikato </a:t>
            </a:r>
            <a:r>
              <a:rPr lang="en-NZ" sz="2800" b="1" dirty="0" smtClean="0">
                <a:solidFill>
                  <a:srgbClr val="006600"/>
                </a:solidFill>
              </a:rPr>
              <a:t>demonstration - </a:t>
            </a:r>
            <a:r>
              <a:rPr lang="en-US" sz="2800" b="1" dirty="0">
                <a:solidFill>
                  <a:srgbClr val="006600"/>
                </a:solidFill>
              </a:rPr>
              <a:t>families and </a:t>
            </a:r>
            <a:r>
              <a:rPr lang="en-NZ" sz="2800" b="1" dirty="0">
                <a:solidFill>
                  <a:srgbClr val="006600"/>
                </a:solidFill>
              </a:rPr>
              <a:t>whānau </a:t>
            </a:r>
            <a:endParaRPr lang="en-US" sz="2800" b="1" dirty="0">
              <a:solidFill>
                <a:srgbClr val="006600"/>
              </a:solidFill>
            </a:endParaRPr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My </a:t>
            </a:r>
            <a:r>
              <a:rPr lang="en-US" sz="2800" dirty="0"/>
              <a:t>family, </a:t>
            </a:r>
            <a:r>
              <a:rPr lang="en-NZ" sz="2800" dirty="0"/>
              <a:t>whānau </a:t>
            </a:r>
            <a:r>
              <a:rPr lang="en-US" sz="2800" dirty="0" smtClean="0"/>
              <a:t> </a:t>
            </a:r>
            <a:r>
              <a:rPr lang="en-US" sz="2800" dirty="0"/>
              <a:t>and I understand the parts of the disability system relevant to my situation and what that means for us</a:t>
            </a:r>
            <a:r>
              <a:rPr lang="en-US" sz="2800" dirty="0" smtClean="0"/>
              <a:t>.</a:t>
            </a:r>
          </a:p>
          <a:p>
            <a:endParaRPr lang="en-NZ" sz="2800" dirty="0"/>
          </a:p>
          <a:p>
            <a:pPr lvl="0"/>
            <a:r>
              <a:rPr lang="en-US" sz="2800" dirty="0"/>
              <a:t>We are known and connected in our community</a:t>
            </a:r>
            <a:r>
              <a:rPr lang="en-US" sz="2800" dirty="0" smtClean="0"/>
              <a:t>.</a:t>
            </a:r>
          </a:p>
          <a:p>
            <a:pPr marL="0" lvl="0" indent="0">
              <a:buNone/>
            </a:pPr>
            <a:endParaRPr lang="en-NZ" sz="2800" dirty="0"/>
          </a:p>
          <a:p>
            <a:pPr lvl="0"/>
            <a:r>
              <a:rPr lang="en-US" sz="2800" dirty="0"/>
              <a:t>We know how to, and can access all the information our family and </a:t>
            </a:r>
            <a:r>
              <a:rPr lang="en-NZ" sz="2800" dirty="0"/>
              <a:t>whānau </a:t>
            </a:r>
            <a:r>
              <a:rPr lang="en-US" sz="2800" dirty="0" smtClean="0"/>
              <a:t> </a:t>
            </a:r>
            <a:r>
              <a:rPr lang="en-US" sz="2800" dirty="0"/>
              <a:t>needs.</a:t>
            </a:r>
            <a:endParaRPr lang="en-NZ" sz="2800" dirty="0"/>
          </a:p>
          <a:p>
            <a:endParaRPr lang="en-NZ" sz="2800" dirty="0"/>
          </a:p>
        </p:txBody>
      </p:sp>
      <p:pic>
        <p:nvPicPr>
          <p:cNvPr id="4" name="Picture 2" descr="C:\Users\cpott005\AppData\Local\Microsoft\Windows\Temporary Internet Files\Content.Outlook\545WOQXX\image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764704"/>
            <a:ext cx="4887466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5966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NZ" sz="2800" b="1" dirty="0">
                <a:solidFill>
                  <a:srgbClr val="006600"/>
                </a:solidFill>
              </a:rPr>
              <a:t>Key outcomes for the Waikato </a:t>
            </a:r>
            <a:r>
              <a:rPr lang="en-NZ" sz="2800" b="1" dirty="0" smtClean="0">
                <a:solidFill>
                  <a:srgbClr val="006600"/>
                </a:solidFill>
              </a:rPr>
              <a:t>demonstration -</a:t>
            </a:r>
            <a:endParaRPr lang="en-NZ" sz="2800" b="1" dirty="0">
              <a:solidFill>
                <a:srgbClr val="006600"/>
              </a:solidFill>
            </a:endParaRPr>
          </a:p>
          <a:p>
            <a:pPr marL="0" lvl="0" indent="0">
              <a:buNone/>
            </a:pPr>
            <a:r>
              <a:rPr lang="en-US" sz="2800" b="1" dirty="0">
                <a:solidFill>
                  <a:srgbClr val="006600"/>
                </a:solidFill>
              </a:rPr>
              <a:t>f</a:t>
            </a:r>
            <a:r>
              <a:rPr lang="en-US" sz="2800" b="1" dirty="0" smtClean="0">
                <a:solidFill>
                  <a:srgbClr val="006600"/>
                </a:solidFill>
              </a:rPr>
              <a:t>amilies and </a:t>
            </a:r>
            <a:r>
              <a:rPr lang="en-NZ" sz="2800" b="1" dirty="0">
                <a:solidFill>
                  <a:srgbClr val="006600"/>
                </a:solidFill>
              </a:rPr>
              <a:t>whānau </a:t>
            </a:r>
            <a:endParaRPr lang="en-US" sz="2800" b="1" dirty="0" smtClean="0">
              <a:solidFill>
                <a:srgbClr val="006600"/>
              </a:solidFill>
            </a:endParaRPr>
          </a:p>
          <a:p>
            <a:pPr marL="0" lvl="0" indent="0">
              <a:buNone/>
            </a:pPr>
            <a:endParaRPr lang="en-US" sz="2800" dirty="0" smtClean="0"/>
          </a:p>
          <a:p>
            <a:r>
              <a:rPr lang="en-US" sz="2800" dirty="0" smtClean="0"/>
              <a:t>We </a:t>
            </a:r>
            <a:r>
              <a:rPr lang="en-US" sz="2800" dirty="0"/>
              <a:t>have access to support and funding that contributes to our family and </a:t>
            </a:r>
            <a:r>
              <a:rPr lang="en-NZ" sz="2800" dirty="0"/>
              <a:t>whānau </a:t>
            </a:r>
            <a:r>
              <a:rPr lang="en-US" sz="2800" dirty="0" smtClean="0"/>
              <a:t> </a:t>
            </a:r>
            <a:r>
              <a:rPr lang="en-US" sz="2800" dirty="0"/>
              <a:t>living the life we want</a:t>
            </a:r>
            <a:r>
              <a:rPr lang="en-US" sz="2800" dirty="0" smtClean="0"/>
              <a:t>.</a:t>
            </a:r>
          </a:p>
          <a:p>
            <a:pPr lvl="0"/>
            <a:endParaRPr lang="en-NZ" sz="2800" dirty="0"/>
          </a:p>
          <a:p>
            <a:pPr lvl="0"/>
            <a:r>
              <a:rPr lang="en-US" sz="2800" dirty="0" smtClean="0"/>
              <a:t>We </a:t>
            </a:r>
            <a:r>
              <a:rPr lang="en-US" sz="2800" dirty="0"/>
              <a:t>know how to access support and funding at the time  we need it.</a:t>
            </a:r>
            <a:endParaRPr lang="en-NZ" sz="2800" dirty="0"/>
          </a:p>
          <a:p>
            <a:endParaRPr lang="en-NZ" sz="2800" dirty="0"/>
          </a:p>
          <a:p>
            <a:endParaRPr lang="en-NZ" dirty="0"/>
          </a:p>
        </p:txBody>
      </p:sp>
      <p:pic>
        <p:nvPicPr>
          <p:cNvPr id="4" name="Picture 2" descr="C:\Users\cpott005\AppData\Local\Microsoft\Windows\Temporary Internet Files\Content.Outlook\545WOQXX\image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764704"/>
            <a:ext cx="4887466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0292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NZ" sz="2800" b="1" dirty="0">
                <a:solidFill>
                  <a:srgbClr val="006600"/>
                </a:solidFill>
              </a:rPr>
              <a:t>Key outcomes for the Waikato demonstration </a:t>
            </a:r>
            <a:r>
              <a:rPr lang="en-NZ" sz="2800" b="1" dirty="0" smtClean="0">
                <a:solidFill>
                  <a:srgbClr val="006600"/>
                </a:solidFill>
              </a:rPr>
              <a:t>–</a:t>
            </a:r>
            <a:r>
              <a:rPr lang="en-NZ" sz="2800" b="1" dirty="0">
                <a:solidFill>
                  <a:srgbClr val="006600"/>
                </a:solidFill>
              </a:rPr>
              <a:t> </a:t>
            </a:r>
            <a:r>
              <a:rPr lang="en-NZ" sz="2800" b="1" dirty="0" smtClean="0">
                <a:solidFill>
                  <a:srgbClr val="006600"/>
                </a:solidFill>
              </a:rPr>
              <a:t>Māori </a:t>
            </a:r>
            <a:r>
              <a:rPr lang="en-NZ" sz="2800" b="1" dirty="0">
                <a:solidFill>
                  <a:srgbClr val="006600"/>
                </a:solidFill>
              </a:rPr>
              <a:t>disabled and their </a:t>
            </a:r>
            <a:r>
              <a:rPr lang="en-NZ" sz="2800" b="1" dirty="0" smtClean="0">
                <a:solidFill>
                  <a:srgbClr val="006600"/>
                </a:solidFill>
              </a:rPr>
              <a:t>whānau.</a:t>
            </a:r>
          </a:p>
          <a:p>
            <a:pPr marL="0" lvl="0" indent="0">
              <a:buNone/>
            </a:pPr>
            <a:endParaRPr lang="en-NZ" sz="2800" b="1" dirty="0" smtClean="0"/>
          </a:p>
          <a:p>
            <a:pPr marL="0" lvl="0" indent="0">
              <a:buNone/>
            </a:pPr>
            <a:r>
              <a:rPr lang="en-NZ" sz="2800" dirty="0" smtClean="0"/>
              <a:t>To be determined by disabled Māori and their whānau, Iwi and Te Piringa</a:t>
            </a:r>
            <a:r>
              <a:rPr lang="en-NZ" sz="2800" dirty="0"/>
              <a:t>.</a:t>
            </a:r>
            <a:r>
              <a:rPr lang="en-NZ" sz="2800" dirty="0" smtClean="0"/>
              <a:t> </a:t>
            </a:r>
            <a:endParaRPr lang="en-NZ" sz="2800" dirty="0"/>
          </a:p>
        </p:txBody>
      </p:sp>
      <p:pic>
        <p:nvPicPr>
          <p:cNvPr id="4" name="Picture 2" descr="C:\Users\cpott005\AppData\Local\Microsoft\Windows\Temporary Internet Files\Content.Outlook\545WOQXX\image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764704"/>
            <a:ext cx="4887466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3170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461</TotalTime>
  <Words>575</Words>
  <Application>Microsoft Office PowerPoint</Application>
  <PresentationFormat>On-screen Show (4:3)</PresentationFormat>
  <Paragraphs>90</Paragraphs>
  <Slides>14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Clarity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Ministry of Social Development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Christine Potts</dc:creator>
  <cp:lastModifiedBy>Christine Potts</cp:lastModifiedBy>
  <cp:revision>67</cp:revision>
  <dcterms:created xsi:type="dcterms:W3CDTF">2014-11-05T21:15:30Z</dcterms:created>
  <dcterms:modified xsi:type="dcterms:W3CDTF">2014-11-06T20:24:28Z</dcterms:modified>
</cp:coreProperties>
</file>