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67" r:id="rId3"/>
    <p:sldId id="268" r:id="rId4"/>
    <p:sldId id="266" r:id="rId5"/>
    <p:sldId id="265" r:id="rId6"/>
  </p:sldIdLst>
  <p:sldSz cx="12801600" cy="9601200" type="A3"/>
  <p:notesSz cx="6807200" cy="9939338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9" userDrawn="1">
          <p15:clr>
            <a:srgbClr val="A4A3A4"/>
          </p15:clr>
        </p15:guide>
        <p15:guide id="2" pos="40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cha O'Dea" initials="SO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4147"/>
    <a:srgbClr val="B3BB35"/>
    <a:srgbClr val="2B7684"/>
    <a:srgbClr val="F88F1D"/>
    <a:srgbClr val="735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3"/>
    <p:restoredTop sz="94613"/>
  </p:normalViewPr>
  <p:slideViewPr>
    <p:cSldViewPr snapToGrid="0" snapToObjects="1" showGuides="1">
      <p:cViewPr varScale="1">
        <p:scale>
          <a:sx n="78" d="100"/>
          <a:sy n="78" d="100"/>
        </p:scale>
        <p:origin x="2046" y="54"/>
      </p:cViewPr>
      <p:guideLst>
        <p:guide orient="horz" pos="3069"/>
        <p:guide pos="40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0BEB3-3898-F040-9E46-18428E294DBD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48DA3-1177-E043-A7AE-C55D8A2108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5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48DA3-1177-E043-A7AE-C55D8A2108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3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9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4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64" indent="0" algn="ctr">
              <a:buNone/>
              <a:defRPr sz="2800"/>
            </a:lvl2pPr>
            <a:lvl3pPr marL="1280128" indent="0" algn="ctr">
              <a:buNone/>
              <a:defRPr sz="2520"/>
            </a:lvl3pPr>
            <a:lvl4pPr marL="1920192" indent="0" algn="ctr">
              <a:buNone/>
              <a:defRPr sz="2240"/>
            </a:lvl4pPr>
            <a:lvl5pPr marL="2560256" indent="0" algn="ctr">
              <a:buNone/>
              <a:defRPr sz="2240"/>
            </a:lvl5pPr>
            <a:lvl6pPr marL="3200320" indent="0" algn="ctr">
              <a:buNone/>
              <a:defRPr sz="2240"/>
            </a:lvl6pPr>
            <a:lvl7pPr marL="3840384" indent="0" algn="ctr">
              <a:buNone/>
              <a:defRPr sz="2240"/>
            </a:lvl7pPr>
            <a:lvl8pPr marL="4480448" indent="0" algn="ctr">
              <a:buNone/>
              <a:defRPr sz="2240"/>
            </a:lvl8pPr>
            <a:lvl9pPr marL="5120512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8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8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3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01600" cy="9639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964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-4664264" y="-2054561"/>
            <a:ext cx="16661476" cy="14315190"/>
          </a:xfrm>
          <a:custGeom>
            <a:avLst/>
            <a:gdLst>
              <a:gd name="T0" fmla="*/ 975 w 1330"/>
              <a:gd name="T1" fmla="*/ 1144 h 1145"/>
              <a:gd name="T2" fmla="*/ 975 w 1330"/>
              <a:gd name="T3" fmla="*/ 1144 h 1145"/>
              <a:gd name="T4" fmla="*/ 975 w 1330"/>
              <a:gd name="T5" fmla="*/ 1145 h 1145"/>
              <a:gd name="T6" fmla="*/ 228 w 1330"/>
              <a:gd name="T7" fmla="*/ 713 h 1145"/>
              <a:gd name="T8" fmla="*/ 98 w 1330"/>
              <a:gd name="T9" fmla="*/ 228 h 1145"/>
              <a:gd name="T10" fmla="*/ 583 w 1330"/>
              <a:gd name="T11" fmla="*/ 98 h 1145"/>
              <a:gd name="T12" fmla="*/ 1330 w 1330"/>
              <a:gd name="T13" fmla="*/ 529 h 1145"/>
              <a:gd name="T14" fmla="*/ 1330 w 1330"/>
              <a:gd name="T15" fmla="*/ 530 h 1145"/>
              <a:gd name="T16" fmla="*/ 1330 w 1330"/>
              <a:gd name="T17" fmla="*/ 530 h 1145"/>
              <a:gd name="T18" fmla="*/ 1330 w 1330"/>
              <a:gd name="T19" fmla="*/ 939 h 1145"/>
              <a:gd name="T20" fmla="*/ 975 w 1330"/>
              <a:gd name="T21" fmla="*/ 1144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0" h="1145">
                <a:moveTo>
                  <a:pt x="975" y="1144"/>
                </a:moveTo>
                <a:cubicBezTo>
                  <a:pt x="975" y="1144"/>
                  <a:pt x="975" y="1144"/>
                  <a:pt x="975" y="1144"/>
                </a:cubicBezTo>
                <a:cubicBezTo>
                  <a:pt x="975" y="1145"/>
                  <a:pt x="975" y="1145"/>
                  <a:pt x="975" y="1145"/>
                </a:cubicBezTo>
                <a:cubicBezTo>
                  <a:pt x="228" y="713"/>
                  <a:pt x="228" y="713"/>
                  <a:pt x="228" y="713"/>
                </a:cubicBezTo>
                <a:cubicBezTo>
                  <a:pt x="58" y="615"/>
                  <a:pt x="0" y="398"/>
                  <a:pt x="98" y="228"/>
                </a:cubicBezTo>
                <a:cubicBezTo>
                  <a:pt x="196" y="58"/>
                  <a:pt x="413" y="0"/>
                  <a:pt x="583" y="98"/>
                </a:cubicBezTo>
                <a:cubicBezTo>
                  <a:pt x="1330" y="529"/>
                  <a:pt x="1330" y="529"/>
                  <a:pt x="1330" y="529"/>
                </a:cubicBezTo>
                <a:cubicBezTo>
                  <a:pt x="1330" y="530"/>
                  <a:pt x="1330" y="530"/>
                  <a:pt x="1330" y="530"/>
                </a:cubicBezTo>
                <a:cubicBezTo>
                  <a:pt x="1330" y="530"/>
                  <a:pt x="1330" y="530"/>
                  <a:pt x="1330" y="530"/>
                </a:cubicBezTo>
                <a:cubicBezTo>
                  <a:pt x="1330" y="939"/>
                  <a:pt x="1330" y="939"/>
                  <a:pt x="1330" y="939"/>
                </a:cubicBezTo>
                <a:lnTo>
                  <a:pt x="975" y="1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AU" sz="2964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349039"/>
            <a:ext cx="12801600" cy="73913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9178" y="0"/>
            <a:ext cx="7535056" cy="960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964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9" y="1404134"/>
            <a:ext cx="2973600" cy="73110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1007904" y="3086810"/>
            <a:ext cx="3327083" cy="504508"/>
          </a:xfrm>
          <a:prstGeom prst="rect">
            <a:avLst/>
          </a:prstGeom>
        </p:spPr>
        <p:txBody>
          <a:bodyPr lIns="0" tIns="0" rIns="0" bIns="0"/>
          <a:lstStyle>
            <a:lvl1pPr>
              <a:defRPr sz="168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of client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7903" y="3692060"/>
            <a:ext cx="5040560" cy="706755"/>
          </a:xfrm>
          <a:prstGeom prst="rect">
            <a:avLst/>
          </a:prstGeom>
        </p:spPr>
        <p:txBody>
          <a:bodyPr lIns="0" tIns="0" rIns="0" bIns="0"/>
          <a:lstStyle>
            <a:lvl1pPr>
              <a:defRPr sz="448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of Project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07903" y="4397355"/>
            <a:ext cx="5545137" cy="7064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of Report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1007904" y="5304657"/>
            <a:ext cx="2822575" cy="302432"/>
          </a:xfrm>
          <a:prstGeom prst="rect">
            <a:avLst/>
          </a:prstGeom>
        </p:spPr>
        <p:txBody>
          <a:bodyPr lIns="0" tIns="0" rIns="0" bIns="0"/>
          <a:lstStyle>
            <a:lvl1pPr>
              <a:defRPr sz="168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1007904" y="5707901"/>
            <a:ext cx="2822575" cy="303545"/>
          </a:xfrm>
          <a:prstGeom prst="rect">
            <a:avLst/>
          </a:prstGeom>
        </p:spPr>
        <p:txBody>
          <a:bodyPr lIns="0" tIns="0" rIns="0" bIns="0"/>
          <a:lstStyle>
            <a:lvl1pPr>
              <a:defRPr sz="168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Version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93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6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6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2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19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256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38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448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512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3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1" y="2555876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1" y="2555876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9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6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2" y="2353629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2" y="3507106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8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8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1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0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8"/>
            <a:ext cx="6480811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0" y="2880361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64" indent="0">
              <a:buNone/>
              <a:defRPr sz="1960"/>
            </a:lvl2pPr>
            <a:lvl3pPr marL="1280128" indent="0">
              <a:buNone/>
              <a:defRPr sz="1680"/>
            </a:lvl3pPr>
            <a:lvl4pPr marL="1920192" indent="0">
              <a:buNone/>
              <a:defRPr sz="1400"/>
            </a:lvl4pPr>
            <a:lvl5pPr marL="2560256" indent="0">
              <a:buNone/>
              <a:defRPr sz="1400"/>
            </a:lvl5pPr>
            <a:lvl6pPr marL="3200320" indent="0">
              <a:buNone/>
              <a:defRPr sz="1400"/>
            </a:lvl6pPr>
            <a:lvl7pPr marL="3840384" indent="0">
              <a:buNone/>
              <a:defRPr sz="1400"/>
            </a:lvl7pPr>
            <a:lvl8pPr marL="4480448" indent="0">
              <a:buNone/>
              <a:defRPr sz="1400"/>
            </a:lvl8pPr>
            <a:lvl9pPr marL="51205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6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0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8"/>
            <a:ext cx="6480811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64" indent="0">
              <a:buNone/>
              <a:defRPr sz="3920"/>
            </a:lvl2pPr>
            <a:lvl3pPr marL="1280128" indent="0">
              <a:buNone/>
              <a:defRPr sz="3360"/>
            </a:lvl3pPr>
            <a:lvl4pPr marL="1920192" indent="0">
              <a:buNone/>
              <a:defRPr sz="2800"/>
            </a:lvl4pPr>
            <a:lvl5pPr marL="2560256" indent="0">
              <a:buNone/>
              <a:defRPr sz="2800"/>
            </a:lvl5pPr>
            <a:lvl6pPr marL="3200320" indent="0">
              <a:buNone/>
              <a:defRPr sz="2800"/>
            </a:lvl6pPr>
            <a:lvl7pPr marL="3840384" indent="0">
              <a:buNone/>
              <a:defRPr sz="2800"/>
            </a:lvl7pPr>
            <a:lvl8pPr marL="4480448" indent="0">
              <a:buNone/>
              <a:defRPr sz="2800"/>
            </a:lvl8pPr>
            <a:lvl9pPr marL="5120512" indent="0">
              <a:buNone/>
              <a:defRPr sz="28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80" y="2880361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64" indent="0">
              <a:buNone/>
              <a:defRPr sz="1960"/>
            </a:lvl2pPr>
            <a:lvl3pPr marL="1280128" indent="0">
              <a:buNone/>
              <a:defRPr sz="1680"/>
            </a:lvl3pPr>
            <a:lvl4pPr marL="1920192" indent="0">
              <a:buNone/>
              <a:defRPr sz="1400"/>
            </a:lvl4pPr>
            <a:lvl5pPr marL="2560256" indent="0">
              <a:buNone/>
              <a:defRPr sz="1400"/>
            </a:lvl5pPr>
            <a:lvl6pPr marL="3200320" indent="0">
              <a:buNone/>
              <a:defRPr sz="1400"/>
            </a:lvl6pPr>
            <a:lvl7pPr marL="3840384" indent="0">
              <a:buNone/>
              <a:defRPr sz="1400"/>
            </a:lvl7pPr>
            <a:lvl8pPr marL="4480448" indent="0">
              <a:buNone/>
              <a:defRPr sz="1400"/>
            </a:lvl8pPr>
            <a:lvl9pPr marL="51205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1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1" y="2555876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1" y="8898893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6C92-0867-7B42-A7FD-68B917C97876}" type="datetimeFigureOut">
              <a:rPr lang="en-US" smtClean="0"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1" y="8898893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1" y="8898893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CC1F-E79C-264B-A773-A3A637F50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0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80128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32" indent="-320032" algn="l" defTabSz="1280128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096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24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288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352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416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544" indent="-320032" algn="l" defTabSz="1280128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28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56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320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384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448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512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1007904" y="3086810"/>
            <a:ext cx="3327083" cy="221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Ministry of Health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1007903" y="3692060"/>
            <a:ext cx="6800592" cy="706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Enabling Good Lives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16th </a:t>
            </a: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June 2017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PART A</a:t>
            </a:r>
          </a:p>
          <a:p>
            <a:pPr marL="0" indent="0">
              <a:buNone/>
            </a:pP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07904" y="4338222"/>
            <a:ext cx="3327083" cy="22199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20032" indent="-320032" algn="l" defTabSz="1280128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8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0096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160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24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288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352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416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480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544" indent="-320032" algn="l" defTabSz="1280128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Disability System Transformation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007904" y="6011446"/>
            <a:ext cx="2822575" cy="303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Roboto" charset="0"/>
                <a:ea typeface="Roboto" charset="0"/>
                <a:cs typeface="Roboto" charset="0"/>
              </a:rPr>
              <a:t>Horizontal products</a:t>
            </a:r>
          </a:p>
          <a:p>
            <a:pPr marL="0" indent="0">
              <a:buNone/>
            </a:pP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1085" y="3834162"/>
            <a:ext cx="62283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These documents </a:t>
            </a:r>
            <a:r>
              <a:rPr lang="en-US" sz="1400" dirty="0" err="1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summarise</a:t>
            </a: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 the work on the high level design for  transforming the disability support system, which will be start to be rolled out through a prototype in the mid-Central region in July 2018.</a:t>
            </a:r>
          </a:p>
          <a:p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 </a:t>
            </a:r>
          </a:p>
          <a:p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This system transformation has been co-designed with disabled people, </a:t>
            </a:r>
            <a:r>
              <a:rPr lang="en-US" sz="1400" dirty="0" err="1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whānau</a:t>
            </a: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, service </a:t>
            </a:r>
            <a:r>
              <a:rPr lang="en-US" sz="1400" dirty="0" err="1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organisations</a:t>
            </a: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 and government representatives.</a:t>
            </a:r>
          </a:p>
          <a:p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 </a:t>
            </a:r>
          </a:p>
          <a:p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The key transformation elements contained in </a:t>
            </a:r>
            <a:r>
              <a:rPr lang="en-US" sz="1400" b="1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Part A | Horizontal documents </a:t>
            </a: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include: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A high-level experience map for the disability support system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An overview of the system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A high-level roadmap to make the prototype in the mid-Central region a reality</a:t>
            </a:r>
          </a:p>
          <a:p>
            <a:pPr marL="171450" indent="-171450">
              <a:buFont typeface="Arial" charset="0"/>
              <a:buChar char="•"/>
            </a:pPr>
            <a:endParaRPr lang="en-US" sz="1400" b="1" dirty="0">
              <a:solidFill>
                <a:prstClr val="black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The key transformation elements contained in Part B | Portrait documents </a:t>
            </a: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include: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The high-level system elements and the more detailed system elements by each phase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An Enabling Good Lives persona set, against which the high-level design was tested throughout the design </a:t>
            </a:r>
            <a:r>
              <a:rPr lang="en-US" sz="1400" dirty="0" smtClean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process</a:t>
            </a:r>
          </a:p>
          <a:p>
            <a:pPr marL="171450" indent="-171450">
              <a:buFont typeface="Arial" charset="0"/>
              <a:buChar char="•"/>
            </a:pPr>
            <a:endParaRPr lang="en-US" sz="1400" dirty="0">
              <a:solidFill>
                <a:prstClr val="black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Where the ter</a:t>
            </a:r>
            <a:r>
              <a:rPr lang="en-US" sz="1400" dirty="0" smtClean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m </a:t>
            </a:r>
            <a:r>
              <a:rPr lang="en-US" sz="1400" b="1" dirty="0" smtClean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disabled person </a:t>
            </a:r>
            <a:r>
              <a:rPr lang="en-US" sz="1400" dirty="0" smtClean="0">
                <a:solidFill>
                  <a:prstClr val="black"/>
                </a:solidFill>
                <a:latin typeface="Roboto" charset="0"/>
                <a:ea typeface="Roboto" charset="0"/>
                <a:cs typeface="Roboto" charset="0"/>
              </a:rPr>
              <a:t>is used, this refers to a disabled person of any age and includes children, young people, adults and older people with disabilities. Where the term </a:t>
            </a:r>
            <a:r>
              <a:rPr lang="en-US" sz="1400" b="1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whānau</a:t>
            </a:r>
            <a:r>
              <a:rPr lang="en-US" sz="1400" b="1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is used, this refers to </a:t>
            </a:r>
            <a:r>
              <a:rPr lang="en-US" sz="1400" dirty="0" err="1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whānau</a:t>
            </a: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or family as defined or described by the disabled person. </a:t>
            </a:r>
            <a:endParaRPr lang="en-US" sz="140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40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280160">
              <a:defRPr/>
            </a:pPr>
            <a:endParaRPr lang="en-US" sz="1400" b="1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5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" y="175512"/>
            <a:ext cx="12801600" cy="90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12173"/>
              </p:ext>
            </p:extLst>
          </p:nvPr>
        </p:nvGraphicFramePr>
        <p:xfrm>
          <a:off x="239151" y="575189"/>
          <a:ext cx="12298725" cy="869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39"/>
                <a:gridCol w="1275917"/>
                <a:gridCol w="2234319"/>
                <a:gridCol w="1877574"/>
                <a:gridCol w="2371996"/>
                <a:gridCol w="2143733"/>
                <a:gridCol w="1621347"/>
              </a:tblGrid>
              <a:tr h="239759"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Enabling Good Lives Principles</a:t>
                      </a:r>
                      <a:r>
                        <a:rPr lang="en-US" sz="1000" b="1" baseline="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: s</a:t>
                      </a: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elf</a:t>
                      </a:r>
                      <a:r>
                        <a:rPr lang="en-US" sz="1000" b="1" baseline="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determination, beginning early, person-centered, ordinary life outcomes, mainstream first, mana enhancing, easy to use, relationship building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94503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1.0 I/we know what support and assistance is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2.0 I/we are</a:t>
                      </a:r>
                      <a:r>
                        <a:rPr lang="en-US" sz="900" b="1" baseline="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listened to and respected</a:t>
                      </a:r>
                      <a:endParaRPr lang="en-US" sz="9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3.0 I/we 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work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out what we want to do and how to get there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4.0 I/we make it happen</a:t>
                      </a:r>
                      <a:endParaRPr lang="en-US" sz="9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5.0 I/we</a:t>
                      </a:r>
                      <a:r>
                        <a:rPr lang="en-US" sz="900" b="1" baseline="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live the life we want</a:t>
                      </a:r>
                      <a:endParaRPr lang="en-US" sz="9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899096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Overview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 person finds out they, or a family member, have an impairment and want to know more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It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is easy to find out about disability support and there is widespread awareness at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whānau, community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and the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system level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There are proactive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and responsive entry points for everyone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Enabling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Good Lives team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provides a space for thinking about possibilities, and responds in a way that enables the life that the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disabled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person and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whānau wants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Enabling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Good Lives team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assists the disabled person and whānau to put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support in place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that works for them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eople continue to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live the lives they want, have new experiences and connect with others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4231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Gateway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r"/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r"/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4231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Disabled</a:t>
                      </a:r>
                      <a:r>
                        <a:rPr lang="en-US" sz="900" b="1" baseline="0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Person</a:t>
                      </a: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“Something has changed or I could have more in my life.”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 know there is support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for me and I know there is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someone to walk alongside me and help me work things out, on my terms.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 am listened to, respected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and responded to in a way that works for me.”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“I’m making decisions about my life and I’m supported to do this in a way that builds the life I want. I have mana.”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am in control of my supports and am connected with people and places I enjoy.”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 am continuing to build the life I want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and have flexible support to assist me”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4231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Whānau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“We are facing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some challenges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or life could be better for us."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“We know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there is support for our whole whānau. I know who to talk to about getting support.”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“We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are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listened to,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respected and responded to in a way that works for all of the whānau.”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“Our whānau know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where we are heading and have supports in place to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build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the life we want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together.”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“We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are in control of our support, and our disabled family member, along with our whānau, are stronger.”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“We know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that if things change for our whānau and disabled family member our supports  are flexible and can change with us.”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909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Other 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 can see someone might benefit from some information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or support."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““I know what support,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resources and information is available and am going to offer this.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 know what my role is,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I'm confident and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c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apable.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I'm going to actively help.”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 have the time, skills and the resources to truly listen and respond in a way that works for you and your whānau.”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“I’m there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to assist you and your whānau, work out what you want to achieve and how to get the supports and resources you need to make this a reality.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I’m the ‘support crew’ while you are in the driving seat.”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 I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am alongside to assist as you manage your supports, try new experiences and deal with difficult times”.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“I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reflect and learn from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opportunities I have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to support disabled people and their whanau”.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37062"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Critical System 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Shifts </a:t>
                      </a:r>
                    </a:p>
                    <a:p>
                      <a:pPr algn="ctr"/>
                      <a:endParaRPr lang="en-US" sz="9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Strengths-based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social awareness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EGL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team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reaches out to people 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Support is available to ensure equity of outcomes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endParaRPr lang="en-US" sz="90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8113" marR="0" indent="-138113" algn="l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Support is directed by the person, builds trust,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reflects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manaakitanga and is culturally responsive</a:t>
                      </a:r>
                    </a:p>
                    <a:p>
                      <a:pPr marL="138113" indent="-138113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Support is available to cover an immediate crisis</a:t>
                      </a:r>
                    </a:p>
                    <a:p>
                      <a:pPr marL="138113" indent="-138113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Disabled people are welcomed with warmth and respect in a way that matches where they are at and what they want</a:t>
                      </a:r>
                    </a:p>
                    <a:p>
                      <a:pPr marL="138113" indent="-138113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EGL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team is pro-active in supporting disabled people and their whānau and connecting  those who don’t have someone in their lives</a:t>
                      </a:r>
                    </a:p>
                    <a:p>
                      <a:pPr marL="138113" marR="0" indent="-138113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When support is needed from other places, communication is open and transparent with the disabled person deciding what information is shared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EGL team takes the time to listen and get to know each person and learn about what is happening and what is important in their lives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EGL team invests the time needed to build trust with disabled people and their whānau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 people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and whānau own and can access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their records, and decide who else can see them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intensity and type of support provided changes quickly in response to what the disabled person and their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whānau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need at the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people and their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whānau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are in control and direct their support and lives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EGL practice is informed by disabled peoples’ lived experiences and uses these learnings to continually develop better ways of working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There is flexibility in how resources are used at a system and an individual level</a:t>
                      </a:r>
                    </a:p>
                    <a:p>
                      <a:pPr marL="88900" marR="0" indent="-88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disabled person’s aspirations drive the conversation, not the funding</a:t>
                      </a:r>
                    </a:p>
                    <a:p>
                      <a:pPr marL="88900" marR="0" indent="-88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Support across government is seamless to the disabled person and whānau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indent="-889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Control over support has shifted from the system to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people and their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whānau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Each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disabled person’s Enabling Good Lives proposal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is flexible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and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changes with them as they do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Disabled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people and their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whānau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 have choices about their support with very few rules</a:t>
                      </a:r>
                    </a:p>
                    <a:p>
                      <a:pPr marL="88900" marR="0" indent="-88900" algn="l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EGL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team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trusts that disabled people will use their funding for the purpose it was intended (and doesn’t require much detail about expenditure in return)</a:t>
                      </a: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Disabled people and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whānau have a range of option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 for managing their support and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can be reimbursed for costs if they take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on 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Each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disabled person’s support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is flexible and changes with them as they do</a:t>
                      </a:r>
                    </a:p>
                    <a:p>
                      <a:pPr marL="88900" marR="0" indent="-88900" algn="l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The EGL team keeps in regular contact to see how things are going for people 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indent="0">
                        <a:buFont typeface="Arial" charset="0"/>
                        <a:buNone/>
                        <a:tabLst/>
                      </a:pP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8900" indent="-88900">
                        <a:buFont typeface="Arial" charset="0"/>
                        <a:buChar char="•"/>
                        <a:tabLst/>
                      </a:pPr>
                      <a:endParaRPr lang="en-US" sz="90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8824">
                <a:tc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endParaRPr lang="en-US" sz="900" b="1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System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ysClr val="windowText" lastClr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Building Blocks</a:t>
                      </a:r>
                      <a:endParaRPr lang="en-US" sz="900" b="1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254125" indent="0" algn="l">
                        <a:buFont typeface="Arial" charset="0"/>
                        <a:buNone/>
                        <a:tabLst/>
                      </a:pPr>
                      <a:endParaRPr lang="en-US" sz="1050" b="1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dirty="0">
                        <a:solidFill>
                          <a:sysClr val="windowText" lastClr="0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85206" y="1595979"/>
            <a:ext cx="184731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riangle 1"/>
          <p:cNvSpPr/>
          <p:nvPr/>
        </p:nvSpPr>
        <p:spPr>
          <a:xfrm rot="5400000">
            <a:off x="2415357" y="2381498"/>
            <a:ext cx="645996" cy="32190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/>
          <p:cNvSpPr/>
          <p:nvPr/>
        </p:nvSpPr>
        <p:spPr>
          <a:xfrm rot="5400000">
            <a:off x="4205179" y="2434875"/>
            <a:ext cx="645996" cy="280457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/>
          <p:cNvSpPr/>
          <p:nvPr/>
        </p:nvSpPr>
        <p:spPr>
          <a:xfrm rot="5400000">
            <a:off x="6076503" y="2414151"/>
            <a:ext cx="645996" cy="32190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/>
          <p:cNvSpPr/>
          <p:nvPr/>
        </p:nvSpPr>
        <p:spPr>
          <a:xfrm rot="5400000">
            <a:off x="8453974" y="2420385"/>
            <a:ext cx="645996" cy="32190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iangle 8"/>
          <p:cNvSpPr/>
          <p:nvPr/>
        </p:nvSpPr>
        <p:spPr>
          <a:xfrm rot="5400000">
            <a:off x="10535431" y="2414150"/>
            <a:ext cx="645996" cy="32190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9"/>
          <p:cNvSpPr/>
          <p:nvPr/>
        </p:nvSpPr>
        <p:spPr>
          <a:xfrm rot="5400000">
            <a:off x="12151759" y="2423110"/>
            <a:ext cx="645996" cy="32190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06766" y="2258339"/>
            <a:ext cx="1209252" cy="645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19689" y="2298931"/>
            <a:ext cx="12951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know what I want to achieve and </a:t>
            </a:r>
            <a:b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to get there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27538" y="2252104"/>
            <a:ext cx="1069938" cy="645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92192" y="2285675"/>
            <a:ext cx="12177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have the support to do the things </a:t>
            </a:r>
          </a:p>
          <a:p>
            <a:pPr algn="r"/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want</a:t>
            </a:r>
            <a:endParaRPr lang="en-US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94829" y="2261063"/>
            <a:ext cx="1124745" cy="645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030214" y="2288534"/>
            <a:ext cx="14488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Things have</a:t>
            </a:r>
            <a:b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changed </a:t>
            </a:r>
            <a:r>
              <a:rPr lang="mr-IN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 might need something else</a:t>
            </a:r>
            <a:endParaRPr lang="en-US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38515" y="2252104"/>
            <a:ext cx="1100783" cy="645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8919" y="2296245"/>
            <a:ext cx="12782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am </a:t>
            </a:r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ready to talk about what I </a:t>
            </a:r>
            <a:b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want in my life</a:t>
            </a:r>
            <a:endParaRPr lang="en-US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5624" y="2252104"/>
            <a:ext cx="976196" cy="645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88448" y="2270042"/>
            <a:ext cx="10733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would like someone to assist me</a:t>
            </a:r>
            <a:endParaRPr lang="en-US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3077" y="2238680"/>
            <a:ext cx="1009031" cy="626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02364" y="2293545"/>
            <a:ext cx="13586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 am looking for </a:t>
            </a:r>
            <a:r>
              <a:rPr lang="en-US" sz="9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information</a:t>
            </a:r>
            <a:endParaRPr lang="en-US" sz="9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9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support</a:t>
            </a: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16887" y="5790143"/>
            <a:ext cx="430790" cy="280971"/>
            <a:chOff x="5422900" y="255588"/>
            <a:chExt cx="1392238" cy="908050"/>
          </a:xfrm>
          <a:solidFill>
            <a:schemeClr val="tx1"/>
          </a:solidFill>
        </p:grpSpPr>
        <p:sp>
          <p:nvSpPr>
            <p:cNvPr id="30" name="Freeform 1"/>
            <p:cNvSpPr>
              <a:spLocks noChangeArrowheads="1"/>
            </p:cNvSpPr>
            <p:nvPr/>
          </p:nvSpPr>
          <p:spPr bwMode="auto">
            <a:xfrm>
              <a:off x="5422900" y="255588"/>
              <a:ext cx="781050" cy="682625"/>
            </a:xfrm>
            <a:custGeom>
              <a:avLst/>
              <a:gdLst>
                <a:gd name="T0" fmla="*/ 1357 w 2170"/>
                <a:gd name="T1" fmla="*/ 1314 h 1898"/>
                <a:gd name="T2" fmla="*/ 1357 w 2170"/>
                <a:gd name="T3" fmla="*/ 1314 h 1898"/>
                <a:gd name="T4" fmla="*/ 1103 w 2170"/>
                <a:gd name="T5" fmla="*/ 1314 h 1898"/>
                <a:gd name="T6" fmla="*/ 991 w 2170"/>
                <a:gd name="T7" fmla="*/ 1426 h 1898"/>
                <a:gd name="T8" fmla="*/ 991 w 2170"/>
                <a:gd name="T9" fmla="*/ 1668 h 1898"/>
                <a:gd name="T10" fmla="*/ 985 w 2170"/>
                <a:gd name="T11" fmla="*/ 1680 h 1898"/>
                <a:gd name="T12" fmla="*/ 973 w 2170"/>
                <a:gd name="T13" fmla="*/ 1680 h 1898"/>
                <a:gd name="T14" fmla="*/ 973 w 2170"/>
                <a:gd name="T15" fmla="*/ 1680 h 1898"/>
                <a:gd name="T16" fmla="*/ 973 w 2170"/>
                <a:gd name="T17" fmla="*/ 1680 h 1898"/>
                <a:gd name="T18" fmla="*/ 961 w 2170"/>
                <a:gd name="T19" fmla="*/ 1674 h 1898"/>
                <a:gd name="T20" fmla="*/ 223 w 2170"/>
                <a:gd name="T21" fmla="*/ 967 h 1898"/>
                <a:gd name="T22" fmla="*/ 217 w 2170"/>
                <a:gd name="T23" fmla="*/ 955 h 1898"/>
                <a:gd name="T24" fmla="*/ 223 w 2170"/>
                <a:gd name="T25" fmla="*/ 949 h 1898"/>
                <a:gd name="T26" fmla="*/ 961 w 2170"/>
                <a:gd name="T27" fmla="*/ 242 h 1898"/>
                <a:gd name="T28" fmla="*/ 985 w 2170"/>
                <a:gd name="T29" fmla="*/ 236 h 1898"/>
                <a:gd name="T30" fmla="*/ 991 w 2170"/>
                <a:gd name="T31" fmla="*/ 248 h 1898"/>
                <a:gd name="T32" fmla="*/ 991 w 2170"/>
                <a:gd name="T33" fmla="*/ 490 h 1898"/>
                <a:gd name="T34" fmla="*/ 1103 w 2170"/>
                <a:gd name="T35" fmla="*/ 602 h 1898"/>
                <a:gd name="T36" fmla="*/ 1934 w 2170"/>
                <a:gd name="T37" fmla="*/ 602 h 1898"/>
                <a:gd name="T38" fmla="*/ 1952 w 2170"/>
                <a:gd name="T39" fmla="*/ 614 h 1898"/>
                <a:gd name="T40" fmla="*/ 1952 w 2170"/>
                <a:gd name="T41" fmla="*/ 676 h 1898"/>
                <a:gd name="T42" fmla="*/ 2064 w 2170"/>
                <a:gd name="T43" fmla="*/ 787 h 1898"/>
                <a:gd name="T44" fmla="*/ 2169 w 2170"/>
                <a:gd name="T45" fmla="*/ 676 h 1898"/>
                <a:gd name="T46" fmla="*/ 2169 w 2170"/>
                <a:gd name="T47" fmla="*/ 614 h 1898"/>
                <a:gd name="T48" fmla="*/ 1934 w 2170"/>
                <a:gd name="T49" fmla="*/ 379 h 1898"/>
                <a:gd name="T50" fmla="*/ 1215 w 2170"/>
                <a:gd name="T51" fmla="*/ 379 h 1898"/>
                <a:gd name="T52" fmla="*/ 1215 w 2170"/>
                <a:gd name="T53" fmla="*/ 248 h 1898"/>
                <a:gd name="T54" fmla="*/ 1066 w 2170"/>
                <a:gd name="T55" fmla="*/ 31 h 1898"/>
                <a:gd name="T56" fmla="*/ 806 w 2170"/>
                <a:gd name="T57" fmla="*/ 81 h 1898"/>
                <a:gd name="T58" fmla="*/ 74 w 2170"/>
                <a:gd name="T59" fmla="*/ 787 h 1898"/>
                <a:gd name="T60" fmla="*/ 0 w 2170"/>
                <a:gd name="T61" fmla="*/ 955 h 1898"/>
                <a:gd name="T62" fmla="*/ 74 w 2170"/>
                <a:gd name="T63" fmla="*/ 1122 h 1898"/>
                <a:gd name="T64" fmla="*/ 806 w 2170"/>
                <a:gd name="T65" fmla="*/ 1829 h 1898"/>
                <a:gd name="T66" fmla="*/ 973 w 2170"/>
                <a:gd name="T67" fmla="*/ 1897 h 1898"/>
                <a:gd name="T68" fmla="*/ 973 w 2170"/>
                <a:gd name="T69" fmla="*/ 1897 h 1898"/>
                <a:gd name="T70" fmla="*/ 1066 w 2170"/>
                <a:gd name="T71" fmla="*/ 1878 h 1898"/>
                <a:gd name="T72" fmla="*/ 1215 w 2170"/>
                <a:gd name="T73" fmla="*/ 1668 h 1898"/>
                <a:gd name="T74" fmla="*/ 1215 w 2170"/>
                <a:gd name="T75" fmla="*/ 1531 h 1898"/>
                <a:gd name="T76" fmla="*/ 1357 w 2170"/>
                <a:gd name="T77" fmla="*/ 1531 h 1898"/>
                <a:gd name="T78" fmla="*/ 1463 w 2170"/>
                <a:gd name="T79" fmla="*/ 1426 h 1898"/>
                <a:gd name="T80" fmla="*/ 1357 w 2170"/>
                <a:gd name="T81" fmla="*/ 1314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0" h="1898">
                  <a:moveTo>
                    <a:pt x="1357" y="1314"/>
                  </a:moveTo>
                  <a:lnTo>
                    <a:pt x="1357" y="1314"/>
                  </a:lnTo>
                  <a:cubicBezTo>
                    <a:pt x="1103" y="1314"/>
                    <a:pt x="1103" y="1314"/>
                    <a:pt x="1103" y="1314"/>
                  </a:cubicBezTo>
                  <a:cubicBezTo>
                    <a:pt x="1041" y="1314"/>
                    <a:pt x="991" y="1364"/>
                    <a:pt x="991" y="1426"/>
                  </a:cubicBezTo>
                  <a:cubicBezTo>
                    <a:pt x="991" y="1668"/>
                    <a:pt x="991" y="1668"/>
                    <a:pt x="991" y="1668"/>
                  </a:cubicBezTo>
                  <a:cubicBezTo>
                    <a:pt x="991" y="1668"/>
                    <a:pt x="991" y="1674"/>
                    <a:pt x="985" y="1680"/>
                  </a:cubicBezTo>
                  <a:cubicBezTo>
                    <a:pt x="979" y="1680"/>
                    <a:pt x="979" y="1680"/>
                    <a:pt x="973" y="1680"/>
                  </a:cubicBezTo>
                  <a:lnTo>
                    <a:pt x="973" y="1680"/>
                  </a:lnTo>
                  <a:lnTo>
                    <a:pt x="973" y="1680"/>
                  </a:lnTo>
                  <a:cubicBezTo>
                    <a:pt x="967" y="1680"/>
                    <a:pt x="961" y="1674"/>
                    <a:pt x="961" y="1674"/>
                  </a:cubicBezTo>
                  <a:cubicBezTo>
                    <a:pt x="223" y="967"/>
                    <a:pt x="223" y="967"/>
                    <a:pt x="223" y="967"/>
                  </a:cubicBezTo>
                  <a:cubicBezTo>
                    <a:pt x="223" y="961"/>
                    <a:pt x="217" y="961"/>
                    <a:pt x="217" y="955"/>
                  </a:cubicBezTo>
                  <a:lnTo>
                    <a:pt x="223" y="949"/>
                  </a:lnTo>
                  <a:cubicBezTo>
                    <a:pt x="961" y="242"/>
                    <a:pt x="961" y="242"/>
                    <a:pt x="961" y="242"/>
                  </a:cubicBezTo>
                  <a:cubicBezTo>
                    <a:pt x="967" y="236"/>
                    <a:pt x="973" y="236"/>
                    <a:pt x="985" y="236"/>
                  </a:cubicBezTo>
                  <a:cubicBezTo>
                    <a:pt x="991" y="242"/>
                    <a:pt x="991" y="242"/>
                    <a:pt x="991" y="248"/>
                  </a:cubicBezTo>
                  <a:cubicBezTo>
                    <a:pt x="991" y="490"/>
                    <a:pt x="991" y="490"/>
                    <a:pt x="991" y="490"/>
                  </a:cubicBezTo>
                  <a:cubicBezTo>
                    <a:pt x="991" y="552"/>
                    <a:pt x="1041" y="602"/>
                    <a:pt x="1103" y="602"/>
                  </a:cubicBezTo>
                  <a:cubicBezTo>
                    <a:pt x="1934" y="602"/>
                    <a:pt x="1934" y="602"/>
                    <a:pt x="1934" y="602"/>
                  </a:cubicBezTo>
                  <a:cubicBezTo>
                    <a:pt x="1946" y="602"/>
                    <a:pt x="1952" y="608"/>
                    <a:pt x="1952" y="614"/>
                  </a:cubicBezTo>
                  <a:cubicBezTo>
                    <a:pt x="1952" y="676"/>
                    <a:pt x="1952" y="676"/>
                    <a:pt x="1952" y="676"/>
                  </a:cubicBezTo>
                  <a:cubicBezTo>
                    <a:pt x="1952" y="738"/>
                    <a:pt x="2002" y="787"/>
                    <a:pt x="2064" y="787"/>
                  </a:cubicBezTo>
                  <a:cubicBezTo>
                    <a:pt x="2120" y="787"/>
                    <a:pt x="2169" y="738"/>
                    <a:pt x="2169" y="676"/>
                  </a:cubicBezTo>
                  <a:cubicBezTo>
                    <a:pt x="2169" y="614"/>
                    <a:pt x="2169" y="614"/>
                    <a:pt x="2169" y="614"/>
                  </a:cubicBezTo>
                  <a:cubicBezTo>
                    <a:pt x="2169" y="484"/>
                    <a:pt x="2064" y="379"/>
                    <a:pt x="1934" y="379"/>
                  </a:cubicBezTo>
                  <a:cubicBezTo>
                    <a:pt x="1215" y="379"/>
                    <a:pt x="1215" y="379"/>
                    <a:pt x="1215" y="379"/>
                  </a:cubicBezTo>
                  <a:cubicBezTo>
                    <a:pt x="1215" y="248"/>
                    <a:pt x="1215" y="248"/>
                    <a:pt x="1215" y="248"/>
                  </a:cubicBezTo>
                  <a:cubicBezTo>
                    <a:pt x="1215" y="155"/>
                    <a:pt x="1153" y="68"/>
                    <a:pt x="1066" y="31"/>
                  </a:cubicBezTo>
                  <a:cubicBezTo>
                    <a:pt x="973" y="0"/>
                    <a:pt x="874" y="19"/>
                    <a:pt x="806" y="81"/>
                  </a:cubicBezTo>
                  <a:cubicBezTo>
                    <a:pt x="74" y="787"/>
                    <a:pt x="74" y="787"/>
                    <a:pt x="74" y="787"/>
                  </a:cubicBezTo>
                  <a:cubicBezTo>
                    <a:pt x="25" y="837"/>
                    <a:pt x="0" y="893"/>
                    <a:pt x="0" y="955"/>
                  </a:cubicBezTo>
                  <a:cubicBezTo>
                    <a:pt x="0" y="1023"/>
                    <a:pt x="25" y="1079"/>
                    <a:pt x="74" y="1122"/>
                  </a:cubicBezTo>
                  <a:cubicBezTo>
                    <a:pt x="806" y="1829"/>
                    <a:pt x="806" y="1829"/>
                    <a:pt x="806" y="1829"/>
                  </a:cubicBezTo>
                  <a:cubicBezTo>
                    <a:pt x="855" y="1872"/>
                    <a:pt x="911" y="1897"/>
                    <a:pt x="973" y="1897"/>
                  </a:cubicBezTo>
                  <a:lnTo>
                    <a:pt x="973" y="1897"/>
                  </a:lnTo>
                  <a:cubicBezTo>
                    <a:pt x="1004" y="1897"/>
                    <a:pt x="1035" y="1891"/>
                    <a:pt x="1066" y="1878"/>
                  </a:cubicBezTo>
                  <a:cubicBezTo>
                    <a:pt x="1153" y="1847"/>
                    <a:pt x="1215" y="1761"/>
                    <a:pt x="1215" y="1668"/>
                  </a:cubicBezTo>
                  <a:cubicBezTo>
                    <a:pt x="1215" y="1531"/>
                    <a:pt x="1215" y="1531"/>
                    <a:pt x="1215" y="1531"/>
                  </a:cubicBezTo>
                  <a:cubicBezTo>
                    <a:pt x="1357" y="1531"/>
                    <a:pt x="1357" y="1531"/>
                    <a:pt x="1357" y="1531"/>
                  </a:cubicBezTo>
                  <a:cubicBezTo>
                    <a:pt x="1413" y="1531"/>
                    <a:pt x="1463" y="1482"/>
                    <a:pt x="1463" y="1426"/>
                  </a:cubicBezTo>
                  <a:cubicBezTo>
                    <a:pt x="1463" y="1364"/>
                    <a:pt x="1413" y="1314"/>
                    <a:pt x="1357" y="13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Freeform 2"/>
            <p:cNvSpPr>
              <a:spLocks noChangeArrowheads="1"/>
            </p:cNvSpPr>
            <p:nvPr/>
          </p:nvSpPr>
          <p:spPr bwMode="auto">
            <a:xfrm>
              <a:off x="6029325" y="481013"/>
              <a:ext cx="785813" cy="682625"/>
            </a:xfrm>
            <a:custGeom>
              <a:avLst/>
              <a:gdLst>
                <a:gd name="T0" fmla="*/ 2107 w 2182"/>
                <a:gd name="T1" fmla="*/ 775 h 1898"/>
                <a:gd name="T2" fmla="*/ 2107 w 2182"/>
                <a:gd name="T3" fmla="*/ 775 h 1898"/>
                <a:gd name="T4" fmla="*/ 1376 w 2182"/>
                <a:gd name="T5" fmla="*/ 68 h 1898"/>
                <a:gd name="T6" fmla="*/ 1202 w 2182"/>
                <a:gd name="T7" fmla="*/ 0 h 1898"/>
                <a:gd name="T8" fmla="*/ 1109 w 2182"/>
                <a:gd name="T9" fmla="*/ 19 h 1898"/>
                <a:gd name="T10" fmla="*/ 954 w 2182"/>
                <a:gd name="T11" fmla="*/ 236 h 1898"/>
                <a:gd name="T12" fmla="*/ 954 w 2182"/>
                <a:gd name="T13" fmla="*/ 360 h 1898"/>
                <a:gd name="T14" fmla="*/ 241 w 2182"/>
                <a:gd name="T15" fmla="*/ 360 h 1898"/>
                <a:gd name="T16" fmla="*/ 0 w 2182"/>
                <a:gd name="T17" fmla="*/ 602 h 1898"/>
                <a:gd name="T18" fmla="*/ 0 w 2182"/>
                <a:gd name="T19" fmla="*/ 1290 h 1898"/>
                <a:gd name="T20" fmla="*/ 241 w 2182"/>
                <a:gd name="T21" fmla="*/ 1531 h 1898"/>
                <a:gd name="T22" fmla="*/ 954 w 2182"/>
                <a:gd name="T23" fmla="*/ 1531 h 1898"/>
                <a:gd name="T24" fmla="*/ 954 w 2182"/>
                <a:gd name="T25" fmla="*/ 1655 h 1898"/>
                <a:gd name="T26" fmla="*/ 1109 w 2182"/>
                <a:gd name="T27" fmla="*/ 1878 h 1898"/>
                <a:gd name="T28" fmla="*/ 1202 w 2182"/>
                <a:gd name="T29" fmla="*/ 1897 h 1898"/>
                <a:gd name="T30" fmla="*/ 1202 w 2182"/>
                <a:gd name="T31" fmla="*/ 1779 h 1898"/>
                <a:gd name="T32" fmla="*/ 1202 w 2182"/>
                <a:gd name="T33" fmla="*/ 1897 h 1898"/>
                <a:gd name="T34" fmla="*/ 1376 w 2182"/>
                <a:gd name="T35" fmla="*/ 1829 h 1898"/>
                <a:gd name="T36" fmla="*/ 2107 w 2182"/>
                <a:gd name="T37" fmla="*/ 1116 h 1898"/>
                <a:gd name="T38" fmla="*/ 2181 w 2182"/>
                <a:gd name="T39" fmla="*/ 949 h 1898"/>
                <a:gd name="T40" fmla="*/ 2107 w 2182"/>
                <a:gd name="T41" fmla="*/ 775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82" h="1898">
                  <a:moveTo>
                    <a:pt x="2107" y="775"/>
                  </a:moveTo>
                  <a:lnTo>
                    <a:pt x="2107" y="775"/>
                  </a:lnTo>
                  <a:cubicBezTo>
                    <a:pt x="1376" y="68"/>
                    <a:pt x="1376" y="68"/>
                    <a:pt x="1376" y="68"/>
                  </a:cubicBezTo>
                  <a:cubicBezTo>
                    <a:pt x="1326" y="25"/>
                    <a:pt x="1264" y="0"/>
                    <a:pt x="1202" y="0"/>
                  </a:cubicBezTo>
                  <a:cubicBezTo>
                    <a:pt x="1171" y="0"/>
                    <a:pt x="1140" y="7"/>
                    <a:pt x="1109" y="19"/>
                  </a:cubicBezTo>
                  <a:cubicBezTo>
                    <a:pt x="1016" y="50"/>
                    <a:pt x="954" y="143"/>
                    <a:pt x="954" y="236"/>
                  </a:cubicBezTo>
                  <a:cubicBezTo>
                    <a:pt x="954" y="360"/>
                    <a:pt x="954" y="360"/>
                    <a:pt x="954" y="360"/>
                  </a:cubicBezTo>
                  <a:cubicBezTo>
                    <a:pt x="241" y="360"/>
                    <a:pt x="241" y="360"/>
                    <a:pt x="241" y="360"/>
                  </a:cubicBezTo>
                  <a:cubicBezTo>
                    <a:pt x="105" y="360"/>
                    <a:pt x="0" y="472"/>
                    <a:pt x="0" y="602"/>
                  </a:cubicBezTo>
                  <a:cubicBezTo>
                    <a:pt x="0" y="1290"/>
                    <a:pt x="0" y="1290"/>
                    <a:pt x="0" y="1290"/>
                  </a:cubicBezTo>
                  <a:cubicBezTo>
                    <a:pt x="0" y="1420"/>
                    <a:pt x="105" y="1531"/>
                    <a:pt x="241" y="1531"/>
                  </a:cubicBezTo>
                  <a:cubicBezTo>
                    <a:pt x="954" y="1531"/>
                    <a:pt x="954" y="1531"/>
                    <a:pt x="954" y="1531"/>
                  </a:cubicBezTo>
                  <a:cubicBezTo>
                    <a:pt x="954" y="1655"/>
                    <a:pt x="954" y="1655"/>
                    <a:pt x="954" y="1655"/>
                  </a:cubicBezTo>
                  <a:cubicBezTo>
                    <a:pt x="954" y="1754"/>
                    <a:pt x="1016" y="1841"/>
                    <a:pt x="1109" y="1878"/>
                  </a:cubicBezTo>
                  <a:cubicBezTo>
                    <a:pt x="1140" y="1891"/>
                    <a:pt x="1171" y="1897"/>
                    <a:pt x="1202" y="1897"/>
                  </a:cubicBezTo>
                  <a:cubicBezTo>
                    <a:pt x="1202" y="1779"/>
                    <a:pt x="1202" y="1779"/>
                    <a:pt x="1202" y="1779"/>
                  </a:cubicBezTo>
                  <a:cubicBezTo>
                    <a:pt x="1202" y="1897"/>
                    <a:pt x="1202" y="1897"/>
                    <a:pt x="1202" y="1897"/>
                  </a:cubicBezTo>
                  <a:cubicBezTo>
                    <a:pt x="1264" y="1897"/>
                    <a:pt x="1326" y="1872"/>
                    <a:pt x="1376" y="1829"/>
                  </a:cubicBezTo>
                  <a:cubicBezTo>
                    <a:pt x="2107" y="1116"/>
                    <a:pt x="2107" y="1116"/>
                    <a:pt x="2107" y="1116"/>
                  </a:cubicBezTo>
                  <a:cubicBezTo>
                    <a:pt x="2157" y="1073"/>
                    <a:pt x="2181" y="1011"/>
                    <a:pt x="2181" y="949"/>
                  </a:cubicBezTo>
                  <a:cubicBezTo>
                    <a:pt x="2181" y="881"/>
                    <a:pt x="2157" y="819"/>
                    <a:pt x="2107" y="7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86697" y="203239"/>
            <a:ext cx="6618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ENABLING GOOD LIVES NEW SYSTEM HIGH LEVEL EXPERIENCE </a:t>
            </a: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302048" y="8342355"/>
            <a:ext cx="551267" cy="428833"/>
            <a:chOff x="3387725" y="6492875"/>
            <a:chExt cx="1393825" cy="1084263"/>
          </a:xfrm>
          <a:solidFill>
            <a:srgbClr val="3F3F3F"/>
          </a:solidFill>
        </p:grpSpPr>
        <p:sp>
          <p:nvSpPr>
            <p:cNvPr id="35" name="Freeform 45"/>
            <p:cNvSpPr>
              <a:spLocks noChangeArrowheads="1"/>
            </p:cNvSpPr>
            <p:nvPr/>
          </p:nvSpPr>
          <p:spPr bwMode="auto">
            <a:xfrm>
              <a:off x="3465513" y="6916738"/>
              <a:ext cx="63500" cy="63500"/>
            </a:xfrm>
            <a:custGeom>
              <a:avLst/>
              <a:gdLst>
                <a:gd name="T0" fmla="*/ 88 w 178"/>
                <a:gd name="T1" fmla="*/ 0 h 178"/>
                <a:gd name="T2" fmla="*/ 88 w 178"/>
                <a:gd name="T3" fmla="*/ 0 h 178"/>
                <a:gd name="T4" fmla="*/ 0 w 178"/>
                <a:gd name="T5" fmla="*/ 89 h 178"/>
                <a:gd name="T6" fmla="*/ 88 w 178"/>
                <a:gd name="T7" fmla="*/ 177 h 178"/>
                <a:gd name="T8" fmla="*/ 177 w 178"/>
                <a:gd name="T9" fmla="*/ 89 h 178"/>
                <a:gd name="T10" fmla="*/ 88 w 178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8">
                  <a:moveTo>
                    <a:pt x="88" y="0"/>
                  </a:moveTo>
                  <a:lnTo>
                    <a:pt x="88" y="0"/>
                  </a:lnTo>
                  <a:cubicBezTo>
                    <a:pt x="37" y="0"/>
                    <a:pt x="0" y="38"/>
                    <a:pt x="0" y="89"/>
                  </a:cubicBezTo>
                  <a:cubicBezTo>
                    <a:pt x="0" y="133"/>
                    <a:pt x="37" y="177"/>
                    <a:pt x="88" y="177"/>
                  </a:cubicBezTo>
                  <a:cubicBezTo>
                    <a:pt x="139" y="177"/>
                    <a:pt x="177" y="133"/>
                    <a:pt x="177" y="89"/>
                  </a:cubicBezTo>
                  <a:cubicBezTo>
                    <a:pt x="177" y="38"/>
                    <a:pt x="139" y="0"/>
                    <a:pt x="8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Freeform 46"/>
            <p:cNvSpPr>
              <a:spLocks noChangeArrowheads="1"/>
            </p:cNvSpPr>
            <p:nvPr/>
          </p:nvSpPr>
          <p:spPr bwMode="auto">
            <a:xfrm>
              <a:off x="4052888" y="7264400"/>
              <a:ext cx="65087" cy="63500"/>
            </a:xfrm>
            <a:custGeom>
              <a:avLst/>
              <a:gdLst>
                <a:gd name="T0" fmla="*/ 89 w 179"/>
                <a:gd name="T1" fmla="*/ 0 h 178"/>
                <a:gd name="T2" fmla="*/ 89 w 179"/>
                <a:gd name="T3" fmla="*/ 0 h 178"/>
                <a:gd name="T4" fmla="*/ 0 w 179"/>
                <a:gd name="T5" fmla="*/ 89 h 178"/>
                <a:gd name="T6" fmla="*/ 89 w 179"/>
                <a:gd name="T7" fmla="*/ 177 h 178"/>
                <a:gd name="T8" fmla="*/ 178 w 179"/>
                <a:gd name="T9" fmla="*/ 89 h 178"/>
                <a:gd name="T10" fmla="*/ 89 w 17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78">
                  <a:moveTo>
                    <a:pt x="89" y="0"/>
                  </a:moveTo>
                  <a:lnTo>
                    <a:pt x="89" y="0"/>
                  </a:lnTo>
                  <a:cubicBezTo>
                    <a:pt x="38" y="0"/>
                    <a:pt x="0" y="38"/>
                    <a:pt x="0" y="89"/>
                  </a:cubicBezTo>
                  <a:cubicBezTo>
                    <a:pt x="0" y="133"/>
                    <a:pt x="38" y="177"/>
                    <a:pt x="89" y="177"/>
                  </a:cubicBezTo>
                  <a:cubicBezTo>
                    <a:pt x="140" y="177"/>
                    <a:pt x="178" y="133"/>
                    <a:pt x="178" y="89"/>
                  </a:cubicBezTo>
                  <a:cubicBezTo>
                    <a:pt x="178" y="38"/>
                    <a:pt x="140" y="0"/>
                    <a:pt x="8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47"/>
            <p:cNvSpPr>
              <a:spLocks noChangeArrowheads="1"/>
            </p:cNvSpPr>
            <p:nvPr/>
          </p:nvSpPr>
          <p:spPr bwMode="auto">
            <a:xfrm>
              <a:off x="4640263" y="7092950"/>
              <a:ext cx="65087" cy="63500"/>
            </a:xfrm>
            <a:custGeom>
              <a:avLst/>
              <a:gdLst>
                <a:gd name="T0" fmla="*/ 89 w 179"/>
                <a:gd name="T1" fmla="*/ 0 h 178"/>
                <a:gd name="T2" fmla="*/ 89 w 179"/>
                <a:gd name="T3" fmla="*/ 0 h 178"/>
                <a:gd name="T4" fmla="*/ 0 w 179"/>
                <a:gd name="T5" fmla="*/ 88 h 178"/>
                <a:gd name="T6" fmla="*/ 89 w 179"/>
                <a:gd name="T7" fmla="*/ 177 h 178"/>
                <a:gd name="T8" fmla="*/ 178 w 179"/>
                <a:gd name="T9" fmla="*/ 88 h 178"/>
                <a:gd name="T10" fmla="*/ 89 w 179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78">
                  <a:moveTo>
                    <a:pt x="89" y="0"/>
                  </a:moveTo>
                  <a:lnTo>
                    <a:pt x="89" y="0"/>
                  </a:lnTo>
                  <a:cubicBezTo>
                    <a:pt x="38" y="0"/>
                    <a:pt x="0" y="37"/>
                    <a:pt x="0" y="88"/>
                  </a:cubicBezTo>
                  <a:cubicBezTo>
                    <a:pt x="0" y="132"/>
                    <a:pt x="38" y="177"/>
                    <a:pt x="89" y="177"/>
                  </a:cubicBezTo>
                  <a:cubicBezTo>
                    <a:pt x="133" y="177"/>
                    <a:pt x="178" y="132"/>
                    <a:pt x="178" y="88"/>
                  </a:cubicBezTo>
                  <a:cubicBezTo>
                    <a:pt x="178" y="37"/>
                    <a:pt x="133" y="0"/>
                    <a:pt x="8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Freeform 48"/>
            <p:cNvSpPr>
              <a:spLocks noChangeArrowheads="1"/>
            </p:cNvSpPr>
            <p:nvPr/>
          </p:nvSpPr>
          <p:spPr bwMode="auto">
            <a:xfrm>
              <a:off x="4562475" y="6492875"/>
              <a:ext cx="219075" cy="217488"/>
            </a:xfrm>
            <a:custGeom>
              <a:avLst/>
              <a:gdLst>
                <a:gd name="T0" fmla="*/ 304 w 608"/>
                <a:gd name="T1" fmla="*/ 601 h 602"/>
                <a:gd name="T2" fmla="*/ 304 w 608"/>
                <a:gd name="T3" fmla="*/ 601 h 602"/>
                <a:gd name="T4" fmla="*/ 607 w 608"/>
                <a:gd name="T5" fmla="*/ 304 h 602"/>
                <a:gd name="T6" fmla="*/ 304 w 608"/>
                <a:gd name="T7" fmla="*/ 0 h 602"/>
                <a:gd name="T8" fmla="*/ 0 w 608"/>
                <a:gd name="T9" fmla="*/ 304 h 602"/>
                <a:gd name="T10" fmla="*/ 304 w 608"/>
                <a:gd name="T11" fmla="*/ 6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468" y="601"/>
                    <a:pt x="607" y="468"/>
                    <a:pt x="607" y="304"/>
                  </a:cubicBezTo>
                  <a:cubicBezTo>
                    <a:pt x="607" y="133"/>
                    <a:pt x="468" y="0"/>
                    <a:pt x="304" y="0"/>
                  </a:cubicBezTo>
                  <a:cubicBezTo>
                    <a:pt x="133" y="0"/>
                    <a:pt x="0" y="133"/>
                    <a:pt x="0" y="304"/>
                  </a:cubicBezTo>
                  <a:cubicBezTo>
                    <a:pt x="0" y="468"/>
                    <a:pt x="133" y="601"/>
                    <a:pt x="304" y="60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9" name="Freeform 49"/>
            <p:cNvSpPr>
              <a:spLocks noChangeArrowheads="1"/>
            </p:cNvSpPr>
            <p:nvPr/>
          </p:nvSpPr>
          <p:spPr bwMode="auto">
            <a:xfrm>
              <a:off x="4562475" y="7358063"/>
              <a:ext cx="219075" cy="219075"/>
            </a:xfrm>
            <a:custGeom>
              <a:avLst/>
              <a:gdLst>
                <a:gd name="T0" fmla="*/ 304 w 608"/>
                <a:gd name="T1" fmla="*/ 0 h 608"/>
                <a:gd name="T2" fmla="*/ 304 w 608"/>
                <a:gd name="T3" fmla="*/ 0 h 608"/>
                <a:gd name="T4" fmla="*/ 0 w 608"/>
                <a:gd name="T5" fmla="*/ 303 h 608"/>
                <a:gd name="T6" fmla="*/ 304 w 608"/>
                <a:gd name="T7" fmla="*/ 607 h 608"/>
                <a:gd name="T8" fmla="*/ 607 w 608"/>
                <a:gd name="T9" fmla="*/ 303 h 608"/>
                <a:gd name="T10" fmla="*/ 304 w 608"/>
                <a:gd name="T11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608">
                  <a:moveTo>
                    <a:pt x="304" y="0"/>
                  </a:moveTo>
                  <a:lnTo>
                    <a:pt x="304" y="0"/>
                  </a:lnTo>
                  <a:cubicBezTo>
                    <a:pt x="133" y="0"/>
                    <a:pt x="0" y="139"/>
                    <a:pt x="0" y="303"/>
                  </a:cubicBezTo>
                  <a:cubicBezTo>
                    <a:pt x="0" y="474"/>
                    <a:pt x="133" y="607"/>
                    <a:pt x="304" y="607"/>
                  </a:cubicBezTo>
                  <a:cubicBezTo>
                    <a:pt x="468" y="607"/>
                    <a:pt x="607" y="474"/>
                    <a:pt x="607" y="303"/>
                  </a:cubicBezTo>
                  <a:cubicBezTo>
                    <a:pt x="607" y="139"/>
                    <a:pt x="468" y="0"/>
                    <a:pt x="30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Freeform 50"/>
            <p:cNvSpPr>
              <a:spLocks noChangeArrowheads="1"/>
            </p:cNvSpPr>
            <p:nvPr/>
          </p:nvSpPr>
          <p:spPr bwMode="auto">
            <a:xfrm>
              <a:off x="4562475" y="7015163"/>
              <a:ext cx="219075" cy="219075"/>
            </a:xfrm>
            <a:custGeom>
              <a:avLst/>
              <a:gdLst>
                <a:gd name="T0" fmla="*/ 304 w 608"/>
                <a:gd name="T1" fmla="*/ 0 h 609"/>
                <a:gd name="T2" fmla="*/ 304 w 608"/>
                <a:gd name="T3" fmla="*/ 0 h 609"/>
                <a:gd name="T4" fmla="*/ 0 w 608"/>
                <a:gd name="T5" fmla="*/ 304 h 609"/>
                <a:gd name="T6" fmla="*/ 304 w 608"/>
                <a:gd name="T7" fmla="*/ 608 h 609"/>
                <a:gd name="T8" fmla="*/ 607 w 608"/>
                <a:gd name="T9" fmla="*/ 304 h 609"/>
                <a:gd name="T10" fmla="*/ 304 w 608"/>
                <a:gd name="T11" fmla="*/ 0 h 609"/>
                <a:gd name="T12" fmla="*/ 304 w 608"/>
                <a:gd name="T13" fmla="*/ 393 h 609"/>
                <a:gd name="T14" fmla="*/ 304 w 608"/>
                <a:gd name="T15" fmla="*/ 393 h 609"/>
                <a:gd name="T16" fmla="*/ 215 w 608"/>
                <a:gd name="T17" fmla="*/ 304 h 609"/>
                <a:gd name="T18" fmla="*/ 304 w 608"/>
                <a:gd name="T19" fmla="*/ 216 h 609"/>
                <a:gd name="T20" fmla="*/ 393 w 608"/>
                <a:gd name="T21" fmla="*/ 304 h 609"/>
                <a:gd name="T22" fmla="*/ 304 w 608"/>
                <a:gd name="T23" fmla="*/ 39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8" h="609">
                  <a:moveTo>
                    <a:pt x="304" y="0"/>
                  </a:moveTo>
                  <a:lnTo>
                    <a:pt x="304" y="0"/>
                  </a:lnTo>
                  <a:cubicBezTo>
                    <a:pt x="133" y="0"/>
                    <a:pt x="0" y="133"/>
                    <a:pt x="0" y="304"/>
                  </a:cubicBezTo>
                  <a:cubicBezTo>
                    <a:pt x="0" y="469"/>
                    <a:pt x="133" y="608"/>
                    <a:pt x="304" y="608"/>
                  </a:cubicBezTo>
                  <a:cubicBezTo>
                    <a:pt x="468" y="608"/>
                    <a:pt x="607" y="469"/>
                    <a:pt x="607" y="304"/>
                  </a:cubicBezTo>
                  <a:cubicBezTo>
                    <a:pt x="607" y="133"/>
                    <a:pt x="468" y="0"/>
                    <a:pt x="304" y="0"/>
                  </a:cubicBezTo>
                  <a:close/>
                  <a:moveTo>
                    <a:pt x="304" y="393"/>
                  </a:moveTo>
                  <a:lnTo>
                    <a:pt x="304" y="393"/>
                  </a:lnTo>
                  <a:cubicBezTo>
                    <a:pt x="253" y="393"/>
                    <a:pt x="215" y="348"/>
                    <a:pt x="215" y="304"/>
                  </a:cubicBezTo>
                  <a:cubicBezTo>
                    <a:pt x="215" y="253"/>
                    <a:pt x="253" y="216"/>
                    <a:pt x="304" y="216"/>
                  </a:cubicBezTo>
                  <a:cubicBezTo>
                    <a:pt x="348" y="216"/>
                    <a:pt x="393" y="253"/>
                    <a:pt x="393" y="304"/>
                  </a:cubicBezTo>
                  <a:cubicBezTo>
                    <a:pt x="393" y="348"/>
                    <a:pt x="348" y="393"/>
                    <a:pt x="304" y="3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Freeform 51"/>
            <p:cNvSpPr>
              <a:spLocks noChangeArrowheads="1"/>
            </p:cNvSpPr>
            <p:nvPr/>
          </p:nvSpPr>
          <p:spPr bwMode="auto">
            <a:xfrm>
              <a:off x="3975100" y="7188200"/>
              <a:ext cx="219075" cy="217488"/>
            </a:xfrm>
            <a:custGeom>
              <a:avLst/>
              <a:gdLst>
                <a:gd name="T0" fmla="*/ 304 w 609"/>
                <a:gd name="T1" fmla="*/ 0 h 602"/>
                <a:gd name="T2" fmla="*/ 304 w 609"/>
                <a:gd name="T3" fmla="*/ 0 h 602"/>
                <a:gd name="T4" fmla="*/ 0 w 609"/>
                <a:gd name="T5" fmla="*/ 304 h 602"/>
                <a:gd name="T6" fmla="*/ 304 w 609"/>
                <a:gd name="T7" fmla="*/ 601 h 602"/>
                <a:gd name="T8" fmla="*/ 608 w 609"/>
                <a:gd name="T9" fmla="*/ 304 h 602"/>
                <a:gd name="T10" fmla="*/ 304 w 609"/>
                <a:gd name="T11" fmla="*/ 0 h 602"/>
                <a:gd name="T12" fmla="*/ 304 w 609"/>
                <a:gd name="T13" fmla="*/ 392 h 602"/>
                <a:gd name="T14" fmla="*/ 304 w 609"/>
                <a:gd name="T15" fmla="*/ 392 h 602"/>
                <a:gd name="T16" fmla="*/ 215 w 609"/>
                <a:gd name="T17" fmla="*/ 304 h 602"/>
                <a:gd name="T18" fmla="*/ 304 w 609"/>
                <a:gd name="T19" fmla="*/ 215 h 602"/>
                <a:gd name="T20" fmla="*/ 393 w 609"/>
                <a:gd name="T21" fmla="*/ 304 h 602"/>
                <a:gd name="T22" fmla="*/ 304 w 609"/>
                <a:gd name="T23" fmla="*/ 39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9" h="602">
                  <a:moveTo>
                    <a:pt x="304" y="0"/>
                  </a:moveTo>
                  <a:lnTo>
                    <a:pt x="304" y="0"/>
                  </a:lnTo>
                  <a:cubicBezTo>
                    <a:pt x="140" y="0"/>
                    <a:pt x="0" y="133"/>
                    <a:pt x="0" y="304"/>
                  </a:cubicBezTo>
                  <a:cubicBezTo>
                    <a:pt x="0" y="468"/>
                    <a:pt x="140" y="601"/>
                    <a:pt x="304" y="601"/>
                  </a:cubicBezTo>
                  <a:cubicBezTo>
                    <a:pt x="468" y="601"/>
                    <a:pt x="608" y="468"/>
                    <a:pt x="608" y="304"/>
                  </a:cubicBezTo>
                  <a:cubicBezTo>
                    <a:pt x="608" y="133"/>
                    <a:pt x="468" y="0"/>
                    <a:pt x="304" y="0"/>
                  </a:cubicBezTo>
                  <a:close/>
                  <a:moveTo>
                    <a:pt x="304" y="392"/>
                  </a:moveTo>
                  <a:lnTo>
                    <a:pt x="304" y="392"/>
                  </a:lnTo>
                  <a:cubicBezTo>
                    <a:pt x="253" y="392"/>
                    <a:pt x="215" y="348"/>
                    <a:pt x="215" y="304"/>
                  </a:cubicBezTo>
                  <a:cubicBezTo>
                    <a:pt x="215" y="253"/>
                    <a:pt x="253" y="215"/>
                    <a:pt x="304" y="215"/>
                  </a:cubicBezTo>
                  <a:cubicBezTo>
                    <a:pt x="355" y="215"/>
                    <a:pt x="393" y="253"/>
                    <a:pt x="393" y="304"/>
                  </a:cubicBezTo>
                  <a:cubicBezTo>
                    <a:pt x="393" y="348"/>
                    <a:pt x="355" y="392"/>
                    <a:pt x="304" y="39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52"/>
            <p:cNvSpPr>
              <a:spLocks noChangeArrowheads="1"/>
            </p:cNvSpPr>
            <p:nvPr/>
          </p:nvSpPr>
          <p:spPr bwMode="auto">
            <a:xfrm>
              <a:off x="3975100" y="6838950"/>
              <a:ext cx="219075" cy="219075"/>
            </a:xfrm>
            <a:custGeom>
              <a:avLst/>
              <a:gdLst>
                <a:gd name="T0" fmla="*/ 304 w 609"/>
                <a:gd name="T1" fmla="*/ 0 h 609"/>
                <a:gd name="T2" fmla="*/ 304 w 609"/>
                <a:gd name="T3" fmla="*/ 0 h 609"/>
                <a:gd name="T4" fmla="*/ 0 w 609"/>
                <a:gd name="T5" fmla="*/ 304 h 609"/>
                <a:gd name="T6" fmla="*/ 304 w 609"/>
                <a:gd name="T7" fmla="*/ 608 h 609"/>
                <a:gd name="T8" fmla="*/ 608 w 609"/>
                <a:gd name="T9" fmla="*/ 304 h 609"/>
                <a:gd name="T10" fmla="*/ 304 w 609"/>
                <a:gd name="T11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9">
                  <a:moveTo>
                    <a:pt x="304" y="0"/>
                  </a:moveTo>
                  <a:lnTo>
                    <a:pt x="304" y="0"/>
                  </a:lnTo>
                  <a:cubicBezTo>
                    <a:pt x="140" y="0"/>
                    <a:pt x="0" y="133"/>
                    <a:pt x="0" y="304"/>
                  </a:cubicBezTo>
                  <a:cubicBezTo>
                    <a:pt x="0" y="468"/>
                    <a:pt x="140" y="608"/>
                    <a:pt x="304" y="608"/>
                  </a:cubicBezTo>
                  <a:cubicBezTo>
                    <a:pt x="468" y="608"/>
                    <a:pt x="608" y="468"/>
                    <a:pt x="608" y="304"/>
                  </a:cubicBezTo>
                  <a:cubicBezTo>
                    <a:pt x="608" y="133"/>
                    <a:pt x="468" y="0"/>
                    <a:pt x="30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Freeform 53"/>
            <p:cNvSpPr>
              <a:spLocks noChangeArrowheads="1"/>
            </p:cNvSpPr>
            <p:nvPr/>
          </p:nvSpPr>
          <p:spPr bwMode="auto">
            <a:xfrm>
              <a:off x="3975100" y="6492875"/>
              <a:ext cx="219075" cy="217488"/>
            </a:xfrm>
            <a:custGeom>
              <a:avLst/>
              <a:gdLst>
                <a:gd name="T0" fmla="*/ 304 w 609"/>
                <a:gd name="T1" fmla="*/ 0 h 602"/>
                <a:gd name="T2" fmla="*/ 304 w 609"/>
                <a:gd name="T3" fmla="*/ 0 h 602"/>
                <a:gd name="T4" fmla="*/ 0 w 609"/>
                <a:gd name="T5" fmla="*/ 304 h 602"/>
                <a:gd name="T6" fmla="*/ 304 w 609"/>
                <a:gd name="T7" fmla="*/ 601 h 602"/>
                <a:gd name="T8" fmla="*/ 608 w 609"/>
                <a:gd name="T9" fmla="*/ 304 h 602"/>
                <a:gd name="T10" fmla="*/ 304 w 609"/>
                <a:gd name="T1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2">
                  <a:moveTo>
                    <a:pt x="304" y="0"/>
                  </a:moveTo>
                  <a:lnTo>
                    <a:pt x="304" y="0"/>
                  </a:lnTo>
                  <a:cubicBezTo>
                    <a:pt x="140" y="0"/>
                    <a:pt x="0" y="133"/>
                    <a:pt x="0" y="304"/>
                  </a:cubicBezTo>
                  <a:cubicBezTo>
                    <a:pt x="0" y="468"/>
                    <a:pt x="140" y="601"/>
                    <a:pt x="304" y="601"/>
                  </a:cubicBezTo>
                  <a:cubicBezTo>
                    <a:pt x="468" y="601"/>
                    <a:pt x="608" y="468"/>
                    <a:pt x="608" y="304"/>
                  </a:cubicBezTo>
                  <a:cubicBezTo>
                    <a:pt x="608" y="133"/>
                    <a:pt x="468" y="0"/>
                    <a:pt x="30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Freeform 54"/>
            <p:cNvSpPr>
              <a:spLocks noChangeArrowheads="1"/>
            </p:cNvSpPr>
            <p:nvPr/>
          </p:nvSpPr>
          <p:spPr bwMode="auto">
            <a:xfrm>
              <a:off x="3387725" y="6838950"/>
              <a:ext cx="219075" cy="219075"/>
            </a:xfrm>
            <a:custGeom>
              <a:avLst/>
              <a:gdLst>
                <a:gd name="T0" fmla="*/ 304 w 609"/>
                <a:gd name="T1" fmla="*/ 0 h 609"/>
                <a:gd name="T2" fmla="*/ 304 w 609"/>
                <a:gd name="T3" fmla="*/ 0 h 609"/>
                <a:gd name="T4" fmla="*/ 0 w 609"/>
                <a:gd name="T5" fmla="*/ 304 h 609"/>
                <a:gd name="T6" fmla="*/ 304 w 609"/>
                <a:gd name="T7" fmla="*/ 608 h 609"/>
                <a:gd name="T8" fmla="*/ 608 w 609"/>
                <a:gd name="T9" fmla="*/ 304 h 609"/>
                <a:gd name="T10" fmla="*/ 304 w 609"/>
                <a:gd name="T11" fmla="*/ 0 h 609"/>
                <a:gd name="T12" fmla="*/ 304 w 609"/>
                <a:gd name="T13" fmla="*/ 392 h 609"/>
                <a:gd name="T14" fmla="*/ 304 w 609"/>
                <a:gd name="T15" fmla="*/ 392 h 609"/>
                <a:gd name="T16" fmla="*/ 216 w 609"/>
                <a:gd name="T17" fmla="*/ 304 h 609"/>
                <a:gd name="T18" fmla="*/ 304 w 609"/>
                <a:gd name="T19" fmla="*/ 215 h 609"/>
                <a:gd name="T20" fmla="*/ 393 w 609"/>
                <a:gd name="T21" fmla="*/ 304 h 609"/>
                <a:gd name="T22" fmla="*/ 304 w 609"/>
                <a:gd name="T23" fmla="*/ 392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9" h="609">
                  <a:moveTo>
                    <a:pt x="304" y="0"/>
                  </a:moveTo>
                  <a:lnTo>
                    <a:pt x="304" y="0"/>
                  </a:lnTo>
                  <a:cubicBezTo>
                    <a:pt x="133" y="0"/>
                    <a:pt x="0" y="133"/>
                    <a:pt x="0" y="304"/>
                  </a:cubicBezTo>
                  <a:cubicBezTo>
                    <a:pt x="0" y="468"/>
                    <a:pt x="133" y="608"/>
                    <a:pt x="304" y="608"/>
                  </a:cubicBezTo>
                  <a:cubicBezTo>
                    <a:pt x="469" y="608"/>
                    <a:pt x="608" y="468"/>
                    <a:pt x="608" y="304"/>
                  </a:cubicBezTo>
                  <a:cubicBezTo>
                    <a:pt x="608" y="133"/>
                    <a:pt x="469" y="0"/>
                    <a:pt x="304" y="0"/>
                  </a:cubicBezTo>
                  <a:close/>
                  <a:moveTo>
                    <a:pt x="304" y="392"/>
                  </a:moveTo>
                  <a:lnTo>
                    <a:pt x="304" y="392"/>
                  </a:lnTo>
                  <a:cubicBezTo>
                    <a:pt x="253" y="392"/>
                    <a:pt x="216" y="348"/>
                    <a:pt x="216" y="304"/>
                  </a:cubicBezTo>
                  <a:cubicBezTo>
                    <a:pt x="216" y="253"/>
                    <a:pt x="253" y="215"/>
                    <a:pt x="304" y="215"/>
                  </a:cubicBezTo>
                  <a:cubicBezTo>
                    <a:pt x="355" y="215"/>
                    <a:pt x="393" y="253"/>
                    <a:pt x="393" y="304"/>
                  </a:cubicBezTo>
                  <a:cubicBezTo>
                    <a:pt x="393" y="348"/>
                    <a:pt x="355" y="392"/>
                    <a:pt x="304" y="39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Freeform 55"/>
            <p:cNvSpPr>
              <a:spLocks noChangeArrowheads="1"/>
            </p:cNvSpPr>
            <p:nvPr/>
          </p:nvSpPr>
          <p:spPr bwMode="auto">
            <a:xfrm>
              <a:off x="3754438" y="6564313"/>
              <a:ext cx="146050" cy="346075"/>
            </a:xfrm>
            <a:custGeom>
              <a:avLst/>
              <a:gdLst>
                <a:gd name="T0" fmla="*/ 297 w 406"/>
                <a:gd name="T1" fmla="*/ 215 h 963"/>
                <a:gd name="T2" fmla="*/ 297 w 406"/>
                <a:gd name="T3" fmla="*/ 215 h 963"/>
                <a:gd name="T4" fmla="*/ 405 w 406"/>
                <a:gd name="T5" fmla="*/ 108 h 963"/>
                <a:gd name="T6" fmla="*/ 297 w 406"/>
                <a:gd name="T7" fmla="*/ 0 h 963"/>
                <a:gd name="T8" fmla="*/ 107 w 406"/>
                <a:gd name="T9" fmla="*/ 0 h 963"/>
                <a:gd name="T10" fmla="*/ 0 w 406"/>
                <a:gd name="T11" fmla="*/ 108 h 963"/>
                <a:gd name="T12" fmla="*/ 0 w 406"/>
                <a:gd name="T13" fmla="*/ 962 h 963"/>
                <a:gd name="T14" fmla="*/ 209 w 406"/>
                <a:gd name="T15" fmla="*/ 962 h 963"/>
                <a:gd name="T16" fmla="*/ 209 w 406"/>
                <a:gd name="T17" fmla="*/ 215 h 963"/>
                <a:gd name="T18" fmla="*/ 297 w 406"/>
                <a:gd name="T19" fmla="*/ 21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963">
                  <a:moveTo>
                    <a:pt x="297" y="215"/>
                  </a:moveTo>
                  <a:lnTo>
                    <a:pt x="297" y="215"/>
                  </a:lnTo>
                  <a:cubicBezTo>
                    <a:pt x="354" y="209"/>
                    <a:pt x="405" y="164"/>
                    <a:pt x="405" y="108"/>
                  </a:cubicBezTo>
                  <a:cubicBezTo>
                    <a:pt x="405" y="44"/>
                    <a:pt x="354" y="0"/>
                    <a:pt x="29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44" y="0"/>
                    <a:pt x="0" y="44"/>
                    <a:pt x="0" y="108"/>
                  </a:cubicBezTo>
                  <a:cubicBezTo>
                    <a:pt x="0" y="962"/>
                    <a:pt x="0" y="962"/>
                    <a:pt x="0" y="962"/>
                  </a:cubicBezTo>
                  <a:cubicBezTo>
                    <a:pt x="209" y="962"/>
                    <a:pt x="209" y="962"/>
                    <a:pt x="209" y="962"/>
                  </a:cubicBezTo>
                  <a:cubicBezTo>
                    <a:pt x="209" y="215"/>
                    <a:pt x="209" y="215"/>
                    <a:pt x="209" y="215"/>
                  </a:cubicBezTo>
                  <a:lnTo>
                    <a:pt x="297" y="2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Freeform 56"/>
            <p:cNvSpPr>
              <a:spLocks noChangeArrowheads="1"/>
            </p:cNvSpPr>
            <p:nvPr/>
          </p:nvSpPr>
          <p:spPr bwMode="auto">
            <a:xfrm>
              <a:off x="3754438" y="6988175"/>
              <a:ext cx="146050" cy="346075"/>
            </a:xfrm>
            <a:custGeom>
              <a:avLst/>
              <a:gdLst>
                <a:gd name="T0" fmla="*/ 0 w 406"/>
                <a:gd name="T1" fmla="*/ 0 h 962"/>
                <a:gd name="T2" fmla="*/ 0 w 406"/>
                <a:gd name="T3" fmla="*/ 0 h 962"/>
                <a:gd name="T4" fmla="*/ 0 w 406"/>
                <a:gd name="T5" fmla="*/ 853 h 962"/>
                <a:gd name="T6" fmla="*/ 107 w 406"/>
                <a:gd name="T7" fmla="*/ 961 h 962"/>
                <a:gd name="T8" fmla="*/ 297 w 406"/>
                <a:gd name="T9" fmla="*/ 961 h 962"/>
                <a:gd name="T10" fmla="*/ 405 w 406"/>
                <a:gd name="T11" fmla="*/ 853 h 962"/>
                <a:gd name="T12" fmla="*/ 297 w 406"/>
                <a:gd name="T13" fmla="*/ 746 h 962"/>
                <a:gd name="T14" fmla="*/ 209 w 406"/>
                <a:gd name="T15" fmla="*/ 746 h 962"/>
                <a:gd name="T16" fmla="*/ 209 w 406"/>
                <a:gd name="T17" fmla="*/ 0 h 962"/>
                <a:gd name="T18" fmla="*/ 107 w 406"/>
                <a:gd name="T19" fmla="*/ 0 h 962"/>
                <a:gd name="T20" fmla="*/ 0 w 406"/>
                <a:gd name="T21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962">
                  <a:moveTo>
                    <a:pt x="0" y="0"/>
                  </a:moveTo>
                  <a:lnTo>
                    <a:pt x="0" y="0"/>
                  </a:lnTo>
                  <a:cubicBezTo>
                    <a:pt x="0" y="853"/>
                    <a:pt x="0" y="853"/>
                    <a:pt x="0" y="853"/>
                  </a:cubicBezTo>
                  <a:cubicBezTo>
                    <a:pt x="0" y="910"/>
                    <a:pt x="44" y="961"/>
                    <a:pt x="107" y="961"/>
                  </a:cubicBezTo>
                  <a:cubicBezTo>
                    <a:pt x="297" y="961"/>
                    <a:pt x="297" y="961"/>
                    <a:pt x="297" y="961"/>
                  </a:cubicBezTo>
                  <a:cubicBezTo>
                    <a:pt x="354" y="961"/>
                    <a:pt x="405" y="910"/>
                    <a:pt x="405" y="853"/>
                  </a:cubicBezTo>
                  <a:cubicBezTo>
                    <a:pt x="405" y="797"/>
                    <a:pt x="354" y="746"/>
                    <a:pt x="297" y="746"/>
                  </a:cubicBezTo>
                  <a:cubicBezTo>
                    <a:pt x="209" y="746"/>
                    <a:pt x="209" y="746"/>
                    <a:pt x="209" y="746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Freeform 57"/>
            <p:cNvSpPr>
              <a:spLocks noChangeArrowheads="1"/>
            </p:cNvSpPr>
            <p:nvPr/>
          </p:nvSpPr>
          <p:spPr bwMode="auto">
            <a:xfrm>
              <a:off x="3684588" y="6910388"/>
              <a:ext cx="71437" cy="77787"/>
            </a:xfrm>
            <a:custGeom>
              <a:avLst/>
              <a:gdLst>
                <a:gd name="T0" fmla="*/ 107 w 197"/>
                <a:gd name="T1" fmla="*/ 0 h 216"/>
                <a:gd name="T2" fmla="*/ 107 w 197"/>
                <a:gd name="T3" fmla="*/ 0 h 216"/>
                <a:gd name="T4" fmla="*/ 0 w 197"/>
                <a:gd name="T5" fmla="*/ 107 h 216"/>
                <a:gd name="T6" fmla="*/ 107 w 197"/>
                <a:gd name="T7" fmla="*/ 215 h 216"/>
                <a:gd name="T8" fmla="*/ 196 w 197"/>
                <a:gd name="T9" fmla="*/ 215 h 216"/>
                <a:gd name="T10" fmla="*/ 196 w 197"/>
                <a:gd name="T11" fmla="*/ 0 h 216"/>
                <a:gd name="T12" fmla="*/ 107 w 197"/>
                <a:gd name="T1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216">
                  <a:moveTo>
                    <a:pt x="107" y="0"/>
                  </a:moveTo>
                  <a:lnTo>
                    <a:pt x="107" y="0"/>
                  </a:lnTo>
                  <a:cubicBezTo>
                    <a:pt x="50" y="0"/>
                    <a:pt x="0" y="44"/>
                    <a:pt x="0" y="107"/>
                  </a:cubicBezTo>
                  <a:cubicBezTo>
                    <a:pt x="0" y="164"/>
                    <a:pt x="50" y="215"/>
                    <a:pt x="107" y="215"/>
                  </a:cubicBezTo>
                  <a:cubicBezTo>
                    <a:pt x="196" y="215"/>
                    <a:pt x="196" y="215"/>
                    <a:pt x="196" y="215"/>
                  </a:cubicBezTo>
                  <a:cubicBezTo>
                    <a:pt x="196" y="0"/>
                    <a:pt x="196" y="0"/>
                    <a:pt x="196" y="0"/>
                  </a:cubicBezTo>
                  <a:lnTo>
                    <a:pt x="10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58"/>
            <p:cNvSpPr>
              <a:spLocks noChangeArrowheads="1"/>
            </p:cNvSpPr>
            <p:nvPr/>
          </p:nvSpPr>
          <p:spPr bwMode="auto">
            <a:xfrm>
              <a:off x="3830638" y="6910388"/>
              <a:ext cx="71437" cy="77787"/>
            </a:xfrm>
            <a:custGeom>
              <a:avLst/>
              <a:gdLst>
                <a:gd name="T0" fmla="*/ 88 w 197"/>
                <a:gd name="T1" fmla="*/ 215 h 216"/>
                <a:gd name="T2" fmla="*/ 88 w 197"/>
                <a:gd name="T3" fmla="*/ 215 h 216"/>
                <a:gd name="T4" fmla="*/ 196 w 197"/>
                <a:gd name="T5" fmla="*/ 107 h 216"/>
                <a:gd name="T6" fmla="*/ 88 w 197"/>
                <a:gd name="T7" fmla="*/ 0 h 216"/>
                <a:gd name="T8" fmla="*/ 0 w 197"/>
                <a:gd name="T9" fmla="*/ 0 h 216"/>
                <a:gd name="T10" fmla="*/ 0 w 197"/>
                <a:gd name="T11" fmla="*/ 215 h 216"/>
                <a:gd name="T12" fmla="*/ 88 w 197"/>
                <a:gd name="T13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216">
                  <a:moveTo>
                    <a:pt x="88" y="215"/>
                  </a:moveTo>
                  <a:lnTo>
                    <a:pt x="88" y="215"/>
                  </a:lnTo>
                  <a:cubicBezTo>
                    <a:pt x="145" y="215"/>
                    <a:pt x="196" y="164"/>
                    <a:pt x="196" y="107"/>
                  </a:cubicBezTo>
                  <a:cubicBezTo>
                    <a:pt x="196" y="44"/>
                    <a:pt x="145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lnTo>
                    <a:pt x="88" y="2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Freeform 59"/>
            <p:cNvSpPr>
              <a:spLocks noChangeArrowheads="1"/>
            </p:cNvSpPr>
            <p:nvPr/>
          </p:nvSpPr>
          <p:spPr bwMode="auto">
            <a:xfrm>
              <a:off x="3754438" y="6910388"/>
              <a:ext cx="76200" cy="77787"/>
            </a:xfrm>
            <a:custGeom>
              <a:avLst/>
              <a:gdLst>
                <a:gd name="T0" fmla="*/ 0 w 210"/>
                <a:gd name="T1" fmla="*/ 215 h 216"/>
                <a:gd name="T2" fmla="*/ 107 w 210"/>
                <a:gd name="T3" fmla="*/ 215 h 216"/>
                <a:gd name="T4" fmla="*/ 209 w 210"/>
                <a:gd name="T5" fmla="*/ 215 h 216"/>
                <a:gd name="T6" fmla="*/ 209 w 210"/>
                <a:gd name="T7" fmla="*/ 0 h 216"/>
                <a:gd name="T8" fmla="*/ 0 w 210"/>
                <a:gd name="T9" fmla="*/ 0 h 216"/>
                <a:gd name="T10" fmla="*/ 0 w 210"/>
                <a:gd name="T11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16">
                  <a:moveTo>
                    <a:pt x="0" y="215"/>
                  </a:moveTo>
                  <a:lnTo>
                    <a:pt x="107" y="215"/>
                  </a:lnTo>
                  <a:lnTo>
                    <a:pt x="209" y="215"/>
                  </a:lnTo>
                  <a:lnTo>
                    <a:pt x="209" y="0"/>
                  </a:lnTo>
                  <a:lnTo>
                    <a:pt x="0" y="0"/>
                  </a:lnTo>
                  <a:lnTo>
                    <a:pt x="0" y="2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Freeform 60"/>
            <p:cNvSpPr>
              <a:spLocks noChangeArrowheads="1"/>
            </p:cNvSpPr>
            <p:nvPr/>
          </p:nvSpPr>
          <p:spPr bwMode="auto">
            <a:xfrm>
              <a:off x="4340225" y="7297738"/>
              <a:ext cx="146050" cy="209550"/>
            </a:xfrm>
            <a:custGeom>
              <a:avLst/>
              <a:gdLst>
                <a:gd name="T0" fmla="*/ 108 w 406"/>
                <a:gd name="T1" fmla="*/ 101 h 583"/>
                <a:gd name="T2" fmla="*/ 108 w 406"/>
                <a:gd name="T3" fmla="*/ 101 h 583"/>
                <a:gd name="T4" fmla="*/ 0 w 406"/>
                <a:gd name="T5" fmla="*/ 101 h 583"/>
                <a:gd name="T6" fmla="*/ 0 w 406"/>
                <a:gd name="T7" fmla="*/ 474 h 583"/>
                <a:gd name="T8" fmla="*/ 108 w 406"/>
                <a:gd name="T9" fmla="*/ 582 h 583"/>
                <a:gd name="T10" fmla="*/ 298 w 406"/>
                <a:gd name="T11" fmla="*/ 582 h 583"/>
                <a:gd name="T12" fmla="*/ 405 w 406"/>
                <a:gd name="T13" fmla="*/ 474 h 583"/>
                <a:gd name="T14" fmla="*/ 298 w 406"/>
                <a:gd name="T15" fmla="*/ 367 h 583"/>
                <a:gd name="T16" fmla="*/ 215 w 406"/>
                <a:gd name="T17" fmla="*/ 367 h 583"/>
                <a:gd name="T18" fmla="*/ 215 w 406"/>
                <a:gd name="T19" fmla="*/ 0 h 583"/>
                <a:gd name="T20" fmla="*/ 108 w 406"/>
                <a:gd name="T21" fmla="*/ 10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583">
                  <a:moveTo>
                    <a:pt x="108" y="101"/>
                  </a:moveTo>
                  <a:lnTo>
                    <a:pt x="108" y="101"/>
                  </a:lnTo>
                  <a:cubicBezTo>
                    <a:pt x="0" y="101"/>
                    <a:pt x="0" y="101"/>
                    <a:pt x="0" y="101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0" y="537"/>
                    <a:pt x="51" y="582"/>
                    <a:pt x="108" y="582"/>
                  </a:cubicBezTo>
                  <a:cubicBezTo>
                    <a:pt x="298" y="582"/>
                    <a:pt x="298" y="582"/>
                    <a:pt x="298" y="582"/>
                  </a:cubicBezTo>
                  <a:cubicBezTo>
                    <a:pt x="361" y="582"/>
                    <a:pt x="405" y="537"/>
                    <a:pt x="405" y="474"/>
                  </a:cubicBezTo>
                  <a:cubicBezTo>
                    <a:pt x="405" y="417"/>
                    <a:pt x="361" y="367"/>
                    <a:pt x="298" y="367"/>
                  </a:cubicBezTo>
                  <a:cubicBezTo>
                    <a:pt x="215" y="367"/>
                    <a:pt x="215" y="367"/>
                    <a:pt x="215" y="367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5" y="57"/>
                    <a:pt x="171" y="101"/>
                    <a:pt x="108" y="10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61"/>
            <p:cNvSpPr>
              <a:spLocks noChangeArrowheads="1"/>
            </p:cNvSpPr>
            <p:nvPr/>
          </p:nvSpPr>
          <p:spPr bwMode="auto">
            <a:xfrm>
              <a:off x="4340225" y="7085013"/>
              <a:ext cx="146050" cy="212725"/>
            </a:xfrm>
            <a:custGeom>
              <a:avLst/>
              <a:gdLst>
                <a:gd name="T0" fmla="*/ 215 w 406"/>
                <a:gd name="T1" fmla="*/ 588 h 589"/>
                <a:gd name="T2" fmla="*/ 215 w 406"/>
                <a:gd name="T3" fmla="*/ 588 h 589"/>
                <a:gd name="T4" fmla="*/ 215 w 406"/>
                <a:gd name="T5" fmla="*/ 215 h 589"/>
                <a:gd name="T6" fmla="*/ 298 w 406"/>
                <a:gd name="T7" fmla="*/ 215 h 589"/>
                <a:gd name="T8" fmla="*/ 405 w 406"/>
                <a:gd name="T9" fmla="*/ 107 h 589"/>
                <a:gd name="T10" fmla="*/ 298 w 406"/>
                <a:gd name="T11" fmla="*/ 0 h 589"/>
                <a:gd name="T12" fmla="*/ 108 w 406"/>
                <a:gd name="T13" fmla="*/ 0 h 589"/>
                <a:gd name="T14" fmla="*/ 0 w 406"/>
                <a:gd name="T15" fmla="*/ 107 h 589"/>
                <a:gd name="T16" fmla="*/ 0 w 406"/>
                <a:gd name="T17" fmla="*/ 480 h 589"/>
                <a:gd name="T18" fmla="*/ 108 w 406"/>
                <a:gd name="T19" fmla="*/ 480 h 589"/>
                <a:gd name="T20" fmla="*/ 215 w 406"/>
                <a:gd name="T21" fmla="*/ 588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" h="589">
                  <a:moveTo>
                    <a:pt x="215" y="588"/>
                  </a:moveTo>
                  <a:lnTo>
                    <a:pt x="215" y="588"/>
                  </a:lnTo>
                  <a:cubicBezTo>
                    <a:pt x="215" y="215"/>
                    <a:pt x="215" y="215"/>
                    <a:pt x="215" y="215"/>
                  </a:cubicBezTo>
                  <a:cubicBezTo>
                    <a:pt x="298" y="215"/>
                    <a:pt x="298" y="215"/>
                    <a:pt x="298" y="215"/>
                  </a:cubicBezTo>
                  <a:cubicBezTo>
                    <a:pt x="361" y="215"/>
                    <a:pt x="405" y="164"/>
                    <a:pt x="405" y="107"/>
                  </a:cubicBezTo>
                  <a:cubicBezTo>
                    <a:pt x="405" y="44"/>
                    <a:pt x="361" y="0"/>
                    <a:pt x="29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51" y="0"/>
                    <a:pt x="0" y="44"/>
                    <a:pt x="0" y="107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108" y="480"/>
                    <a:pt x="108" y="480"/>
                    <a:pt x="108" y="480"/>
                  </a:cubicBezTo>
                  <a:cubicBezTo>
                    <a:pt x="171" y="480"/>
                    <a:pt x="215" y="525"/>
                    <a:pt x="215" y="5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Freeform 62"/>
            <p:cNvSpPr>
              <a:spLocks noChangeArrowheads="1"/>
            </p:cNvSpPr>
            <p:nvPr/>
          </p:nvSpPr>
          <p:spPr bwMode="auto">
            <a:xfrm>
              <a:off x="4271963" y="7258050"/>
              <a:ext cx="68262" cy="76200"/>
            </a:xfrm>
            <a:custGeom>
              <a:avLst/>
              <a:gdLst>
                <a:gd name="T0" fmla="*/ 107 w 190"/>
                <a:gd name="T1" fmla="*/ 0 h 210"/>
                <a:gd name="T2" fmla="*/ 107 w 190"/>
                <a:gd name="T3" fmla="*/ 0 h 210"/>
                <a:gd name="T4" fmla="*/ 0 w 190"/>
                <a:gd name="T5" fmla="*/ 108 h 210"/>
                <a:gd name="T6" fmla="*/ 107 w 190"/>
                <a:gd name="T7" fmla="*/ 209 h 210"/>
                <a:gd name="T8" fmla="*/ 189 w 190"/>
                <a:gd name="T9" fmla="*/ 209 h 210"/>
                <a:gd name="T10" fmla="*/ 189 w 190"/>
                <a:gd name="T11" fmla="*/ 0 h 210"/>
                <a:gd name="T12" fmla="*/ 107 w 190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10">
                  <a:moveTo>
                    <a:pt x="107" y="0"/>
                  </a:moveTo>
                  <a:lnTo>
                    <a:pt x="107" y="0"/>
                  </a:lnTo>
                  <a:cubicBezTo>
                    <a:pt x="50" y="0"/>
                    <a:pt x="0" y="45"/>
                    <a:pt x="0" y="108"/>
                  </a:cubicBezTo>
                  <a:cubicBezTo>
                    <a:pt x="0" y="165"/>
                    <a:pt x="50" y="209"/>
                    <a:pt x="107" y="209"/>
                  </a:cubicBezTo>
                  <a:cubicBezTo>
                    <a:pt x="189" y="209"/>
                    <a:pt x="189" y="209"/>
                    <a:pt x="189" y="209"/>
                  </a:cubicBezTo>
                  <a:cubicBezTo>
                    <a:pt x="189" y="0"/>
                    <a:pt x="189" y="0"/>
                    <a:pt x="189" y="0"/>
                  </a:cubicBezTo>
                  <a:lnTo>
                    <a:pt x="10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63"/>
            <p:cNvSpPr>
              <a:spLocks noChangeArrowheads="1"/>
            </p:cNvSpPr>
            <p:nvPr/>
          </p:nvSpPr>
          <p:spPr bwMode="auto">
            <a:xfrm>
              <a:off x="4340225" y="7258050"/>
              <a:ext cx="77788" cy="76200"/>
            </a:xfrm>
            <a:custGeom>
              <a:avLst/>
              <a:gdLst>
                <a:gd name="T0" fmla="*/ 215 w 216"/>
                <a:gd name="T1" fmla="*/ 108 h 210"/>
                <a:gd name="T2" fmla="*/ 215 w 216"/>
                <a:gd name="T3" fmla="*/ 108 h 210"/>
                <a:gd name="T4" fmla="*/ 108 w 216"/>
                <a:gd name="T5" fmla="*/ 0 h 210"/>
                <a:gd name="T6" fmla="*/ 0 w 216"/>
                <a:gd name="T7" fmla="*/ 0 h 210"/>
                <a:gd name="T8" fmla="*/ 0 w 216"/>
                <a:gd name="T9" fmla="*/ 209 h 210"/>
                <a:gd name="T10" fmla="*/ 108 w 216"/>
                <a:gd name="T11" fmla="*/ 209 h 210"/>
                <a:gd name="T12" fmla="*/ 215 w 216"/>
                <a:gd name="T13" fmla="*/ 10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10">
                  <a:moveTo>
                    <a:pt x="215" y="108"/>
                  </a:moveTo>
                  <a:lnTo>
                    <a:pt x="215" y="108"/>
                  </a:lnTo>
                  <a:cubicBezTo>
                    <a:pt x="215" y="45"/>
                    <a:pt x="171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171" y="209"/>
                    <a:pt x="215" y="165"/>
                    <a:pt x="215" y="10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Freeform 64"/>
            <p:cNvSpPr>
              <a:spLocks noChangeArrowheads="1"/>
            </p:cNvSpPr>
            <p:nvPr/>
          </p:nvSpPr>
          <p:spPr bwMode="auto">
            <a:xfrm>
              <a:off x="4276725" y="6564313"/>
              <a:ext cx="209550" cy="77787"/>
            </a:xfrm>
            <a:custGeom>
              <a:avLst/>
              <a:gdLst>
                <a:gd name="T0" fmla="*/ 475 w 583"/>
                <a:gd name="T1" fmla="*/ 0 h 216"/>
                <a:gd name="T2" fmla="*/ 475 w 583"/>
                <a:gd name="T3" fmla="*/ 0 h 216"/>
                <a:gd name="T4" fmla="*/ 108 w 583"/>
                <a:gd name="T5" fmla="*/ 0 h 216"/>
                <a:gd name="T6" fmla="*/ 0 w 583"/>
                <a:gd name="T7" fmla="*/ 108 h 216"/>
                <a:gd name="T8" fmla="*/ 108 w 583"/>
                <a:gd name="T9" fmla="*/ 215 h 216"/>
                <a:gd name="T10" fmla="*/ 475 w 583"/>
                <a:gd name="T11" fmla="*/ 215 h 216"/>
                <a:gd name="T12" fmla="*/ 582 w 583"/>
                <a:gd name="T13" fmla="*/ 108 h 216"/>
                <a:gd name="T14" fmla="*/ 475 w 583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216">
                  <a:moveTo>
                    <a:pt x="475" y="0"/>
                  </a:moveTo>
                  <a:lnTo>
                    <a:pt x="475" y="0"/>
                  </a:lnTo>
                  <a:cubicBezTo>
                    <a:pt x="108" y="0"/>
                    <a:pt x="108" y="0"/>
                    <a:pt x="108" y="0"/>
                  </a:cubicBezTo>
                  <a:cubicBezTo>
                    <a:pt x="51" y="0"/>
                    <a:pt x="0" y="44"/>
                    <a:pt x="0" y="108"/>
                  </a:cubicBezTo>
                  <a:cubicBezTo>
                    <a:pt x="0" y="164"/>
                    <a:pt x="51" y="215"/>
                    <a:pt x="108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538" y="215"/>
                    <a:pt x="582" y="164"/>
                    <a:pt x="582" y="108"/>
                  </a:cubicBezTo>
                  <a:cubicBezTo>
                    <a:pt x="582" y="44"/>
                    <a:pt x="538" y="0"/>
                    <a:pt x="4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28" y="2311844"/>
            <a:ext cx="320020" cy="3200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8" y="3086541"/>
            <a:ext cx="289766" cy="3334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86" y="4640075"/>
            <a:ext cx="289766" cy="3334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7" y="3935394"/>
            <a:ext cx="289766" cy="333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5015" y="8159095"/>
            <a:ext cx="5944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defTabSz="1280160">
              <a:buFont typeface="Arial" charset="0"/>
              <a:buChar char="•"/>
              <a:defRPr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Investing in disabled people and whānau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capability</a:t>
            </a:r>
          </a:p>
          <a:p>
            <a:pPr marL="184150" indent="-171450" defTabSz="1280160">
              <a:buFont typeface="Arial" charset="0"/>
              <a:buChar char="•"/>
              <a:defRPr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Self-managed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information 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resources</a:t>
            </a:r>
          </a:p>
          <a:p>
            <a:pPr marL="184150" indent="-171450" defTabSz="1280160">
              <a:buFont typeface="Arial" charset="0"/>
              <a:buChar char="•"/>
              <a:defRPr/>
            </a:pP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Tools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, resources and processes to support the Enabling Good Lives journey</a:t>
            </a:r>
          </a:p>
          <a:p>
            <a:pPr marL="184150" indent="-171450" defTabSz="1280160">
              <a:buFont typeface="Arial" charset="0"/>
              <a:buChar char="•"/>
              <a:defRPr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The Enabling Good Lives team and investing in system capability and capacity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38789" y="8109529"/>
            <a:ext cx="6264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5575" indent="-171450">
              <a:buFont typeface="Arial" charset="0"/>
              <a:buChar char="•"/>
            </a:pP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Multi-channel disability information</a:t>
            </a:r>
          </a:p>
          <a:p>
            <a:pPr marL="1425575" indent="-171450">
              <a:buFont typeface="Arial" charset="0"/>
              <a:buChar char="•"/>
            </a:pP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Self 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determined pathways and support, tailored to the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disabled 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person and their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whānau</a:t>
            </a:r>
          </a:p>
          <a:p>
            <a:pPr marL="1425575" indent="-171450">
              <a:buFont typeface="Arial" charset="0"/>
              <a:buChar char="•"/>
            </a:pP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Funding allocation 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(including funding model, allocation 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1200" b="1" dirty="0">
                <a:latin typeface="Arial" charset="0"/>
                <a:ea typeface="Arial" charset="0"/>
                <a:cs typeface="Arial" charset="0"/>
              </a:rPr>
              <a:t>processes</a:t>
            </a:r>
            <a:r>
              <a:rPr lang="en-US" sz="1200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traight Connector 158"/>
          <p:cNvCxnSpPr/>
          <p:nvPr/>
        </p:nvCxnSpPr>
        <p:spPr>
          <a:xfrm>
            <a:off x="6020226" y="2790355"/>
            <a:ext cx="356740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1580410" y="5906096"/>
            <a:ext cx="4232210" cy="9111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1760913" y="7477433"/>
            <a:ext cx="10478808" cy="37153"/>
          </a:xfrm>
          <a:prstGeom prst="line">
            <a:avLst/>
          </a:prstGeom>
          <a:ln w="76200" cap="rnd">
            <a:solidFill>
              <a:srgbClr val="2B76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1561287" y="5144905"/>
            <a:ext cx="8055535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1539677" y="4745779"/>
            <a:ext cx="10700044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568572" y="5676965"/>
            <a:ext cx="10671149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9680073" y="937283"/>
            <a:ext cx="0" cy="8683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863287" y="816007"/>
            <a:ext cx="0" cy="88737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9786523" y="1582201"/>
            <a:ext cx="2467995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9786523" y="1334595"/>
            <a:ext cx="2479202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9786523" y="2325019"/>
            <a:ext cx="2487723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9786523" y="2077413"/>
            <a:ext cx="2479202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9786523" y="2572625"/>
            <a:ext cx="2467995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9786523" y="2803298"/>
            <a:ext cx="2467995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9786523" y="1829807"/>
            <a:ext cx="2467995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9810623" y="3038331"/>
            <a:ext cx="2429098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1561287" y="1567837"/>
            <a:ext cx="4155026" cy="238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561287" y="1324615"/>
            <a:ext cx="4155026" cy="32921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565038" y="2297503"/>
            <a:ext cx="4151275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565038" y="2054281"/>
            <a:ext cx="4151275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1565038" y="2540725"/>
            <a:ext cx="4151275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565038" y="2783947"/>
            <a:ext cx="4151275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571916" y="1811059"/>
            <a:ext cx="4151275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1565038" y="3027169"/>
            <a:ext cx="4151275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493030" y="333254"/>
            <a:ext cx="5048808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88F1D"/>
                </a:solidFill>
                <a:ea typeface="Roboto Slab" charset="0"/>
                <a:cs typeface="Roboto Slab" charset="0"/>
              </a:rPr>
              <a:t>Enabling Good Lives High level roadmap </a:t>
            </a:r>
            <a:endParaRPr lang="en-US" b="1" dirty="0">
              <a:solidFill>
                <a:srgbClr val="F88F1D"/>
              </a:solidFill>
              <a:ea typeface="Roboto Slab" charset="0"/>
              <a:cs typeface="Roboto Slab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693843" y="1174333"/>
            <a:ext cx="166241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NZ" sz="900" dirty="0"/>
              <a:t>Disability Information front end</a:t>
            </a:r>
            <a:endParaRPr lang="en-US" sz="900" dirty="0"/>
          </a:p>
        </p:txBody>
      </p:sp>
      <p:sp>
        <p:nvSpPr>
          <p:cNvPr id="224" name="Rectangle 223"/>
          <p:cNvSpPr/>
          <p:nvPr/>
        </p:nvSpPr>
        <p:spPr>
          <a:xfrm>
            <a:off x="242516" y="1570217"/>
            <a:ext cx="1011435" cy="58631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NZ" sz="1000" b="1" dirty="0" smtClean="0">
                <a:ea typeface="Calibri" charset="0"/>
                <a:cs typeface="Times New Roman" charset="0"/>
              </a:rPr>
              <a:t>Getting ready for mid-central prototype</a:t>
            </a:r>
            <a:endParaRPr lang="en-US" sz="1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696076" y="1393209"/>
            <a:ext cx="270110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Investing in disabled people and </a:t>
            </a:r>
            <a:r>
              <a:rPr lang="en-US" sz="900" dirty="0" err="1"/>
              <a:t>whānau</a:t>
            </a:r>
            <a:r>
              <a:rPr lang="en-US" sz="900" dirty="0"/>
              <a:t> </a:t>
            </a:r>
            <a:r>
              <a:rPr lang="en-US" sz="900" dirty="0" smtClean="0"/>
              <a:t>capability</a:t>
            </a:r>
            <a:endParaRPr lang="en-US" sz="900" dirty="0"/>
          </a:p>
        </p:txBody>
      </p:sp>
      <p:sp>
        <p:nvSpPr>
          <p:cNvPr id="226" name="TextBox 225"/>
          <p:cNvSpPr txBox="1"/>
          <p:nvPr/>
        </p:nvSpPr>
        <p:spPr>
          <a:xfrm>
            <a:off x="1696076" y="1894834"/>
            <a:ext cx="209594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Self determined pathways and </a:t>
            </a:r>
            <a:r>
              <a:rPr lang="en-US" sz="900" dirty="0" smtClean="0"/>
              <a:t>support</a:t>
            </a:r>
            <a:endParaRPr lang="en-US" sz="900" dirty="0"/>
          </a:p>
        </p:txBody>
      </p:sp>
      <p:sp>
        <p:nvSpPr>
          <p:cNvPr id="227" name="TextBox 226"/>
          <p:cNvSpPr txBox="1"/>
          <p:nvPr/>
        </p:nvSpPr>
        <p:spPr>
          <a:xfrm>
            <a:off x="1696076" y="1657747"/>
            <a:ext cx="2093911" cy="23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Self-managed information and resources</a:t>
            </a:r>
            <a:endParaRPr lang="en-US" sz="900" dirty="0"/>
          </a:p>
        </p:txBody>
      </p:sp>
      <p:sp>
        <p:nvSpPr>
          <p:cNvPr id="228" name="TextBox 227"/>
          <p:cNvSpPr txBox="1"/>
          <p:nvPr/>
        </p:nvSpPr>
        <p:spPr>
          <a:xfrm>
            <a:off x="1696076" y="2431242"/>
            <a:ext cx="141474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Funding allocation</a:t>
            </a:r>
            <a:endParaRPr lang="en-US" sz="900" dirty="0"/>
          </a:p>
        </p:txBody>
      </p:sp>
      <p:sp>
        <p:nvSpPr>
          <p:cNvPr id="229" name="TextBox 228"/>
          <p:cNvSpPr txBox="1"/>
          <p:nvPr/>
        </p:nvSpPr>
        <p:spPr>
          <a:xfrm>
            <a:off x="1696076" y="2158438"/>
            <a:ext cx="167975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Tools, resources </a:t>
            </a:r>
            <a:r>
              <a:rPr lang="en-US" sz="900"/>
              <a:t>and </a:t>
            </a:r>
            <a:r>
              <a:rPr lang="en-US" sz="900" smtClean="0"/>
              <a:t>processes</a:t>
            </a:r>
            <a:endParaRPr lang="en-US" sz="900" dirty="0"/>
          </a:p>
        </p:txBody>
      </p:sp>
      <p:sp>
        <p:nvSpPr>
          <p:cNvPr id="230" name="TextBox 229"/>
          <p:cNvSpPr txBox="1"/>
          <p:nvPr/>
        </p:nvSpPr>
        <p:spPr>
          <a:xfrm>
            <a:off x="1696076" y="2675047"/>
            <a:ext cx="210235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Creating the Enabling Good Lives </a:t>
            </a:r>
            <a:r>
              <a:rPr lang="en-US" sz="900" dirty="0" smtClean="0"/>
              <a:t>team</a:t>
            </a:r>
            <a:endParaRPr lang="en-US" sz="900" dirty="0"/>
          </a:p>
        </p:txBody>
      </p:sp>
      <p:sp>
        <p:nvSpPr>
          <p:cNvPr id="231" name="TextBox 230"/>
          <p:cNvSpPr txBox="1"/>
          <p:nvPr/>
        </p:nvSpPr>
        <p:spPr>
          <a:xfrm>
            <a:off x="1696076" y="2901331"/>
            <a:ext cx="1414748" cy="23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/>
              <a:t>System responsiveness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5830878" y="372120"/>
            <a:ext cx="43382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 smtClean="0">
                <a:latin typeface="Roboto" charset="0"/>
                <a:ea typeface="Roboto" charset="0"/>
                <a:cs typeface="Roboto" charset="0"/>
              </a:rPr>
              <a:t>This roadmap indicates the large segments of work needing to be done to enable the new system. Each line signals the need for a detailed project plan.</a:t>
            </a:r>
            <a:endParaRPr lang="en-US" sz="1000" i="1" dirty="0"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1539677" y="8850040"/>
            <a:ext cx="10883965" cy="708569"/>
            <a:chOff x="1540566" y="8436999"/>
            <a:chExt cx="10883965" cy="810228"/>
          </a:xfrm>
        </p:grpSpPr>
        <p:sp>
          <p:nvSpPr>
            <p:cNvPr id="234" name="Rectangle 233"/>
            <p:cNvSpPr/>
            <p:nvPr/>
          </p:nvSpPr>
          <p:spPr>
            <a:xfrm>
              <a:off x="1540566" y="8582771"/>
              <a:ext cx="10585173" cy="6172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666463" y="8646319"/>
              <a:ext cx="37015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Horizon 1</a:t>
              </a:r>
            </a:p>
            <a:p>
              <a:r>
                <a:rPr lang="en-US" sz="1100" b="1" dirty="0" smtClean="0">
                  <a:solidFill>
                    <a:schemeClr val="bg1"/>
                  </a:solidFill>
                </a:rPr>
                <a:t>In preparation for the mid-Central prototype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5937888" y="8646319"/>
              <a:ext cx="2786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Horizon 2</a:t>
              </a:r>
            </a:p>
            <a:p>
              <a:r>
                <a:rPr lang="en-US" sz="1100" b="1" dirty="0" err="1" smtClean="0">
                  <a:solidFill>
                    <a:schemeClr val="bg1"/>
                  </a:solidFill>
                </a:rPr>
                <a:t>MidCentral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prototype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9811512" y="8646319"/>
              <a:ext cx="2314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Horizon 3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Beyond </a:t>
              </a:r>
              <a:r>
                <a:rPr lang="en-US" sz="1100" b="1" dirty="0" err="1" smtClean="0">
                  <a:solidFill>
                    <a:schemeClr val="bg1"/>
                  </a:solidFill>
                </a:rPr>
                <a:t>MidCentral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38" name="Straight Connector 237"/>
            <p:cNvCxnSpPr/>
            <p:nvPr/>
          </p:nvCxnSpPr>
          <p:spPr>
            <a:xfrm>
              <a:off x="5863300" y="8662718"/>
              <a:ext cx="0" cy="4289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9680073" y="8685022"/>
              <a:ext cx="0" cy="406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 rot="16200000">
              <a:off x="5294370" y="8594659"/>
              <a:ext cx="715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smtClean="0"/>
                <a:t>July 1 2018</a:t>
              </a:r>
              <a:endParaRPr lang="en-US" sz="1000" b="1" dirty="0"/>
            </a:p>
          </p:txBody>
        </p:sp>
        <p:sp>
          <p:nvSpPr>
            <p:cNvPr id="241" name="TextBox 240"/>
            <p:cNvSpPr txBox="1"/>
            <p:nvPr/>
          </p:nvSpPr>
          <p:spPr>
            <a:xfrm rot="16200000">
              <a:off x="8957669" y="8689457"/>
              <a:ext cx="7154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smtClean="0"/>
                <a:t>July – Dec 2019</a:t>
              </a:r>
              <a:endParaRPr lang="en-US" sz="1000" b="1" dirty="0"/>
            </a:p>
          </p:txBody>
        </p:sp>
        <p:sp>
          <p:nvSpPr>
            <p:cNvPr id="242" name="Triangle 241"/>
            <p:cNvSpPr/>
            <p:nvPr/>
          </p:nvSpPr>
          <p:spPr>
            <a:xfrm rot="5400000">
              <a:off x="11966495" y="8742015"/>
              <a:ext cx="617280" cy="298792"/>
            </a:xfrm>
            <a:prstGeom prst="triangle">
              <a:avLst>
                <a:gd name="adj" fmla="val 5394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3" name="Straight Connector 242"/>
          <p:cNvCxnSpPr/>
          <p:nvPr/>
        </p:nvCxnSpPr>
        <p:spPr>
          <a:xfrm>
            <a:off x="6020226" y="1582505"/>
            <a:ext cx="3575875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020226" y="1340935"/>
            <a:ext cx="356740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020226" y="2307215"/>
            <a:ext cx="356740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6020226" y="2065645"/>
            <a:ext cx="356740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6020226" y="2548785"/>
            <a:ext cx="356740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6020226" y="1824075"/>
            <a:ext cx="356740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6004390" y="3031923"/>
            <a:ext cx="356740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 rot="16200000">
            <a:off x="9209102" y="2058622"/>
            <a:ext cx="1879635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Building system elements</a:t>
            </a:r>
            <a:endParaRPr lang="en-US" sz="900" dirty="0"/>
          </a:p>
        </p:txBody>
      </p:sp>
      <p:cxnSp>
        <p:nvCxnSpPr>
          <p:cNvPr id="251" name="Straight Connector 250"/>
          <p:cNvCxnSpPr/>
          <p:nvPr/>
        </p:nvCxnSpPr>
        <p:spPr>
          <a:xfrm>
            <a:off x="1851574" y="8831385"/>
            <a:ext cx="1047021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1539677" y="7277635"/>
            <a:ext cx="10726048" cy="0"/>
          </a:xfrm>
          <a:prstGeom prst="line">
            <a:avLst/>
          </a:prstGeom>
          <a:ln w="76200" cap="rnd">
            <a:solidFill>
              <a:srgbClr val="2B76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2071660" y="8491981"/>
            <a:ext cx="10182858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2104133" y="6553265"/>
            <a:ext cx="10150385" cy="0"/>
          </a:xfrm>
          <a:prstGeom prst="line">
            <a:avLst/>
          </a:prstGeom>
          <a:ln w="76200" cap="rnd">
            <a:solidFill>
              <a:srgbClr val="735E7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1577147" y="6113770"/>
            <a:ext cx="10662574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1539677" y="4948485"/>
            <a:ext cx="10700044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1669345" y="3499502"/>
            <a:ext cx="7379914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1577147" y="5383524"/>
            <a:ext cx="8102037" cy="1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1795507" y="8280556"/>
            <a:ext cx="10470218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328288" y="7133399"/>
            <a:ext cx="1187928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275516" y="8109464"/>
            <a:ext cx="120033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216269" y="4624523"/>
            <a:ext cx="10376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1000" b="1" dirty="0" smtClean="0"/>
              <a:t>Works streams </a:t>
            </a:r>
            <a:r>
              <a:rPr lang="en-NZ" sz="1000" b="1" dirty="0"/>
              <a:t>to </a:t>
            </a:r>
            <a:r>
              <a:rPr lang="en-NZ" sz="1000" b="1" dirty="0" smtClean="0"/>
              <a:t>support implementation </a:t>
            </a:r>
            <a:endParaRPr lang="en-US" sz="1000" dirty="0"/>
          </a:p>
        </p:txBody>
      </p:sp>
      <p:sp>
        <p:nvSpPr>
          <p:cNvPr id="264" name="Rectangle 263"/>
          <p:cNvSpPr/>
          <p:nvPr/>
        </p:nvSpPr>
        <p:spPr>
          <a:xfrm>
            <a:off x="364486" y="6485316"/>
            <a:ext cx="889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1000" b="1" dirty="0" smtClean="0"/>
              <a:t>Engagement </a:t>
            </a:r>
            <a:r>
              <a:rPr lang="en-NZ" sz="1000" b="1" dirty="0"/>
              <a:t>on design</a:t>
            </a:r>
            <a:endParaRPr lang="en-US" sz="1000" dirty="0"/>
          </a:p>
        </p:txBody>
      </p:sp>
      <p:sp>
        <p:nvSpPr>
          <p:cNvPr id="265" name="Rectangle 264"/>
          <p:cNvSpPr/>
          <p:nvPr/>
        </p:nvSpPr>
        <p:spPr>
          <a:xfrm>
            <a:off x="200070" y="8211943"/>
            <a:ext cx="1053881" cy="246221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r"/>
            <a:r>
              <a:rPr lang="en-NZ" sz="1000" b="1" dirty="0" smtClean="0"/>
              <a:t>Communication</a:t>
            </a:r>
            <a:endParaRPr lang="en-US" sz="1000" dirty="0"/>
          </a:p>
        </p:txBody>
      </p:sp>
      <p:sp>
        <p:nvSpPr>
          <p:cNvPr id="266" name="Rectangle 265"/>
          <p:cNvSpPr/>
          <p:nvPr/>
        </p:nvSpPr>
        <p:spPr>
          <a:xfrm>
            <a:off x="137258" y="8692485"/>
            <a:ext cx="1116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1000" b="1" dirty="0" smtClean="0"/>
              <a:t>Celebrating Success</a:t>
            </a:r>
            <a:endParaRPr lang="en-US" sz="1000" dirty="0"/>
          </a:p>
        </p:txBody>
      </p:sp>
      <p:sp>
        <p:nvSpPr>
          <p:cNvPr id="267" name="TextBox 266"/>
          <p:cNvSpPr txBox="1"/>
          <p:nvPr/>
        </p:nvSpPr>
        <p:spPr>
          <a:xfrm>
            <a:off x="1652212" y="4643711"/>
            <a:ext cx="102338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Scope of funding</a:t>
            </a:r>
            <a:endParaRPr lang="en-US" sz="900" dirty="0"/>
          </a:p>
        </p:txBody>
      </p:sp>
      <p:sp>
        <p:nvSpPr>
          <p:cNvPr id="270" name="TextBox 269"/>
          <p:cNvSpPr txBox="1"/>
          <p:nvPr/>
        </p:nvSpPr>
        <p:spPr>
          <a:xfrm>
            <a:off x="2660223" y="5277275"/>
            <a:ext cx="1295879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Financial implications</a:t>
            </a:r>
            <a:endParaRPr lang="en-US" sz="900" dirty="0"/>
          </a:p>
        </p:txBody>
      </p:sp>
      <p:sp>
        <p:nvSpPr>
          <p:cNvPr id="272" name="TextBox 271"/>
          <p:cNvSpPr txBox="1"/>
          <p:nvPr/>
        </p:nvSpPr>
        <p:spPr>
          <a:xfrm>
            <a:off x="2548013" y="3365537"/>
            <a:ext cx="2574307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err="1" smtClean="0"/>
              <a:t>MidCentral</a:t>
            </a:r>
            <a:r>
              <a:rPr lang="en-US" sz="900" dirty="0" smtClean="0"/>
              <a:t> Regional leadership group established</a:t>
            </a:r>
            <a:endParaRPr lang="en-US" sz="900" dirty="0"/>
          </a:p>
        </p:txBody>
      </p:sp>
      <p:sp>
        <p:nvSpPr>
          <p:cNvPr id="281" name="TextBox 280"/>
          <p:cNvSpPr txBox="1"/>
          <p:nvPr/>
        </p:nvSpPr>
        <p:spPr>
          <a:xfrm>
            <a:off x="3995363" y="8164306"/>
            <a:ext cx="136150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Regular monthly updates</a:t>
            </a:r>
            <a:endParaRPr lang="en-US" sz="900" dirty="0"/>
          </a:p>
        </p:txBody>
      </p:sp>
      <p:sp>
        <p:nvSpPr>
          <p:cNvPr id="282" name="TextBox 281"/>
          <p:cNvSpPr txBox="1"/>
          <p:nvPr/>
        </p:nvSpPr>
        <p:spPr>
          <a:xfrm>
            <a:off x="3388246" y="7139000"/>
            <a:ext cx="1370787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smtClean="0"/>
              <a:t>Engaging </a:t>
            </a:r>
            <a:r>
              <a:rPr lang="en-US" sz="900"/>
              <a:t> </a:t>
            </a:r>
            <a:r>
              <a:rPr lang="en-US" sz="900" smtClean="0"/>
              <a:t>key </a:t>
            </a:r>
            <a:r>
              <a:rPr lang="en-US" sz="900" dirty="0" smtClean="0"/>
              <a:t>audiences*</a:t>
            </a:r>
            <a:endParaRPr lang="en-US" sz="900" dirty="0"/>
          </a:p>
        </p:txBody>
      </p:sp>
      <p:sp>
        <p:nvSpPr>
          <p:cNvPr id="283" name="TextBox 282"/>
          <p:cNvSpPr txBox="1"/>
          <p:nvPr/>
        </p:nvSpPr>
        <p:spPr>
          <a:xfrm>
            <a:off x="2311130" y="5795686"/>
            <a:ext cx="193301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Current state baseline </a:t>
            </a:r>
            <a:r>
              <a:rPr lang="en-US" sz="900" dirty="0" smtClean="0"/>
              <a:t>data gathering</a:t>
            </a:r>
            <a:endParaRPr lang="en-US" sz="900" dirty="0"/>
          </a:p>
        </p:txBody>
      </p:sp>
      <p:sp>
        <p:nvSpPr>
          <p:cNvPr id="284" name="TextBox 283"/>
          <p:cNvSpPr txBox="1"/>
          <p:nvPr/>
        </p:nvSpPr>
        <p:spPr>
          <a:xfrm>
            <a:off x="5971445" y="5981627"/>
            <a:ext cx="122978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Implement evaluation</a:t>
            </a:r>
            <a:endParaRPr lang="en-US" sz="900" dirty="0"/>
          </a:p>
        </p:txBody>
      </p:sp>
      <p:sp>
        <p:nvSpPr>
          <p:cNvPr id="285" name="TextBox 284"/>
          <p:cNvSpPr txBox="1"/>
          <p:nvPr/>
        </p:nvSpPr>
        <p:spPr>
          <a:xfrm>
            <a:off x="5988034" y="5525419"/>
            <a:ext cx="158049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Policy and legislative changes</a:t>
            </a:r>
            <a:endParaRPr lang="en-US" sz="900" dirty="0"/>
          </a:p>
        </p:txBody>
      </p:sp>
      <p:sp>
        <p:nvSpPr>
          <p:cNvPr id="286" name="TextBox 285"/>
          <p:cNvSpPr txBox="1"/>
          <p:nvPr/>
        </p:nvSpPr>
        <p:spPr>
          <a:xfrm>
            <a:off x="3962211" y="8704437"/>
            <a:ext cx="82080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Celebration</a:t>
            </a:r>
            <a:endParaRPr lang="en-US" sz="900" dirty="0"/>
          </a:p>
        </p:txBody>
      </p:sp>
      <p:cxnSp>
        <p:nvCxnSpPr>
          <p:cNvPr id="287" name="Straight Connector 286"/>
          <p:cNvCxnSpPr/>
          <p:nvPr/>
        </p:nvCxnSpPr>
        <p:spPr>
          <a:xfrm>
            <a:off x="4783015" y="7975000"/>
            <a:ext cx="7464448" cy="0"/>
          </a:xfrm>
          <a:prstGeom prst="line">
            <a:avLst/>
          </a:prstGeom>
          <a:ln w="76200" cap="rnd">
            <a:solidFill>
              <a:srgbClr val="2B76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/>
          <p:cNvSpPr txBox="1"/>
          <p:nvPr/>
        </p:nvSpPr>
        <p:spPr>
          <a:xfrm>
            <a:off x="2135452" y="6363330"/>
            <a:ext cx="25510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End-to-end system oversight: Regional; co-design group; National EGL leadership group</a:t>
            </a:r>
            <a:endParaRPr lang="en-US" sz="900" dirty="0"/>
          </a:p>
        </p:txBody>
      </p:sp>
      <p:cxnSp>
        <p:nvCxnSpPr>
          <p:cNvPr id="289" name="Straight Connector 288"/>
          <p:cNvCxnSpPr/>
          <p:nvPr/>
        </p:nvCxnSpPr>
        <p:spPr>
          <a:xfrm>
            <a:off x="328288" y="6362260"/>
            <a:ext cx="1187928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/>
          <p:nvPr/>
        </p:nvSpPr>
        <p:spPr>
          <a:xfrm>
            <a:off x="2231587" y="8377180"/>
            <a:ext cx="1181734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prstClr val="black"/>
                </a:solidFill>
              </a:rPr>
              <a:t>Social media strategy</a:t>
            </a:r>
          </a:p>
        </p:txBody>
      </p:sp>
      <p:sp>
        <p:nvSpPr>
          <p:cNvPr id="291" name="Rectangle 290"/>
          <p:cNvSpPr/>
          <p:nvPr/>
        </p:nvSpPr>
        <p:spPr>
          <a:xfrm>
            <a:off x="89372" y="7643458"/>
            <a:ext cx="1164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sz="1000" b="1" dirty="0" smtClean="0"/>
              <a:t>Change management </a:t>
            </a:r>
            <a:endParaRPr lang="en-US" sz="1000" dirty="0"/>
          </a:p>
        </p:txBody>
      </p:sp>
      <p:sp>
        <p:nvSpPr>
          <p:cNvPr id="292" name="Rectangle 291"/>
          <p:cNvSpPr/>
          <p:nvPr/>
        </p:nvSpPr>
        <p:spPr>
          <a:xfrm>
            <a:off x="6754603" y="7849533"/>
            <a:ext cx="1849920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sz="900" dirty="0" smtClean="0"/>
              <a:t>Ensuring continuity of services</a:t>
            </a:r>
            <a:endParaRPr lang="en-US" sz="900" dirty="0"/>
          </a:p>
        </p:txBody>
      </p:sp>
      <p:cxnSp>
        <p:nvCxnSpPr>
          <p:cNvPr id="293" name="Straight Connector 292"/>
          <p:cNvCxnSpPr/>
          <p:nvPr/>
        </p:nvCxnSpPr>
        <p:spPr>
          <a:xfrm>
            <a:off x="10073970" y="5510723"/>
            <a:ext cx="1276849" cy="9042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/>
          <p:cNvSpPr txBox="1"/>
          <p:nvPr/>
        </p:nvSpPr>
        <p:spPr>
          <a:xfrm>
            <a:off x="10184730" y="5378601"/>
            <a:ext cx="1950895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Information Technology development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2671455" y="5062450"/>
            <a:ext cx="204716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Understanding market shaping function</a:t>
            </a:r>
            <a:endParaRPr lang="en-US" sz="900" dirty="0"/>
          </a:p>
        </p:txBody>
      </p:sp>
      <p:sp>
        <p:nvSpPr>
          <p:cNvPr id="296" name="TextBox 295"/>
          <p:cNvSpPr txBox="1"/>
          <p:nvPr/>
        </p:nvSpPr>
        <p:spPr>
          <a:xfrm>
            <a:off x="7979527" y="8722883"/>
            <a:ext cx="769547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Celebration</a:t>
            </a:r>
            <a:endParaRPr lang="en-US" sz="900" dirty="0"/>
          </a:p>
        </p:txBody>
      </p:sp>
      <p:sp>
        <p:nvSpPr>
          <p:cNvPr id="297" name="TextBox 296"/>
          <p:cNvSpPr txBox="1"/>
          <p:nvPr/>
        </p:nvSpPr>
        <p:spPr>
          <a:xfrm>
            <a:off x="1664275" y="6008549"/>
            <a:ext cx="91734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Evaluation plan</a:t>
            </a:r>
            <a:endParaRPr lang="en-US" sz="900" dirty="0"/>
          </a:p>
        </p:txBody>
      </p:sp>
      <p:cxnSp>
        <p:nvCxnSpPr>
          <p:cNvPr id="298" name="Straight Connector 297"/>
          <p:cNvCxnSpPr/>
          <p:nvPr/>
        </p:nvCxnSpPr>
        <p:spPr>
          <a:xfrm>
            <a:off x="1539677" y="4515575"/>
            <a:ext cx="3314412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10897103" y="372120"/>
            <a:ext cx="73882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NZ" sz="900" dirty="0" smtClean="0"/>
              <a:t>Milestone</a:t>
            </a:r>
            <a:endParaRPr lang="en-US" sz="900" dirty="0"/>
          </a:p>
        </p:txBody>
      </p:sp>
      <p:sp>
        <p:nvSpPr>
          <p:cNvPr id="300" name="TextBox 299"/>
          <p:cNvSpPr txBox="1"/>
          <p:nvPr/>
        </p:nvSpPr>
        <p:spPr>
          <a:xfrm>
            <a:off x="10916300" y="585175"/>
            <a:ext cx="166241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NZ" sz="900" dirty="0" smtClean="0"/>
              <a:t>Decision point</a:t>
            </a:r>
            <a:endParaRPr lang="en-US" sz="900" dirty="0"/>
          </a:p>
        </p:txBody>
      </p:sp>
      <p:sp>
        <p:nvSpPr>
          <p:cNvPr id="301" name="Oval 300"/>
          <p:cNvSpPr/>
          <p:nvPr/>
        </p:nvSpPr>
        <p:spPr>
          <a:xfrm>
            <a:off x="10763116" y="417066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2406978" y="3439184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5795898" y="123290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5795898" y="152397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5795898" y="181504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5795898" y="210611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795898" y="2433758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5795898" y="2712636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5795898" y="2968238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" name="Straight Connector 309"/>
          <p:cNvCxnSpPr/>
          <p:nvPr/>
        </p:nvCxnSpPr>
        <p:spPr>
          <a:xfrm>
            <a:off x="1566089" y="3270394"/>
            <a:ext cx="8592643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Rectangle 312"/>
          <p:cNvSpPr/>
          <p:nvPr/>
        </p:nvSpPr>
        <p:spPr>
          <a:xfrm>
            <a:off x="9089413" y="1175696"/>
            <a:ext cx="175045" cy="1991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1926497" y="3756832"/>
            <a:ext cx="10339228" cy="0"/>
          </a:xfrm>
          <a:prstGeom prst="line">
            <a:avLst/>
          </a:prstGeom>
          <a:ln w="76200" cap="rnd">
            <a:solidFill>
              <a:srgbClr val="B3BB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2180929" y="3625226"/>
            <a:ext cx="174583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Engaging in key </a:t>
            </a:r>
            <a:r>
              <a:rPr lang="en-US" sz="900" smtClean="0"/>
              <a:t>local  audiences*</a:t>
            </a:r>
            <a:endParaRPr lang="en-US" sz="900" dirty="0"/>
          </a:p>
        </p:txBody>
      </p:sp>
      <p:sp>
        <p:nvSpPr>
          <p:cNvPr id="320" name="TextBox 319"/>
          <p:cNvSpPr txBox="1"/>
          <p:nvPr/>
        </p:nvSpPr>
        <p:spPr>
          <a:xfrm>
            <a:off x="2285733" y="3122997"/>
            <a:ext cx="271889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Detailed design of interface with government systems</a:t>
            </a:r>
            <a:endParaRPr lang="en-US" sz="900" dirty="0"/>
          </a:p>
        </p:txBody>
      </p:sp>
      <p:sp>
        <p:nvSpPr>
          <p:cNvPr id="334" name="Rectangle 333"/>
          <p:cNvSpPr/>
          <p:nvPr/>
        </p:nvSpPr>
        <p:spPr>
          <a:xfrm>
            <a:off x="10294940" y="3170102"/>
            <a:ext cx="1950719" cy="5078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prstClr val="black"/>
                </a:solidFill>
              </a:rPr>
              <a:t>* Disabled </a:t>
            </a:r>
            <a:r>
              <a:rPr lang="en-US" sz="900" dirty="0">
                <a:solidFill>
                  <a:prstClr val="black"/>
                </a:solidFill>
              </a:rPr>
              <a:t>people; Families/</a:t>
            </a:r>
            <a:r>
              <a:rPr lang="en-US" sz="900" dirty="0" err="1">
                <a:solidFill>
                  <a:prstClr val="black"/>
                </a:solidFill>
              </a:rPr>
              <a:t>whānau</a:t>
            </a:r>
            <a:r>
              <a:rPr lang="en-US" sz="900" dirty="0" smtClean="0">
                <a:solidFill>
                  <a:prstClr val="black"/>
                </a:solidFill>
              </a:rPr>
              <a:t>; </a:t>
            </a:r>
            <a:r>
              <a:rPr lang="en-US" sz="900" dirty="0">
                <a:solidFill>
                  <a:prstClr val="black"/>
                </a:solidFill>
              </a:rPr>
              <a:t>Providers; </a:t>
            </a:r>
            <a:r>
              <a:rPr lang="en-US" sz="900" dirty="0" smtClean="0">
                <a:solidFill>
                  <a:prstClr val="black"/>
                </a:solidFill>
              </a:rPr>
              <a:t>workforce; </a:t>
            </a:r>
            <a:r>
              <a:rPr lang="en-US" sz="900" dirty="0">
                <a:solidFill>
                  <a:prstClr val="black"/>
                </a:solidFill>
              </a:rPr>
              <a:t>Government agencies; NASC</a:t>
            </a:r>
          </a:p>
        </p:txBody>
      </p:sp>
      <p:sp>
        <p:nvSpPr>
          <p:cNvPr id="335" name="Oval 334"/>
          <p:cNvSpPr/>
          <p:nvPr/>
        </p:nvSpPr>
        <p:spPr>
          <a:xfrm>
            <a:off x="3931697" y="3702160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6101617" y="3446969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5628060" y="3708450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5823660" y="8740568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9620510" y="8746230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3578815" y="8432971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TextBox 342"/>
          <p:cNvSpPr txBox="1"/>
          <p:nvPr/>
        </p:nvSpPr>
        <p:spPr>
          <a:xfrm>
            <a:off x="1669345" y="5554762"/>
            <a:ext cx="118834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Identify policy issues</a:t>
            </a:r>
            <a:endParaRPr lang="en-US" sz="900" dirty="0"/>
          </a:p>
        </p:txBody>
      </p:sp>
      <p:sp>
        <p:nvSpPr>
          <p:cNvPr id="344" name="TextBox 343"/>
          <p:cNvSpPr txBox="1"/>
          <p:nvPr/>
        </p:nvSpPr>
        <p:spPr>
          <a:xfrm>
            <a:off x="3090581" y="4639483"/>
            <a:ext cx="1096223" cy="23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Transition planning</a:t>
            </a:r>
            <a:endParaRPr lang="en-US" sz="900" dirty="0"/>
          </a:p>
        </p:txBody>
      </p:sp>
      <p:sp>
        <p:nvSpPr>
          <p:cNvPr id="345" name="TextBox 344"/>
          <p:cNvSpPr txBox="1"/>
          <p:nvPr/>
        </p:nvSpPr>
        <p:spPr>
          <a:xfrm>
            <a:off x="1868947" y="7354710"/>
            <a:ext cx="162313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Change readiness assessment*</a:t>
            </a:r>
            <a:endParaRPr lang="en-US" sz="900" dirty="0"/>
          </a:p>
        </p:txBody>
      </p:sp>
      <p:sp>
        <p:nvSpPr>
          <p:cNvPr id="346" name="TextBox 345"/>
          <p:cNvSpPr txBox="1"/>
          <p:nvPr/>
        </p:nvSpPr>
        <p:spPr>
          <a:xfrm>
            <a:off x="4284117" y="7367974"/>
            <a:ext cx="134479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Develop transition plans</a:t>
            </a:r>
            <a:endParaRPr lang="en-US" sz="900" dirty="0"/>
          </a:p>
        </p:txBody>
      </p:sp>
      <p:sp>
        <p:nvSpPr>
          <p:cNvPr id="347" name="TextBox 346"/>
          <p:cNvSpPr txBox="1"/>
          <p:nvPr/>
        </p:nvSpPr>
        <p:spPr>
          <a:xfrm>
            <a:off x="5950316" y="7360783"/>
            <a:ext cx="153677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Implement transition plans</a:t>
            </a:r>
            <a:endParaRPr lang="en-US" sz="900" dirty="0"/>
          </a:p>
        </p:txBody>
      </p:sp>
      <p:cxnSp>
        <p:nvCxnSpPr>
          <p:cNvPr id="348" name="Straight Connector 347"/>
          <p:cNvCxnSpPr/>
          <p:nvPr/>
        </p:nvCxnSpPr>
        <p:spPr>
          <a:xfrm>
            <a:off x="328288" y="8680744"/>
            <a:ext cx="1191917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9" name="Group 348"/>
          <p:cNvGrpSpPr/>
          <p:nvPr/>
        </p:nvGrpSpPr>
        <p:grpSpPr>
          <a:xfrm>
            <a:off x="4829938" y="1269692"/>
            <a:ext cx="253157" cy="1890939"/>
            <a:chOff x="12820661" y="3084680"/>
            <a:chExt cx="260582" cy="1937157"/>
          </a:xfrm>
        </p:grpSpPr>
        <p:sp>
          <p:nvSpPr>
            <p:cNvPr id="350" name="Rounded Rectangle 349"/>
            <p:cNvSpPr/>
            <p:nvPr/>
          </p:nvSpPr>
          <p:spPr>
            <a:xfrm>
              <a:off x="12820661" y="3084680"/>
              <a:ext cx="260582" cy="1937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3BB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TextBox 350"/>
            <p:cNvSpPr txBox="1"/>
            <p:nvPr/>
          </p:nvSpPr>
          <p:spPr>
            <a:xfrm rot="16200000">
              <a:off x="12278207" y="3936636"/>
              <a:ext cx="13654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Prototype readiness</a:t>
              </a:r>
              <a:endParaRPr lang="en-US" sz="900" dirty="0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9025188" y="1249643"/>
            <a:ext cx="253157" cy="1890939"/>
            <a:chOff x="12820661" y="3084680"/>
            <a:chExt cx="260582" cy="1937157"/>
          </a:xfrm>
        </p:grpSpPr>
        <p:sp>
          <p:nvSpPr>
            <p:cNvPr id="353" name="Rounded Rectangle 352"/>
            <p:cNvSpPr/>
            <p:nvPr/>
          </p:nvSpPr>
          <p:spPr>
            <a:xfrm>
              <a:off x="12820661" y="3084680"/>
              <a:ext cx="260582" cy="1937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3BB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 rot="16200000">
              <a:off x="12180731" y="4030727"/>
              <a:ext cx="1560411" cy="23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Final iteration for roll out</a:t>
              </a:r>
              <a:endParaRPr lang="en-US" sz="900" dirty="0"/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7245243" y="1285598"/>
            <a:ext cx="253157" cy="1890939"/>
            <a:chOff x="12820661" y="3084680"/>
            <a:chExt cx="260582" cy="1937157"/>
          </a:xfrm>
        </p:grpSpPr>
        <p:sp>
          <p:nvSpPr>
            <p:cNvPr id="356" name="Rounded Rectangle 355"/>
            <p:cNvSpPr/>
            <p:nvPr/>
          </p:nvSpPr>
          <p:spPr>
            <a:xfrm>
              <a:off x="12820661" y="3084680"/>
              <a:ext cx="260582" cy="1937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3BB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TextBox 356"/>
            <p:cNvSpPr txBox="1"/>
            <p:nvPr/>
          </p:nvSpPr>
          <p:spPr>
            <a:xfrm rot="16200000">
              <a:off x="12180731" y="4030727"/>
              <a:ext cx="1560411" cy="23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Prototyping </a:t>
              </a:r>
              <a:r>
                <a:rPr lang="en-US" sz="900" dirty="0" smtClean="0"/>
                <a:t>iteration 2</a:t>
              </a:r>
              <a:endParaRPr lang="en-US" sz="900" dirty="0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8149173" y="1246551"/>
            <a:ext cx="253157" cy="1890939"/>
            <a:chOff x="12820661" y="3084680"/>
            <a:chExt cx="260582" cy="1937157"/>
          </a:xfrm>
        </p:grpSpPr>
        <p:sp>
          <p:nvSpPr>
            <p:cNvPr id="359" name="Rounded Rectangle 358"/>
            <p:cNvSpPr/>
            <p:nvPr/>
          </p:nvSpPr>
          <p:spPr>
            <a:xfrm>
              <a:off x="12820661" y="3084680"/>
              <a:ext cx="260582" cy="1937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3BB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TextBox 359"/>
            <p:cNvSpPr txBox="1"/>
            <p:nvPr/>
          </p:nvSpPr>
          <p:spPr>
            <a:xfrm rot="16200000">
              <a:off x="12180731" y="4030727"/>
              <a:ext cx="1560411" cy="23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Prototyping </a:t>
              </a:r>
              <a:r>
                <a:rPr lang="en-US" sz="900" dirty="0" smtClean="0"/>
                <a:t>iteration 3</a:t>
              </a:r>
              <a:endParaRPr lang="en-US" sz="900" dirty="0"/>
            </a:p>
          </p:txBody>
        </p:sp>
      </p:grpSp>
      <p:sp>
        <p:nvSpPr>
          <p:cNvPr id="361" name="Oval 360"/>
          <p:cNvSpPr/>
          <p:nvPr/>
        </p:nvSpPr>
        <p:spPr>
          <a:xfrm>
            <a:off x="4537593" y="6494690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7379286" y="6506519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9073809" y="6494256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3426909" y="7419869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2B76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5" name="Straight Connector 364"/>
          <p:cNvCxnSpPr/>
          <p:nvPr/>
        </p:nvCxnSpPr>
        <p:spPr>
          <a:xfrm>
            <a:off x="1539677" y="4284195"/>
            <a:ext cx="3385872" cy="0"/>
          </a:xfrm>
          <a:prstGeom prst="line">
            <a:avLst/>
          </a:prstGeom>
          <a:ln w="76200" cap="rnd">
            <a:solidFill>
              <a:srgbClr val="DA41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Rectangle 365"/>
          <p:cNvSpPr/>
          <p:nvPr/>
        </p:nvSpPr>
        <p:spPr>
          <a:xfrm>
            <a:off x="4885268" y="4215539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10772959" y="662514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4885268" y="5303109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2581621" y="6054244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4902970" y="1357536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7310448" y="1349133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8223757" y="1358221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9098179" y="1338880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extBox 373"/>
          <p:cNvSpPr txBox="1"/>
          <p:nvPr/>
        </p:nvSpPr>
        <p:spPr>
          <a:xfrm>
            <a:off x="4332525" y="4846424"/>
            <a:ext cx="122615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Procurement planning</a:t>
            </a:r>
            <a:endParaRPr lang="en-US" sz="900" dirty="0"/>
          </a:p>
        </p:txBody>
      </p:sp>
      <p:sp>
        <p:nvSpPr>
          <p:cNvPr id="375" name="TextBox 374"/>
          <p:cNvSpPr txBox="1"/>
          <p:nvPr/>
        </p:nvSpPr>
        <p:spPr>
          <a:xfrm>
            <a:off x="1652212" y="4434637"/>
            <a:ext cx="146881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H</a:t>
            </a:r>
            <a:r>
              <a:rPr lang="en-US" sz="900" dirty="0" smtClean="0"/>
              <a:t>igh + </a:t>
            </a:r>
            <a:r>
              <a:rPr lang="en-US" sz="900" smtClean="0"/>
              <a:t>complex framework</a:t>
            </a:r>
            <a:endParaRPr lang="en-US" sz="900" dirty="0"/>
          </a:p>
        </p:txBody>
      </p:sp>
      <p:sp>
        <p:nvSpPr>
          <p:cNvPr id="377" name="TextBox 376"/>
          <p:cNvSpPr txBox="1"/>
          <p:nvPr/>
        </p:nvSpPr>
        <p:spPr>
          <a:xfrm>
            <a:off x="3513308" y="4203909"/>
            <a:ext cx="116279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smtClean="0"/>
              <a:t>Build into prototype</a:t>
            </a:r>
            <a:endParaRPr lang="en-US" sz="900" dirty="0"/>
          </a:p>
        </p:txBody>
      </p:sp>
      <p:sp>
        <p:nvSpPr>
          <p:cNvPr id="378" name="Rectangle 377"/>
          <p:cNvSpPr/>
          <p:nvPr/>
        </p:nvSpPr>
        <p:spPr>
          <a:xfrm>
            <a:off x="9431806" y="5074008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2570512" y="4692559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0" name="Straight Connector 379"/>
          <p:cNvCxnSpPr/>
          <p:nvPr/>
        </p:nvCxnSpPr>
        <p:spPr>
          <a:xfrm>
            <a:off x="1561287" y="1093997"/>
            <a:ext cx="8249336" cy="0"/>
          </a:xfrm>
          <a:prstGeom prst="line">
            <a:avLst/>
          </a:prstGeom>
          <a:ln w="76200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/>
          <p:cNvSpPr txBox="1"/>
          <p:nvPr/>
        </p:nvSpPr>
        <p:spPr>
          <a:xfrm>
            <a:off x="1914904" y="937283"/>
            <a:ext cx="1577174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Prototype development plan</a:t>
            </a:r>
            <a:endParaRPr lang="en-US" sz="900" dirty="0"/>
          </a:p>
        </p:txBody>
      </p:sp>
      <p:sp>
        <p:nvSpPr>
          <p:cNvPr id="382" name="Oval 381"/>
          <p:cNvSpPr/>
          <p:nvPr/>
        </p:nvSpPr>
        <p:spPr>
          <a:xfrm>
            <a:off x="1673366" y="1024540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4533741" y="1294934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/>
          <p:cNvSpPr txBox="1"/>
          <p:nvPr/>
        </p:nvSpPr>
        <p:spPr>
          <a:xfrm>
            <a:off x="4026999" y="938658"/>
            <a:ext cx="1095321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Prototype agreed</a:t>
            </a:r>
            <a:endParaRPr lang="en-US" sz="900" dirty="0"/>
          </a:p>
        </p:txBody>
      </p:sp>
      <p:sp>
        <p:nvSpPr>
          <p:cNvPr id="385" name="TextBox 384"/>
          <p:cNvSpPr txBox="1"/>
          <p:nvPr/>
        </p:nvSpPr>
        <p:spPr>
          <a:xfrm>
            <a:off x="7143222" y="952536"/>
            <a:ext cx="97041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Try, learn, adjust</a:t>
            </a:r>
            <a:endParaRPr lang="en-US" sz="900" dirty="0"/>
          </a:p>
        </p:txBody>
      </p:sp>
      <p:sp>
        <p:nvSpPr>
          <p:cNvPr id="386" name="Oval 385"/>
          <p:cNvSpPr/>
          <p:nvPr/>
        </p:nvSpPr>
        <p:spPr>
          <a:xfrm>
            <a:off x="4536298" y="1503297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4536298" y="1742221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4536298" y="1981845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4536298" y="2232966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4536298" y="250404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4536298" y="2725966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4536298" y="296830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TextBox 392"/>
          <p:cNvSpPr txBox="1"/>
          <p:nvPr/>
        </p:nvSpPr>
        <p:spPr>
          <a:xfrm>
            <a:off x="5535017" y="943619"/>
            <a:ext cx="684619" cy="230832"/>
          </a:xfrm>
          <a:prstGeom prst="rect">
            <a:avLst/>
          </a:prstGeom>
          <a:solidFill>
            <a:schemeClr val="bg1"/>
          </a:solidFill>
          <a:ln>
            <a:solidFill>
              <a:srgbClr val="B3BB35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Goes live</a:t>
            </a:r>
            <a:endParaRPr lang="en-US" sz="900" dirty="0"/>
          </a:p>
        </p:txBody>
      </p:sp>
      <p:cxnSp>
        <p:nvCxnSpPr>
          <p:cNvPr id="394" name="Straight Connector 393"/>
          <p:cNvCxnSpPr/>
          <p:nvPr/>
        </p:nvCxnSpPr>
        <p:spPr>
          <a:xfrm>
            <a:off x="1539677" y="4070004"/>
            <a:ext cx="10734569" cy="0"/>
          </a:xfrm>
          <a:prstGeom prst="line">
            <a:avLst/>
          </a:prstGeom>
          <a:ln w="76200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/>
          <p:cNvSpPr txBox="1"/>
          <p:nvPr/>
        </p:nvSpPr>
        <p:spPr>
          <a:xfrm>
            <a:off x="1652212" y="3937626"/>
            <a:ext cx="1322015" cy="23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Understand implications</a:t>
            </a:r>
            <a:endParaRPr lang="en-US" sz="900" dirty="0"/>
          </a:p>
        </p:txBody>
      </p:sp>
      <p:sp>
        <p:nvSpPr>
          <p:cNvPr id="396" name="TextBox 395"/>
          <p:cNvSpPr txBox="1"/>
          <p:nvPr/>
        </p:nvSpPr>
        <p:spPr>
          <a:xfrm>
            <a:off x="3523301" y="3960172"/>
            <a:ext cx="116225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Implement decisions</a:t>
            </a:r>
            <a:endParaRPr lang="en-US" sz="900" dirty="0"/>
          </a:p>
        </p:txBody>
      </p:sp>
      <p:sp>
        <p:nvSpPr>
          <p:cNvPr id="397" name="TextBox 396"/>
          <p:cNvSpPr txBox="1"/>
          <p:nvPr/>
        </p:nvSpPr>
        <p:spPr>
          <a:xfrm>
            <a:off x="7134647" y="3941147"/>
            <a:ext cx="97041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Try, learn, adjust</a:t>
            </a:r>
            <a:endParaRPr lang="en-US" sz="900" dirty="0"/>
          </a:p>
        </p:txBody>
      </p:sp>
      <p:sp>
        <p:nvSpPr>
          <p:cNvPr id="398" name="Rectangle 397"/>
          <p:cNvSpPr/>
          <p:nvPr/>
        </p:nvSpPr>
        <p:spPr>
          <a:xfrm>
            <a:off x="4885268" y="3999108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4885268" y="4439994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4885268" y="5100106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TextBox 400"/>
          <p:cNvSpPr txBox="1"/>
          <p:nvPr/>
        </p:nvSpPr>
        <p:spPr>
          <a:xfrm>
            <a:off x="1652212" y="4163461"/>
            <a:ext cx="112150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smtClean="0"/>
              <a:t>Deep dive </a:t>
            </a:r>
            <a:r>
              <a:rPr lang="en-US" sz="900" dirty="0" smtClean="0"/>
              <a:t>for Māori </a:t>
            </a:r>
            <a:endParaRPr lang="en-US" sz="900" dirty="0"/>
          </a:p>
        </p:txBody>
      </p:sp>
      <p:sp>
        <p:nvSpPr>
          <p:cNvPr id="402" name="TextBox 401"/>
          <p:cNvSpPr txBox="1"/>
          <p:nvPr/>
        </p:nvSpPr>
        <p:spPr>
          <a:xfrm>
            <a:off x="3505547" y="4414453"/>
            <a:ext cx="1162793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smtClean="0"/>
              <a:t>Build into prototype</a:t>
            </a:r>
            <a:endParaRPr lang="en-US" sz="900" dirty="0"/>
          </a:p>
        </p:txBody>
      </p:sp>
      <p:sp>
        <p:nvSpPr>
          <p:cNvPr id="403" name="TextBox 402"/>
          <p:cNvSpPr txBox="1"/>
          <p:nvPr/>
        </p:nvSpPr>
        <p:spPr>
          <a:xfrm>
            <a:off x="5936999" y="4605475"/>
            <a:ext cx="212836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Transition to new </a:t>
            </a:r>
            <a:r>
              <a:rPr lang="en-US" sz="900" smtClean="0"/>
              <a:t>funding arrangements</a:t>
            </a:r>
            <a:endParaRPr lang="en-US" sz="900" dirty="0"/>
          </a:p>
        </p:txBody>
      </p:sp>
      <p:sp>
        <p:nvSpPr>
          <p:cNvPr id="404" name="TextBox 403"/>
          <p:cNvSpPr txBox="1"/>
          <p:nvPr/>
        </p:nvSpPr>
        <p:spPr>
          <a:xfrm>
            <a:off x="1652212" y="4866696"/>
            <a:ext cx="1376475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Deep dive for providers</a:t>
            </a:r>
            <a:endParaRPr lang="en-US" sz="900" dirty="0"/>
          </a:p>
        </p:txBody>
      </p:sp>
      <p:sp>
        <p:nvSpPr>
          <p:cNvPr id="405" name="TextBox 404"/>
          <p:cNvSpPr txBox="1"/>
          <p:nvPr/>
        </p:nvSpPr>
        <p:spPr>
          <a:xfrm>
            <a:off x="5918255" y="4836138"/>
            <a:ext cx="162151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Implement procurement plan</a:t>
            </a:r>
            <a:endParaRPr lang="en-US" sz="900" dirty="0"/>
          </a:p>
        </p:txBody>
      </p:sp>
      <p:sp>
        <p:nvSpPr>
          <p:cNvPr id="406" name="TextBox 405"/>
          <p:cNvSpPr txBox="1"/>
          <p:nvPr/>
        </p:nvSpPr>
        <p:spPr>
          <a:xfrm>
            <a:off x="5922852" y="5102217"/>
            <a:ext cx="82420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Implement</a:t>
            </a:r>
            <a:endParaRPr lang="en-US" sz="900" dirty="0"/>
          </a:p>
        </p:txBody>
      </p:sp>
      <p:sp>
        <p:nvSpPr>
          <p:cNvPr id="407" name="TextBox 406"/>
          <p:cNvSpPr txBox="1"/>
          <p:nvPr/>
        </p:nvSpPr>
        <p:spPr>
          <a:xfrm>
            <a:off x="3349016" y="5547039"/>
            <a:ext cx="983509" cy="239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smtClean="0"/>
              <a:t>Policy proposals</a:t>
            </a:r>
            <a:endParaRPr lang="en-US" sz="900" dirty="0"/>
          </a:p>
        </p:txBody>
      </p:sp>
      <p:sp>
        <p:nvSpPr>
          <p:cNvPr id="408" name="Oval 407"/>
          <p:cNvSpPr/>
          <p:nvPr/>
        </p:nvSpPr>
        <p:spPr>
          <a:xfrm>
            <a:off x="5812620" y="6485316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6519262" y="648783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8199096" y="6488974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1" name="Straight Connector 410"/>
          <p:cNvCxnSpPr/>
          <p:nvPr/>
        </p:nvCxnSpPr>
        <p:spPr>
          <a:xfrm>
            <a:off x="2097078" y="6880009"/>
            <a:ext cx="10150385" cy="0"/>
          </a:xfrm>
          <a:prstGeom prst="line">
            <a:avLst/>
          </a:prstGeom>
          <a:ln w="76200" cap="rnd">
            <a:solidFill>
              <a:srgbClr val="735E7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" name="TextBox 411"/>
          <p:cNvSpPr txBox="1"/>
          <p:nvPr/>
        </p:nvSpPr>
        <p:spPr>
          <a:xfrm>
            <a:off x="2429835" y="6748089"/>
            <a:ext cx="148355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900" dirty="0" smtClean="0"/>
              <a:t>Testing </a:t>
            </a:r>
            <a:r>
              <a:rPr lang="en-US" sz="900" smtClean="0"/>
              <a:t>with specific groups</a:t>
            </a:r>
            <a:endParaRPr lang="en-US" sz="900" dirty="0"/>
          </a:p>
        </p:txBody>
      </p:sp>
      <p:sp>
        <p:nvSpPr>
          <p:cNvPr id="413" name="Oval 412"/>
          <p:cNvSpPr/>
          <p:nvPr/>
        </p:nvSpPr>
        <p:spPr>
          <a:xfrm>
            <a:off x="4530538" y="6821434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7372231" y="6833263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9066754" y="6821000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5805565" y="6812060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512207" y="6814576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8192041" y="6815718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735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9" name="Straight Connector 418"/>
          <p:cNvCxnSpPr/>
          <p:nvPr/>
        </p:nvCxnSpPr>
        <p:spPr>
          <a:xfrm>
            <a:off x="1760913" y="7756752"/>
            <a:ext cx="10486550" cy="0"/>
          </a:xfrm>
          <a:prstGeom prst="line">
            <a:avLst/>
          </a:prstGeom>
          <a:ln w="76200" cap="rnd">
            <a:solidFill>
              <a:srgbClr val="2B76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Rectangle 419"/>
          <p:cNvSpPr/>
          <p:nvPr/>
        </p:nvSpPr>
        <p:spPr>
          <a:xfrm>
            <a:off x="3802294" y="7631285"/>
            <a:ext cx="1220233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sz="900" smtClean="0"/>
              <a:t>Capability building*</a:t>
            </a:r>
            <a:endParaRPr lang="en-US" sz="900" dirty="0"/>
          </a:p>
        </p:txBody>
      </p:sp>
      <p:grpSp>
        <p:nvGrpSpPr>
          <p:cNvPr id="422" name="Group 421"/>
          <p:cNvGrpSpPr/>
          <p:nvPr/>
        </p:nvGrpSpPr>
        <p:grpSpPr>
          <a:xfrm>
            <a:off x="6518058" y="1277192"/>
            <a:ext cx="253157" cy="1890939"/>
            <a:chOff x="12820661" y="3084680"/>
            <a:chExt cx="260582" cy="1937157"/>
          </a:xfrm>
        </p:grpSpPr>
        <p:sp>
          <p:nvSpPr>
            <p:cNvPr id="423" name="Rounded Rectangle 422"/>
            <p:cNvSpPr/>
            <p:nvPr/>
          </p:nvSpPr>
          <p:spPr>
            <a:xfrm>
              <a:off x="12820661" y="3084680"/>
              <a:ext cx="260582" cy="1937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3BB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TextBox 423"/>
            <p:cNvSpPr txBox="1"/>
            <p:nvPr/>
          </p:nvSpPr>
          <p:spPr>
            <a:xfrm rot="16200000">
              <a:off x="12180731" y="4030727"/>
              <a:ext cx="1560411" cy="23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Prototyping </a:t>
              </a:r>
              <a:r>
                <a:rPr lang="en-US" sz="900" dirty="0" smtClean="0"/>
                <a:t>iteration 1</a:t>
              </a:r>
              <a:endParaRPr lang="en-US" sz="900" dirty="0"/>
            </a:p>
          </p:txBody>
        </p:sp>
      </p:grpSp>
      <p:sp>
        <p:nvSpPr>
          <p:cNvPr id="425" name="Rectangle 424"/>
          <p:cNvSpPr/>
          <p:nvPr/>
        </p:nvSpPr>
        <p:spPr>
          <a:xfrm>
            <a:off x="6591175" y="1353807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4885268" y="4678727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4885268" y="5619660"/>
            <a:ext cx="119890" cy="119890"/>
          </a:xfrm>
          <a:prstGeom prst="rect">
            <a:avLst/>
          </a:prstGeom>
          <a:solidFill>
            <a:schemeClr val="bg1"/>
          </a:solidFill>
          <a:ln w="57150">
            <a:solidFill>
              <a:srgbClr val="DA4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8" name="Straight Connector 427"/>
          <p:cNvCxnSpPr/>
          <p:nvPr/>
        </p:nvCxnSpPr>
        <p:spPr>
          <a:xfrm flipV="1">
            <a:off x="275516" y="3939342"/>
            <a:ext cx="12069058" cy="228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Oval 428"/>
          <p:cNvSpPr/>
          <p:nvPr/>
        </p:nvSpPr>
        <p:spPr>
          <a:xfrm>
            <a:off x="5797566" y="2979322"/>
            <a:ext cx="118019" cy="118019"/>
          </a:xfrm>
          <a:prstGeom prst="ellipse">
            <a:avLst/>
          </a:prstGeom>
          <a:solidFill>
            <a:schemeClr val="bg1"/>
          </a:solidFill>
          <a:ln w="57150">
            <a:solidFill>
              <a:srgbClr val="B3B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TextBox 429"/>
          <p:cNvSpPr txBox="1"/>
          <p:nvPr/>
        </p:nvSpPr>
        <p:spPr>
          <a:xfrm>
            <a:off x="10656200" y="166691"/>
            <a:ext cx="73882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NZ" sz="900" b="1" dirty="0" smtClean="0"/>
              <a:t>KEY</a:t>
            </a:r>
            <a:endParaRPr lang="en-US" sz="900" b="1" dirty="0"/>
          </a:p>
        </p:txBody>
      </p:sp>
      <p:sp>
        <p:nvSpPr>
          <p:cNvPr id="431" name="Rectangle 430"/>
          <p:cNvSpPr/>
          <p:nvPr/>
        </p:nvSpPr>
        <p:spPr>
          <a:xfrm>
            <a:off x="10490671" y="152713"/>
            <a:ext cx="1646246" cy="7953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1805</TotalTime>
  <Words>1436</Words>
  <Application>Microsoft Office PowerPoint</Application>
  <PresentationFormat>A3 Paper (297x420 mm)</PresentationFormat>
  <Paragraphs>203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 Slab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D'Arcy Dalzell</dc:creator>
  <cp:lastModifiedBy>Sacha O'Dea</cp:lastModifiedBy>
  <cp:revision>150</cp:revision>
  <cp:lastPrinted>2017-06-14T00:39:54Z</cp:lastPrinted>
  <dcterms:created xsi:type="dcterms:W3CDTF">2017-05-23T23:36:06Z</dcterms:created>
  <dcterms:modified xsi:type="dcterms:W3CDTF">2017-07-19T18:51:57Z</dcterms:modified>
</cp:coreProperties>
</file>