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84" r:id="rId1"/>
    <p:sldMasterId id="2147483696" r:id="rId2"/>
    <p:sldMasterId id="2147483699" r:id="rId3"/>
    <p:sldMasterId id="2147483702" r:id="rId4"/>
    <p:sldMasterId id="2147483705" r:id="rId5"/>
    <p:sldMasterId id="2147483711" r:id="rId6"/>
  </p:sldMasterIdLst>
  <p:notesMasterIdLst>
    <p:notesMasterId r:id="rId44"/>
  </p:notesMasterIdLst>
  <p:sldIdLst>
    <p:sldId id="300" r:id="rId7"/>
    <p:sldId id="301" r:id="rId8"/>
    <p:sldId id="285" r:id="rId9"/>
    <p:sldId id="273" r:id="rId10"/>
    <p:sldId id="284" r:id="rId11"/>
    <p:sldId id="256" r:id="rId12"/>
    <p:sldId id="257" r:id="rId13"/>
    <p:sldId id="263" r:id="rId14"/>
    <p:sldId id="266" r:id="rId15"/>
    <p:sldId id="264" r:id="rId16"/>
    <p:sldId id="288" r:id="rId17"/>
    <p:sldId id="258" r:id="rId18"/>
    <p:sldId id="259" r:id="rId19"/>
    <p:sldId id="260" r:id="rId20"/>
    <p:sldId id="261" r:id="rId21"/>
    <p:sldId id="262" r:id="rId22"/>
    <p:sldId id="268" r:id="rId23"/>
    <p:sldId id="290" r:id="rId24"/>
    <p:sldId id="291" r:id="rId25"/>
    <p:sldId id="292" r:id="rId26"/>
    <p:sldId id="293" r:id="rId27"/>
    <p:sldId id="295" r:id="rId28"/>
    <p:sldId id="270" r:id="rId29"/>
    <p:sldId id="265" r:id="rId30"/>
    <p:sldId id="296" r:id="rId31"/>
    <p:sldId id="297" r:id="rId32"/>
    <p:sldId id="298" r:id="rId33"/>
    <p:sldId id="299" r:id="rId34"/>
    <p:sldId id="283" r:id="rId35"/>
    <p:sldId id="274" r:id="rId36"/>
    <p:sldId id="275" r:id="rId37"/>
    <p:sldId id="276" r:id="rId38"/>
    <p:sldId id="277" r:id="rId39"/>
    <p:sldId id="278" r:id="rId40"/>
    <p:sldId id="279" r:id="rId41"/>
    <p:sldId id="280" r:id="rId42"/>
    <p:sldId id="282" r:id="rId43"/>
  </p:sldIdLst>
  <p:sldSz cx="9601200" cy="12801600" type="A3"/>
  <p:notesSz cx="6858000" cy="9144000"/>
  <p:defaultTextStyle>
    <a:defPPr>
      <a:defRPr lang="en-US"/>
    </a:defPPr>
    <a:lvl1pPr marL="0" algn="l" defTabSz="1221913" rtl="0" eaLnBrk="1" latinLnBrk="0" hangingPunct="1">
      <a:defRPr sz="2405" kern="1200">
        <a:solidFill>
          <a:schemeClr val="tx1"/>
        </a:solidFill>
        <a:latin typeface="+mn-lt"/>
        <a:ea typeface="+mn-ea"/>
        <a:cs typeface="+mn-cs"/>
      </a:defRPr>
    </a:lvl1pPr>
    <a:lvl2pPr marL="610956" algn="l" defTabSz="1221913" rtl="0" eaLnBrk="1" latinLnBrk="0" hangingPunct="1">
      <a:defRPr sz="2405" kern="1200">
        <a:solidFill>
          <a:schemeClr val="tx1"/>
        </a:solidFill>
        <a:latin typeface="+mn-lt"/>
        <a:ea typeface="+mn-ea"/>
        <a:cs typeface="+mn-cs"/>
      </a:defRPr>
    </a:lvl2pPr>
    <a:lvl3pPr marL="1221913" algn="l" defTabSz="1221913" rtl="0" eaLnBrk="1" latinLnBrk="0" hangingPunct="1">
      <a:defRPr sz="2405" kern="1200">
        <a:solidFill>
          <a:schemeClr val="tx1"/>
        </a:solidFill>
        <a:latin typeface="+mn-lt"/>
        <a:ea typeface="+mn-ea"/>
        <a:cs typeface="+mn-cs"/>
      </a:defRPr>
    </a:lvl3pPr>
    <a:lvl4pPr marL="1832869" algn="l" defTabSz="1221913" rtl="0" eaLnBrk="1" latinLnBrk="0" hangingPunct="1">
      <a:defRPr sz="2405" kern="1200">
        <a:solidFill>
          <a:schemeClr val="tx1"/>
        </a:solidFill>
        <a:latin typeface="+mn-lt"/>
        <a:ea typeface="+mn-ea"/>
        <a:cs typeface="+mn-cs"/>
      </a:defRPr>
    </a:lvl4pPr>
    <a:lvl5pPr marL="2443825" algn="l" defTabSz="1221913" rtl="0" eaLnBrk="1" latinLnBrk="0" hangingPunct="1">
      <a:defRPr sz="2405" kern="1200">
        <a:solidFill>
          <a:schemeClr val="tx1"/>
        </a:solidFill>
        <a:latin typeface="+mn-lt"/>
        <a:ea typeface="+mn-ea"/>
        <a:cs typeface="+mn-cs"/>
      </a:defRPr>
    </a:lvl5pPr>
    <a:lvl6pPr marL="3054782" algn="l" defTabSz="1221913" rtl="0" eaLnBrk="1" latinLnBrk="0" hangingPunct="1">
      <a:defRPr sz="2405" kern="1200">
        <a:solidFill>
          <a:schemeClr val="tx1"/>
        </a:solidFill>
        <a:latin typeface="+mn-lt"/>
        <a:ea typeface="+mn-ea"/>
        <a:cs typeface="+mn-cs"/>
      </a:defRPr>
    </a:lvl6pPr>
    <a:lvl7pPr marL="3665738" algn="l" defTabSz="1221913" rtl="0" eaLnBrk="1" latinLnBrk="0" hangingPunct="1">
      <a:defRPr sz="2405" kern="1200">
        <a:solidFill>
          <a:schemeClr val="tx1"/>
        </a:solidFill>
        <a:latin typeface="+mn-lt"/>
        <a:ea typeface="+mn-ea"/>
        <a:cs typeface="+mn-cs"/>
      </a:defRPr>
    </a:lvl7pPr>
    <a:lvl8pPr marL="4276695" algn="l" defTabSz="1221913" rtl="0" eaLnBrk="1" latinLnBrk="0" hangingPunct="1">
      <a:defRPr sz="2405" kern="1200">
        <a:solidFill>
          <a:schemeClr val="tx1"/>
        </a:solidFill>
        <a:latin typeface="+mn-lt"/>
        <a:ea typeface="+mn-ea"/>
        <a:cs typeface="+mn-cs"/>
      </a:defRPr>
    </a:lvl8pPr>
    <a:lvl9pPr marL="4887651" algn="l" defTabSz="1221913" rtl="0" eaLnBrk="1" latinLnBrk="0" hangingPunct="1">
      <a:defRPr sz="24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5" userDrawn="1">
          <p15:clr>
            <a:srgbClr val="A4A3A4"/>
          </p15:clr>
        </p15:guide>
        <p15:guide id="2" pos="348" userDrawn="1">
          <p15:clr>
            <a:srgbClr val="A4A3A4"/>
          </p15:clr>
        </p15:guide>
        <p15:guide id="3" orient="horz" pos="766" userDrawn="1">
          <p15:clr>
            <a:srgbClr val="A4A3A4"/>
          </p15:clr>
        </p15:guide>
        <p15:guide id="4" pos="5678" userDrawn="1">
          <p15:clr>
            <a:srgbClr val="A4A3A4"/>
          </p15:clr>
        </p15:guide>
        <p15:guide id="5" pos="105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cha O'Dea" initials="SO"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88EE8"/>
    <a:srgbClr val="007DD9"/>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10" autoAdjust="0"/>
    <p:restoredTop sz="94613"/>
  </p:normalViewPr>
  <p:slideViewPr>
    <p:cSldViewPr snapToGrid="0" snapToObjects="1" showGuides="1">
      <p:cViewPr varScale="1">
        <p:scale>
          <a:sx n="61" d="100"/>
          <a:sy n="61" d="100"/>
        </p:scale>
        <p:origin x="2538" y="36"/>
      </p:cViewPr>
      <p:guideLst>
        <p:guide orient="horz" pos="335"/>
        <p:guide pos="348"/>
        <p:guide orient="horz" pos="766"/>
        <p:guide pos="5678"/>
        <p:guide pos="105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1C127A-115A-C742-869A-9734ABCA52D6}" type="datetimeFigureOut">
              <a:rPr lang="en-US" smtClean="0"/>
              <a:t>7/20/2017</a:t>
            </a:fld>
            <a:endParaRPr lang="en-US" dirty="0"/>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47BDC4-63E5-7143-AD32-29F9A7295D75}" type="slidenum">
              <a:rPr lang="en-US" smtClean="0"/>
              <a:t>‹#›</a:t>
            </a:fld>
            <a:endParaRPr lang="en-US" dirty="0"/>
          </a:p>
        </p:txBody>
      </p:sp>
    </p:spTree>
    <p:extLst>
      <p:ext uri="{BB962C8B-B14F-4D97-AF65-F5344CB8AC3E}">
        <p14:creationId xmlns:p14="http://schemas.microsoft.com/office/powerpoint/2010/main" val="941339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47BDC4-63E5-7143-AD32-29F9A7295D75}" type="slidenum">
              <a:rPr lang="en-US" smtClean="0"/>
              <a:t>5</a:t>
            </a:fld>
            <a:endParaRPr lang="en-US" dirty="0"/>
          </a:p>
        </p:txBody>
      </p:sp>
    </p:spTree>
    <p:extLst>
      <p:ext uri="{BB962C8B-B14F-4D97-AF65-F5344CB8AC3E}">
        <p14:creationId xmlns:p14="http://schemas.microsoft.com/office/powerpoint/2010/main" val="81947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47BDC4-63E5-7143-AD32-29F9A7295D75}" type="slidenum">
              <a:rPr lang="en-US" smtClean="0"/>
              <a:t>7</a:t>
            </a:fld>
            <a:endParaRPr lang="en-US" dirty="0"/>
          </a:p>
        </p:txBody>
      </p:sp>
    </p:spTree>
    <p:extLst>
      <p:ext uri="{BB962C8B-B14F-4D97-AF65-F5344CB8AC3E}">
        <p14:creationId xmlns:p14="http://schemas.microsoft.com/office/powerpoint/2010/main" val="1787004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47BDC4-63E5-7143-AD32-29F9A7295D75}" type="slidenum">
              <a:rPr lang="en-US" smtClean="0"/>
              <a:t>8</a:t>
            </a:fld>
            <a:endParaRPr lang="en-US" dirty="0"/>
          </a:p>
        </p:txBody>
      </p:sp>
    </p:spTree>
    <p:extLst>
      <p:ext uri="{BB962C8B-B14F-4D97-AF65-F5344CB8AC3E}">
        <p14:creationId xmlns:p14="http://schemas.microsoft.com/office/powerpoint/2010/main" val="1045079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47BDC4-63E5-7143-AD32-29F9A7295D75}" type="slidenum">
              <a:rPr lang="en-US" smtClean="0"/>
              <a:t>9</a:t>
            </a:fld>
            <a:endParaRPr lang="en-US" dirty="0"/>
          </a:p>
        </p:txBody>
      </p:sp>
    </p:spTree>
    <p:extLst>
      <p:ext uri="{BB962C8B-B14F-4D97-AF65-F5344CB8AC3E}">
        <p14:creationId xmlns:p14="http://schemas.microsoft.com/office/powerpoint/2010/main" val="572898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47BDC4-63E5-7143-AD32-29F9A7295D75}" type="slidenum">
              <a:rPr lang="en-US" smtClean="0"/>
              <a:t>12</a:t>
            </a:fld>
            <a:endParaRPr lang="en-US" dirty="0"/>
          </a:p>
        </p:txBody>
      </p:sp>
    </p:spTree>
    <p:extLst>
      <p:ext uri="{BB962C8B-B14F-4D97-AF65-F5344CB8AC3E}">
        <p14:creationId xmlns:p14="http://schemas.microsoft.com/office/powerpoint/2010/main" val="1913435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47BDC4-63E5-7143-AD32-29F9A7295D75}" type="slidenum">
              <a:rPr lang="en-US" smtClean="0"/>
              <a:t>18</a:t>
            </a:fld>
            <a:endParaRPr lang="en-US" dirty="0"/>
          </a:p>
        </p:txBody>
      </p:sp>
    </p:spTree>
    <p:extLst>
      <p:ext uri="{BB962C8B-B14F-4D97-AF65-F5344CB8AC3E}">
        <p14:creationId xmlns:p14="http://schemas.microsoft.com/office/powerpoint/2010/main" val="467338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AC1C81E-26B6-8E4B-AE6C-E81C5C49F171}" type="slidenum">
              <a:rPr lang="en-US">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1002528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47BDC4-63E5-7143-AD32-29F9A7295D75}" type="slidenum">
              <a:rPr lang="en-US" smtClean="0"/>
              <a:t>22</a:t>
            </a:fld>
            <a:endParaRPr lang="en-US" dirty="0"/>
          </a:p>
        </p:txBody>
      </p:sp>
    </p:spTree>
    <p:extLst>
      <p:ext uri="{BB962C8B-B14F-4D97-AF65-F5344CB8AC3E}">
        <p14:creationId xmlns:p14="http://schemas.microsoft.com/office/powerpoint/2010/main" val="1210705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47BDC4-63E5-7143-AD32-29F9A7295D75}" type="slidenum">
              <a:rPr lang="en-US" smtClean="0"/>
              <a:t>24</a:t>
            </a:fld>
            <a:endParaRPr lang="en-US" dirty="0"/>
          </a:p>
        </p:txBody>
      </p:sp>
    </p:spTree>
    <p:extLst>
      <p:ext uri="{BB962C8B-B14F-4D97-AF65-F5344CB8AC3E}">
        <p14:creationId xmlns:p14="http://schemas.microsoft.com/office/powerpoint/2010/main" val="1746146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095078"/>
            <a:ext cx="8161020" cy="4456853"/>
          </a:xfrm>
        </p:spPr>
        <p:txBody>
          <a:bodyPr anchor="b"/>
          <a:lstStyle>
            <a:lvl1pPr algn="ctr">
              <a:defRPr sz="6300"/>
            </a:lvl1pPr>
          </a:lstStyle>
          <a:p>
            <a:r>
              <a:rPr lang="en-US" smtClean="0"/>
              <a:t>Click to edit Master title style</a:t>
            </a:r>
            <a:endParaRPr lang="en-US" dirty="0"/>
          </a:p>
        </p:txBody>
      </p:sp>
      <p:sp>
        <p:nvSpPr>
          <p:cNvPr id="3" name="Subtitle 2"/>
          <p:cNvSpPr>
            <a:spLocks noGrp="1"/>
          </p:cNvSpPr>
          <p:nvPr>
            <p:ph type="subTitle" idx="1"/>
          </p:nvPr>
        </p:nvSpPr>
        <p:spPr>
          <a:xfrm>
            <a:off x="1200150" y="6723804"/>
            <a:ext cx="7200900" cy="3090756"/>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60083" y="12011025"/>
            <a:ext cx="6120766" cy="681567"/>
          </a:xfrm>
          <a:prstGeom prst="rect">
            <a:avLst/>
          </a:prstGeom>
        </p:spPr>
        <p:txBody>
          <a:bodyPr/>
          <a:lstStyle/>
          <a:p>
            <a:r>
              <a:rPr lang="en-NZ" dirty="0" smtClean="0">
                <a:solidFill>
                  <a:schemeClr val="tx1">
                    <a:lumMod val="50000"/>
                    <a:lumOff val="50000"/>
                  </a:schemeClr>
                </a:solidFill>
              </a:rPr>
              <a:t>Enabling Good Lives: Building blocks for Disability Support Sector transformation  </a:t>
            </a:r>
            <a:endParaRPr lang="en-US" dirty="0"/>
          </a:p>
        </p:txBody>
      </p:sp>
      <p:sp>
        <p:nvSpPr>
          <p:cNvPr id="6" name="Slide Number Placeholder 5"/>
          <p:cNvSpPr>
            <a:spLocks noGrp="1"/>
          </p:cNvSpPr>
          <p:nvPr>
            <p:ph type="sldNum" sz="quarter" idx="12"/>
          </p:nvPr>
        </p:nvSpPr>
        <p:spPr/>
        <p:txBody>
          <a:bodyPr/>
          <a:lstStyle/>
          <a:p>
            <a:fld id="{465C6875-824B-3941-A31A-199FBD3E3463}" type="slidenum">
              <a:rPr lang="en-US" smtClean="0"/>
              <a:t>‹#›</a:t>
            </a:fld>
            <a:endParaRPr lang="en-US" dirty="0"/>
          </a:p>
        </p:txBody>
      </p:sp>
    </p:spTree>
    <p:extLst>
      <p:ext uri="{BB962C8B-B14F-4D97-AF65-F5344CB8AC3E}">
        <p14:creationId xmlns:p14="http://schemas.microsoft.com/office/powerpoint/2010/main" val="1488944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60083" y="12011025"/>
            <a:ext cx="6120766" cy="681567"/>
          </a:xfrm>
          <a:prstGeom prst="rect">
            <a:avLst/>
          </a:prstGeom>
        </p:spPr>
        <p:txBody>
          <a:bodyPr/>
          <a:lstStyle/>
          <a:p>
            <a:r>
              <a:rPr lang="en-NZ" dirty="0" smtClean="0"/>
              <a:t>Enabling Good Lives: Building blocks for Disability Support Sector transformation  </a:t>
            </a:r>
            <a:endParaRPr lang="en-US" dirty="0"/>
          </a:p>
        </p:txBody>
      </p:sp>
      <p:sp>
        <p:nvSpPr>
          <p:cNvPr id="5" name="Footer Placeholder 4"/>
          <p:cNvSpPr>
            <a:spLocks noGrp="1"/>
          </p:cNvSpPr>
          <p:nvPr>
            <p:ph type="ftr" sz="quarter" idx="11"/>
          </p:nvPr>
        </p:nvSpPr>
        <p:spPr>
          <a:xfrm>
            <a:off x="3180398" y="11865189"/>
            <a:ext cx="3240405" cy="681567"/>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65C6875-824B-3941-A31A-199FBD3E3463}" type="slidenum">
              <a:rPr lang="en-US" smtClean="0"/>
              <a:t>‹#›</a:t>
            </a:fld>
            <a:endParaRPr lang="en-US" dirty="0"/>
          </a:p>
        </p:txBody>
      </p:sp>
    </p:spTree>
    <p:extLst>
      <p:ext uri="{BB962C8B-B14F-4D97-AF65-F5344CB8AC3E}">
        <p14:creationId xmlns:p14="http://schemas.microsoft.com/office/powerpoint/2010/main" val="466138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0859" y="681567"/>
            <a:ext cx="2070259" cy="1084876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60083" y="681567"/>
            <a:ext cx="6090761" cy="108487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60083" y="12011025"/>
            <a:ext cx="6120766" cy="681567"/>
          </a:xfrm>
          <a:prstGeom prst="rect">
            <a:avLst/>
          </a:prstGeom>
        </p:spPr>
        <p:txBody>
          <a:bodyPr/>
          <a:lstStyle/>
          <a:p>
            <a:r>
              <a:rPr lang="en-NZ" dirty="0" smtClean="0"/>
              <a:t>Enabling Good Lives: Building blocks for Disability Support Sector transformation  </a:t>
            </a:r>
            <a:endParaRPr lang="en-US" dirty="0"/>
          </a:p>
        </p:txBody>
      </p:sp>
      <p:sp>
        <p:nvSpPr>
          <p:cNvPr id="5" name="Footer Placeholder 4"/>
          <p:cNvSpPr>
            <a:spLocks noGrp="1"/>
          </p:cNvSpPr>
          <p:nvPr>
            <p:ph type="ftr" sz="quarter" idx="11"/>
          </p:nvPr>
        </p:nvSpPr>
        <p:spPr>
          <a:xfrm>
            <a:off x="3180398" y="11865189"/>
            <a:ext cx="3240405" cy="681567"/>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65C6875-824B-3941-A31A-199FBD3E3463}" type="slidenum">
              <a:rPr lang="en-US" smtClean="0"/>
              <a:t>‹#›</a:t>
            </a:fld>
            <a:endParaRPr lang="en-US" dirty="0"/>
          </a:p>
        </p:txBody>
      </p:sp>
    </p:spTree>
    <p:extLst>
      <p:ext uri="{BB962C8B-B14F-4D97-AF65-F5344CB8AC3E}">
        <p14:creationId xmlns:p14="http://schemas.microsoft.com/office/powerpoint/2010/main" val="368131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p:cNvCxnSpPr/>
          <p:nvPr/>
        </p:nvCxnSpPr>
        <p:spPr>
          <a:xfrm>
            <a:off x="193557" y="12058403"/>
            <a:ext cx="9183844" cy="0"/>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94820" y="2099527"/>
            <a:ext cx="8803255" cy="9274630"/>
          </a:xfrm>
        </p:spPr>
        <p:txBody>
          <a:bodyPr/>
          <a:lstStyle>
            <a:lvl1pPr marL="0" indent="0">
              <a:buFont typeface="Wingdings" pitchFamily="2" charset="2"/>
              <a:buNone/>
              <a:defRPr sz="1723" b="1">
                <a:solidFill>
                  <a:schemeClr val="accent1"/>
                </a:solidFill>
              </a:defRPr>
            </a:lvl1pPr>
            <a:lvl2pPr marL="222742" indent="-222742">
              <a:defRPr sz="1231">
                <a:solidFill>
                  <a:schemeClr val="accent3">
                    <a:lumMod val="75000"/>
                  </a:schemeClr>
                </a:solidFill>
              </a:defRPr>
            </a:lvl2pPr>
            <a:lvl3pPr marL="547083" indent="-222742">
              <a:buFont typeface="Courier New" pitchFamily="49" charset="0"/>
              <a:buChar char="o"/>
              <a:defRPr sz="1231">
                <a:solidFill>
                  <a:schemeClr val="accent3">
                    <a:lumMod val="75000"/>
                  </a:schemeClr>
                </a:solidFill>
              </a:defRPr>
            </a:lvl3pPr>
            <a:lvl4pPr marL="769823" indent="-222742">
              <a:buFont typeface="Arial" pitchFamily="34" charset="0"/>
              <a:buChar char="•"/>
              <a:defRPr sz="1231">
                <a:solidFill>
                  <a:schemeClr val="accent3">
                    <a:lumMod val="75000"/>
                  </a:schemeClr>
                </a:solidFill>
              </a:defRPr>
            </a:lvl4pPr>
            <a:lvl5pPr marL="1201628" indent="-222742">
              <a:defRPr sz="1231">
                <a:solidFill>
                  <a:schemeClr val="accent3">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Slide Number Placeholder 6"/>
          <p:cNvSpPr>
            <a:spLocks noGrp="1"/>
          </p:cNvSpPr>
          <p:nvPr>
            <p:ph type="sldNum" sz="quarter" idx="11"/>
          </p:nvPr>
        </p:nvSpPr>
        <p:spPr/>
        <p:txBody>
          <a:bodyPr/>
          <a:lstStyle/>
          <a:p>
            <a:fld id="{F391D870-F278-EA46-B543-D2C306DF4062}"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p:cNvCxnSpPr/>
          <p:nvPr/>
        </p:nvCxnSpPr>
        <p:spPr>
          <a:xfrm>
            <a:off x="-32260" y="12449959"/>
            <a:ext cx="9665719" cy="0"/>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260" y="1"/>
            <a:ext cx="9665719" cy="128016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2154" tIns="22154" rIns="22154" bIns="22154" anchor="ctr"/>
          <a:lstStyle>
            <a:lvl1pPr>
              <a:defRPr sz="2700">
                <a:solidFill>
                  <a:schemeClr val="tx1"/>
                </a:solidFill>
                <a:latin typeface="Arial" charset="0"/>
              </a:defRPr>
            </a:lvl1pPr>
            <a:lvl2pPr marL="742950" indent="-285750">
              <a:defRPr sz="2700">
                <a:solidFill>
                  <a:schemeClr val="tx1"/>
                </a:solidFill>
                <a:latin typeface="Arial" charset="0"/>
              </a:defRPr>
            </a:lvl2pPr>
            <a:lvl3pPr marL="1143000" indent="-228600">
              <a:defRPr sz="2700">
                <a:solidFill>
                  <a:schemeClr val="tx1"/>
                </a:solidFill>
                <a:latin typeface="Arial" charset="0"/>
              </a:defRPr>
            </a:lvl3pPr>
            <a:lvl4pPr marL="1600200" indent="-228600">
              <a:defRPr sz="2700">
                <a:solidFill>
                  <a:schemeClr val="tx1"/>
                </a:solidFill>
                <a:latin typeface="Arial" charset="0"/>
              </a:defRPr>
            </a:lvl4pPr>
            <a:lvl5pPr marL="2057400" indent="-228600">
              <a:defRPr sz="2700">
                <a:solidFill>
                  <a:schemeClr val="tx1"/>
                </a:solidFill>
                <a:latin typeface="Arial" charset="0"/>
              </a:defRPr>
            </a:lvl5pPr>
            <a:lvl6pPr marL="2514600" indent="-228600" defTabSz="703263" fontAlgn="base">
              <a:spcBef>
                <a:spcPct val="0"/>
              </a:spcBef>
              <a:spcAft>
                <a:spcPct val="0"/>
              </a:spcAft>
              <a:defRPr sz="2700">
                <a:solidFill>
                  <a:schemeClr val="tx1"/>
                </a:solidFill>
                <a:latin typeface="Arial" charset="0"/>
              </a:defRPr>
            </a:lvl6pPr>
            <a:lvl7pPr marL="2971800" indent="-228600" defTabSz="703263" fontAlgn="base">
              <a:spcBef>
                <a:spcPct val="0"/>
              </a:spcBef>
              <a:spcAft>
                <a:spcPct val="0"/>
              </a:spcAft>
              <a:defRPr sz="2700">
                <a:solidFill>
                  <a:schemeClr val="tx1"/>
                </a:solidFill>
                <a:latin typeface="Arial" charset="0"/>
              </a:defRPr>
            </a:lvl7pPr>
            <a:lvl8pPr marL="3429000" indent="-228600" defTabSz="703263" fontAlgn="base">
              <a:spcBef>
                <a:spcPct val="0"/>
              </a:spcBef>
              <a:spcAft>
                <a:spcPct val="0"/>
              </a:spcAft>
              <a:defRPr sz="2700">
                <a:solidFill>
                  <a:schemeClr val="tx1"/>
                </a:solidFill>
                <a:latin typeface="Arial" charset="0"/>
              </a:defRPr>
            </a:lvl8pPr>
            <a:lvl9pPr marL="3886200" indent="-228600" defTabSz="703263" fontAlgn="base">
              <a:spcBef>
                <a:spcPct val="0"/>
              </a:spcBef>
              <a:spcAft>
                <a:spcPct val="0"/>
              </a:spcAft>
              <a:defRPr sz="2700">
                <a:solidFill>
                  <a:schemeClr val="tx1"/>
                </a:solidFill>
                <a:latin typeface="Arial" charset="0"/>
              </a:defRPr>
            </a:lvl9pPr>
          </a:lstStyle>
          <a:p>
            <a:pPr algn="ctr" defTabSz="703263" fontAlgn="base">
              <a:spcBef>
                <a:spcPct val="0"/>
              </a:spcBef>
              <a:spcAft>
                <a:spcPct val="0"/>
              </a:spcAft>
            </a:pPr>
            <a:endParaRPr lang="en-AU" altLang="en-US" sz="1197" dirty="0">
              <a:solidFill>
                <a:prstClr val="black"/>
              </a:solidFill>
              <a:ea typeface="Arial" charset="0"/>
              <a:cs typeface="Arial" charset="0"/>
            </a:endParaRPr>
          </a:p>
        </p:txBody>
      </p:sp>
      <p:sp>
        <p:nvSpPr>
          <p:cNvPr id="4" name="Slide Number Placeholder 3"/>
          <p:cNvSpPr>
            <a:spLocks noGrp="1"/>
          </p:cNvSpPr>
          <p:nvPr>
            <p:ph type="sldNum" sz="quarter" idx="10"/>
          </p:nvPr>
        </p:nvSpPr>
        <p:spPr/>
        <p:txBody>
          <a:bodyPr/>
          <a:lstStyle/>
          <a:p>
            <a:fld id="{F391D870-F278-EA46-B543-D2C306DF4062}"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p:cNvCxnSpPr/>
          <p:nvPr/>
        </p:nvCxnSpPr>
        <p:spPr>
          <a:xfrm>
            <a:off x="193557" y="12058403"/>
            <a:ext cx="9183844" cy="0"/>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94820" y="2099527"/>
            <a:ext cx="8803255" cy="9274630"/>
          </a:xfrm>
        </p:spPr>
        <p:txBody>
          <a:bodyPr/>
          <a:lstStyle>
            <a:lvl1pPr marL="0" indent="0">
              <a:buFont typeface="Wingdings" pitchFamily="2" charset="2"/>
              <a:buNone/>
              <a:defRPr sz="1723" b="1">
                <a:solidFill>
                  <a:schemeClr val="accent1"/>
                </a:solidFill>
              </a:defRPr>
            </a:lvl1pPr>
            <a:lvl2pPr marL="222742" indent="-222742">
              <a:defRPr sz="1231">
                <a:solidFill>
                  <a:schemeClr val="accent3">
                    <a:lumMod val="75000"/>
                  </a:schemeClr>
                </a:solidFill>
              </a:defRPr>
            </a:lvl2pPr>
            <a:lvl3pPr marL="547083" indent="-222742">
              <a:buFont typeface="Courier New" pitchFamily="49" charset="0"/>
              <a:buChar char="o"/>
              <a:defRPr sz="1231">
                <a:solidFill>
                  <a:schemeClr val="accent3">
                    <a:lumMod val="75000"/>
                  </a:schemeClr>
                </a:solidFill>
              </a:defRPr>
            </a:lvl3pPr>
            <a:lvl4pPr marL="769823" indent="-222742">
              <a:buFont typeface="Arial" pitchFamily="34" charset="0"/>
              <a:buChar char="•"/>
              <a:defRPr sz="1231">
                <a:solidFill>
                  <a:schemeClr val="accent3">
                    <a:lumMod val="75000"/>
                  </a:schemeClr>
                </a:solidFill>
              </a:defRPr>
            </a:lvl4pPr>
            <a:lvl5pPr marL="1201628" indent="-222742">
              <a:defRPr sz="1231">
                <a:solidFill>
                  <a:schemeClr val="accent3">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Slide Number Placeholder 6"/>
          <p:cNvSpPr>
            <a:spLocks noGrp="1"/>
          </p:cNvSpPr>
          <p:nvPr>
            <p:ph type="sldNum" sz="quarter" idx="11"/>
          </p:nvPr>
        </p:nvSpPr>
        <p:spPr/>
        <p:txBody>
          <a:bodyPr/>
          <a:lstStyle/>
          <a:p>
            <a:fld id="{F391D870-F278-EA46-B543-D2C306DF4062}"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p:cNvCxnSpPr/>
          <p:nvPr/>
        </p:nvCxnSpPr>
        <p:spPr>
          <a:xfrm>
            <a:off x="-32260" y="12449959"/>
            <a:ext cx="9665719" cy="0"/>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260" y="1"/>
            <a:ext cx="9665719" cy="128016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2154" tIns="22154" rIns="22154" bIns="22154" anchor="ctr"/>
          <a:lstStyle>
            <a:lvl1pPr>
              <a:defRPr sz="2700">
                <a:solidFill>
                  <a:schemeClr val="tx1"/>
                </a:solidFill>
                <a:latin typeface="Arial" charset="0"/>
              </a:defRPr>
            </a:lvl1pPr>
            <a:lvl2pPr marL="742950" indent="-285750">
              <a:defRPr sz="2700">
                <a:solidFill>
                  <a:schemeClr val="tx1"/>
                </a:solidFill>
                <a:latin typeface="Arial" charset="0"/>
              </a:defRPr>
            </a:lvl2pPr>
            <a:lvl3pPr marL="1143000" indent="-228600">
              <a:defRPr sz="2700">
                <a:solidFill>
                  <a:schemeClr val="tx1"/>
                </a:solidFill>
                <a:latin typeface="Arial" charset="0"/>
              </a:defRPr>
            </a:lvl3pPr>
            <a:lvl4pPr marL="1600200" indent="-228600">
              <a:defRPr sz="2700">
                <a:solidFill>
                  <a:schemeClr val="tx1"/>
                </a:solidFill>
                <a:latin typeface="Arial" charset="0"/>
              </a:defRPr>
            </a:lvl4pPr>
            <a:lvl5pPr marL="2057400" indent="-228600">
              <a:defRPr sz="2700">
                <a:solidFill>
                  <a:schemeClr val="tx1"/>
                </a:solidFill>
                <a:latin typeface="Arial" charset="0"/>
              </a:defRPr>
            </a:lvl5pPr>
            <a:lvl6pPr marL="2514600" indent="-228600" defTabSz="703263" fontAlgn="base">
              <a:spcBef>
                <a:spcPct val="0"/>
              </a:spcBef>
              <a:spcAft>
                <a:spcPct val="0"/>
              </a:spcAft>
              <a:defRPr sz="2700">
                <a:solidFill>
                  <a:schemeClr val="tx1"/>
                </a:solidFill>
                <a:latin typeface="Arial" charset="0"/>
              </a:defRPr>
            </a:lvl6pPr>
            <a:lvl7pPr marL="2971800" indent="-228600" defTabSz="703263" fontAlgn="base">
              <a:spcBef>
                <a:spcPct val="0"/>
              </a:spcBef>
              <a:spcAft>
                <a:spcPct val="0"/>
              </a:spcAft>
              <a:defRPr sz="2700">
                <a:solidFill>
                  <a:schemeClr val="tx1"/>
                </a:solidFill>
                <a:latin typeface="Arial" charset="0"/>
              </a:defRPr>
            </a:lvl7pPr>
            <a:lvl8pPr marL="3429000" indent="-228600" defTabSz="703263" fontAlgn="base">
              <a:spcBef>
                <a:spcPct val="0"/>
              </a:spcBef>
              <a:spcAft>
                <a:spcPct val="0"/>
              </a:spcAft>
              <a:defRPr sz="2700">
                <a:solidFill>
                  <a:schemeClr val="tx1"/>
                </a:solidFill>
                <a:latin typeface="Arial" charset="0"/>
              </a:defRPr>
            </a:lvl8pPr>
            <a:lvl9pPr marL="3886200" indent="-228600" defTabSz="703263" fontAlgn="base">
              <a:spcBef>
                <a:spcPct val="0"/>
              </a:spcBef>
              <a:spcAft>
                <a:spcPct val="0"/>
              </a:spcAft>
              <a:defRPr sz="2700">
                <a:solidFill>
                  <a:schemeClr val="tx1"/>
                </a:solidFill>
                <a:latin typeface="Arial" charset="0"/>
              </a:defRPr>
            </a:lvl9pPr>
          </a:lstStyle>
          <a:p>
            <a:pPr algn="ctr" defTabSz="703263" fontAlgn="base">
              <a:spcBef>
                <a:spcPct val="0"/>
              </a:spcBef>
              <a:spcAft>
                <a:spcPct val="0"/>
              </a:spcAft>
            </a:pPr>
            <a:endParaRPr lang="en-AU" altLang="en-US" sz="1197" dirty="0">
              <a:solidFill>
                <a:prstClr val="black"/>
              </a:solidFill>
              <a:ea typeface="Arial" charset="0"/>
              <a:cs typeface="Arial" charset="0"/>
            </a:endParaRPr>
          </a:p>
        </p:txBody>
      </p:sp>
      <p:sp>
        <p:nvSpPr>
          <p:cNvPr id="4" name="Slide Number Placeholder 3"/>
          <p:cNvSpPr>
            <a:spLocks noGrp="1"/>
          </p:cNvSpPr>
          <p:nvPr>
            <p:ph type="sldNum" sz="quarter" idx="10"/>
          </p:nvPr>
        </p:nvSpPr>
        <p:spPr/>
        <p:txBody>
          <a:bodyPr/>
          <a:lstStyle/>
          <a:p>
            <a:fld id="{F391D870-F278-EA46-B543-D2C306DF4062}"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p:cNvCxnSpPr/>
          <p:nvPr/>
        </p:nvCxnSpPr>
        <p:spPr>
          <a:xfrm>
            <a:off x="193557" y="12058403"/>
            <a:ext cx="9183844" cy="0"/>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94820" y="2099527"/>
            <a:ext cx="8803255" cy="9274630"/>
          </a:xfrm>
        </p:spPr>
        <p:txBody>
          <a:bodyPr/>
          <a:lstStyle>
            <a:lvl1pPr marL="0" indent="0">
              <a:buFont typeface="Wingdings" pitchFamily="2" charset="2"/>
              <a:buNone/>
              <a:defRPr sz="1723" b="1">
                <a:solidFill>
                  <a:schemeClr val="accent1"/>
                </a:solidFill>
              </a:defRPr>
            </a:lvl1pPr>
            <a:lvl2pPr marL="222742" indent="-222742">
              <a:defRPr sz="1231">
                <a:solidFill>
                  <a:schemeClr val="accent3">
                    <a:lumMod val="75000"/>
                  </a:schemeClr>
                </a:solidFill>
              </a:defRPr>
            </a:lvl2pPr>
            <a:lvl3pPr marL="547083" indent="-222742">
              <a:buFont typeface="Courier New" pitchFamily="49" charset="0"/>
              <a:buChar char="o"/>
              <a:defRPr sz="1231">
                <a:solidFill>
                  <a:schemeClr val="accent3">
                    <a:lumMod val="75000"/>
                  </a:schemeClr>
                </a:solidFill>
              </a:defRPr>
            </a:lvl3pPr>
            <a:lvl4pPr marL="769823" indent="-222742">
              <a:buFont typeface="Arial" pitchFamily="34" charset="0"/>
              <a:buChar char="•"/>
              <a:defRPr sz="1231">
                <a:solidFill>
                  <a:schemeClr val="accent3">
                    <a:lumMod val="75000"/>
                  </a:schemeClr>
                </a:solidFill>
              </a:defRPr>
            </a:lvl4pPr>
            <a:lvl5pPr marL="1201628" indent="-222742">
              <a:defRPr sz="1231">
                <a:solidFill>
                  <a:schemeClr val="accent3">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Slide Number Placeholder 6"/>
          <p:cNvSpPr>
            <a:spLocks noGrp="1"/>
          </p:cNvSpPr>
          <p:nvPr>
            <p:ph type="sldNum" sz="quarter" idx="11"/>
          </p:nvPr>
        </p:nvSpPr>
        <p:spPr/>
        <p:txBody>
          <a:bodyPr/>
          <a:lstStyle/>
          <a:p>
            <a:fld id="{F391D870-F278-EA46-B543-D2C306DF4062}"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p:cNvCxnSpPr/>
          <p:nvPr/>
        </p:nvCxnSpPr>
        <p:spPr>
          <a:xfrm>
            <a:off x="-32260" y="12449959"/>
            <a:ext cx="9665719" cy="0"/>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260" y="1"/>
            <a:ext cx="9665719" cy="128016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2154" tIns="22154" rIns="22154" bIns="22154" anchor="ctr"/>
          <a:lstStyle>
            <a:lvl1pPr>
              <a:defRPr sz="2700">
                <a:solidFill>
                  <a:schemeClr val="tx1"/>
                </a:solidFill>
                <a:latin typeface="Arial" charset="0"/>
              </a:defRPr>
            </a:lvl1pPr>
            <a:lvl2pPr marL="742950" indent="-285750">
              <a:defRPr sz="2700">
                <a:solidFill>
                  <a:schemeClr val="tx1"/>
                </a:solidFill>
                <a:latin typeface="Arial" charset="0"/>
              </a:defRPr>
            </a:lvl2pPr>
            <a:lvl3pPr marL="1143000" indent="-228600">
              <a:defRPr sz="2700">
                <a:solidFill>
                  <a:schemeClr val="tx1"/>
                </a:solidFill>
                <a:latin typeface="Arial" charset="0"/>
              </a:defRPr>
            </a:lvl3pPr>
            <a:lvl4pPr marL="1600200" indent="-228600">
              <a:defRPr sz="2700">
                <a:solidFill>
                  <a:schemeClr val="tx1"/>
                </a:solidFill>
                <a:latin typeface="Arial" charset="0"/>
              </a:defRPr>
            </a:lvl4pPr>
            <a:lvl5pPr marL="2057400" indent="-228600">
              <a:defRPr sz="2700">
                <a:solidFill>
                  <a:schemeClr val="tx1"/>
                </a:solidFill>
                <a:latin typeface="Arial" charset="0"/>
              </a:defRPr>
            </a:lvl5pPr>
            <a:lvl6pPr marL="2514600" indent="-228600" defTabSz="703263" fontAlgn="base">
              <a:spcBef>
                <a:spcPct val="0"/>
              </a:spcBef>
              <a:spcAft>
                <a:spcPct val="0"/>
              </a:spcAft>
              <a:defRPr sz="2700">
                <a:solidFill>
                  <a:schemeClr val="tx1"/>
                </a:solidFill>
                <a:latin typeface="Arial" charset="0"/>
              </a:defRPr>
            </a:lvl6pPr>
            <a:lvl7pPr marL="2971800" indent="-228600" defTabSz="703263" fontAlgn="base">
              <a:spcBef>
                <a:spcPct val="0"/>
              </a:spcBef>
              <a:spcAft>
                <a:spcPct val="0"/>
              </a:spcAft>
              <a:defRPr sz="2700">
                <a:solidFill>
                  <a:schemeClr val="tx1"/>
                </a:solidFill>
                <a:latin typeface="Arial" charset="0"/>
              </a:defRPr>
            </a:lvl7pPr>
            <a:lvl8pPr marL="3429000" indent="-228600" defTabSz="703263" fontAlgn="base">
              <a:spcBef>
                <a:spcPct val="0"/>
              </a:spcBef>
              <a:spcAft>
                <a:spcPct val="0"/>
              </a:spcAft>
              <a:defRPr sz="2700">
                <a:solidFill>
                  <a:schemeClr val="tx1"/>
                </a:solidFill>
                <a:latin typeface="Arial" charset="0"/>
              </a:defRPr>
            </a:lvl8pPr>
            <a:lvl9pPr marL="3886200" indent="-228600" defTabSz="703263" fontAlgn="base">
              <a:spcBef>
                <a:spcPct val="0"/>
              </a:spcBef>
              <a:spcAft>
                <a:spcPct val="0"/>
              </a:spcAft>
              <a:defRPr sz="2700">
                <a:solidFill>
                  <a:schemeClr val="tx1"/>
                </a:solidFill>
                <a:latin typeface="Arial" charset="0"/>
              </a:defRPr>
            </a:lvl9pPr>
          </a:lstStyle>
          <a:p>
            <a:pPr algn="ctr" defTabSz="703263" fontAlgn="base">
              <a:spcBef>
                <a:spcPct val="0"/>
              </a:spcBef>
              <a:spcAft>
                <a:spcPct val="0"/>
              </a:spcAft>
            </a:pPr>
            <a:endParaRPr lang="en-AU" altLang="en-US" sz="1197" dirty="0">
              <a:solidFill>
                <a:prstClr val="black"/>
              </a:solidFill>
              <a:ea typeface="Arial" charset="0"/>
              <a:cs typeface="Arial" charset="0"/>
            </a:endParaRPr>
          </a:p>
        </p:txBody>
      </p:sp>
      <p:sp>
        <p:nvSpPr>
          <p:cNvPr id="4" name="Slide Number Placeholder 3"/>
          <p:cNvSpPr>
            <a:spLocks noGrp="1"/>
          </p:cNvSpPr>
          <p:nvPr>
            <p:ph type="sldNum" sz="quarter" idx="10"/>
          </p:nvPr>
        </p:nvSpPr>
        <p:spPr/>
        <p:txBody>
          <a:bodyPr/>
          <a:lstStyle/>
          <a:p>
            <a:fld id="{F391D870-F278-EA46-B543-D2C306DF4062}"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p:cNvCxnSpPr/>
          <p:nvPr/>
        </p:nvCxnSpPr>
        <p:spPr>
          <a:xfrm>
            <a:off x="193557" y="12058403"/>
            <a:ext cx="9183844" cy="0"/>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94820" y="2099527"/>
            <a:ext cx="8803255" cy="9274630"/>
          </a:xfrm>
        </p:spPr>
        <p:txBody>
          <a:bodyPr/>
          <a:lstStyle>
            <a:lvl1pPr marL="0" indent="0">
              <a:buFont typeface="Wingdings" pitchFamily="2" charset="2"/>
              <a:buNone/>
              <a:defRPr sz="1723" b="1">
                <a:solidFill>
                  <a:schemeClr val="accent1"/>
                </a:solidFill>
              </a:defRPr>
            </a:lvl1pPr>
            <a:lvl2pPr marL="222742" indent="-222742">
              <a:defRPr sz="1231">
                <a:solidFill>
                  <a:schemeClr val="accent3">
                    <a:lumMod val="75000"/>
                  </a:schemeClr>
                </a:solidFill>
              </a:defRPr>
            </a:lvl2pPr>
            <a:lvl3pPr marL="547083" indent="-222742">
              <a:buFont typeface="Courier New" pitchFamily="49" charset="0"/>
              <a:buChar char="o"/>
              <a:defRPr sz="1231">
                <a:solidFill>
                  <a:schemeClr val="accent3">
                    <a:lumMod val="75000"/>
                  </a:schemeClr>
                </a:solidFill>
              </a:defRPr>
            </a:lvl3pPr>
            <a:lvl4pPr marL="769823" indent="-222742">
              <a:buFont typeface="Arial" pitchFamily="34" charset="0"/>
              <a:buChar char="•"/>
              <a:defRPr sz="1231">
                <a:solidFill>
                  <a:schemeClr val="accent3">
                    <a:lumMod val="75000"/>
                  </a:schemeClr>
                </a:solidFill>
              </a:defRPr>
            </a:lvl4pPr>
            <a:lvl5pPr marL="1201628" indent="-222742">
              <a:defRPr sz="1231">
                <a:solidFill>
                  <a:schemeClr val="accent3">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Slide Number Placeholder 6"/>
          <p:cNvSpPr>
            <a:spLocks noGrp="1"/>
          </p:cNvSpPr>
          <p:nvPr>
            <p:ph type="sldNum" sz="quarter" idx="11"/>
          </p:nvPr>
        </p:nvSpPr>
        <p:spPr/>
        <p:txBody>
          <a:bodyPr/>
          <a:lstStyle/>
          <a:p>
            <a:fld id="{F391D870-F278-EA46-B543-D2C306DF4062}"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p:cNvCxnSpPr/>
          <p:nvPr/>
        </p:nvCxnSpPr>
        <p:spPr>
          <a:xfrm>
            <a:off x="-32260" y="12449959"/>
            <a:ext cx="9665719" cy="0"/>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260" y="1"/>
            <a:ext cx="9665719" cy="128016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2154" tIns="22154" rIns="22154" bIns="22154" anchor="ctr"/>
          <a:lstStyle>
            <a:lvl1pPr>
              <a:defRPr sz="2700">
                <a:solidFill>
                  <a:schemeClr val="tx1"/>
                </a:solidFill>
                <a:latin typeface="Arial" charset="0"/>
              </a:defRPr>
            </a:lvl1pPr>
            <a:lvl2pPr marL="742950" indent="-285750">
              <a:defRPr sz="2700">
                <a:solidFill>
                  <a:schemeClr val="tx1"/>
                </a:solidFill>
                <a:latin typeface="Arial" charset="0"/>
              </a:defRPr>
            </a:lvl2pPr>
            <a:lvl3pPr marL="1143000" indent="-228600">
              <a:defRPr sz="2700">
                <a:solidFill>
                  <a:schemeClr val="tx1"/>
                </a:solidFill>
                <a:latin typeface="Arial" charset="0"/>
              </a:defRPr>
            </a:lvl3pPr>
            <a:lvl4pPr marL="1600200" indent="-228600">
              <a:defRPr sz="2700">
                <a:solidFill>
                  <a:schemeClr val="tx1"/>
                </a:solidFill>
                <a:latin typeface="Arial" charset="0"/>
              </a:defRPr>
            </a:lvl4pPr>
            <a:lvl5pPr marL="2057400" indent="-228600">
              <a:defRPr sz="2700">
                <a:solidFill>
                  <a:schemeClr val="tx1"/>
                </a:solidFill>
                <a:latin typeface="Arial" charset="0"/>
              </a:defRPr>
            </a:lvl5pPr>
            <a:lvl6pPr marL="2514600" indent="-228600" defTabSz="703263" fontAlgn="base">
              <a:spcBef>
                <a:spcPct val="0"/>
              </a:spcBef>
              <a:spcAft>
                <a:spcPct val="0"/>
              </a:spcAft>
              <a:defRPr sz="2700">
                <a:solidFill>
                  <a:schemeClr val="tx1"/>
                </a:solidFill>
                <a:latin typeface="Arial" charset="0"/>
              </a:defRPr>
            </a:lvl6pPr>
            <a:lvl7pPr marL="2971800" indent="-228600" defTabSz="703263" fontAlgn="base">
              <a:spcBef>
                <a:spcPct val="0"/>
              </a:spcBef>
              <a:spcAft>
                <a:spcPct val="0"/>
              </a:spcAft>
              <a:defRPr sz="2700">
                <a:solidFill>
                  <a:schemeClr val="tx1"/>
                </a:solidFill>
                <a:latin typeface="Arial" charset="0"/>
              </a:defRPr>
            </a:lvl7pPr>
            <a:lvl8pPr marL="3429000" indent="-228600" defTabSz="703263" fontAlgn="base">
              <a:spcBef>
                <a:spcPct val="0"/>
              </a:spcBef>
              <a:spcAft>
                <a:spcPct val="0"/>
              </a:spcAft>
              <a:defRPr sz="2700">
                <a:solidFill>
                  <a:schemeClr val="tx1"/>
                </a:solidFill>
                <a:latin typeface="Arial" charset="0"/>
              </a:defRPr>
            </a:lvl8pPr>
            <a:lvl9pPr marL="3886200" indent="-228600" defTabSz="703263" fontAlgn="base">
              <a:spcBef>
                <a:spcPct val="0"/>
              </a:spcBef>
              <a:spcAft>
                <a:spcPct val="0"/>
              </a:spcAft>
              <a:defRPr sz="2700">
                <a:solidFill>
                  <a:schemeClr val="tx1"/>
                </a:solidFill>
                <a:latin typeface="Arial" charset="0"/>
              </a:defRPr>
            </a:lvl9pPr>
          </a:lstStyle>
          <a:p>
            <a:pPr algn="ctr" defTabSz="703263" fontAlgn="base">
              <a:spcBef>
                <a:spcPct val="0"/>
              </a:spcBef>
              <a:spcAft>
                <a:spcPct val="0"/>
              </a:spcAft>
            </a:pPr>
            <a:endParaRPr lang="en-AU" altLang="en-US" sz="1197" dirty="0">
              <a:solidFill>
                <a:prstClr val="black"/>
              </a:solidFill>
              <a:ea typeface="Arial" charset="0"/>
              <a:cs typeface="Arial" charset="0"/>
            </a:endParaRPr>
          </a:p>
        </p:txBody>
      </p:sp>
      <p:sp>
        <p:nvSpPr>
          <p:cNvPr id="4" name="Slide Number Placeholder 3"/>
          <p:cNvSpPr>
            <a:spLocks noGrp="1"/>
          </p:cNvSpPr>
          <p:nvPr>
            <p:ph type="sldNum" sz="quarter" idx="10"/>
          </p:nvPr>
        </p:nvSpPr>
        <p:spPr/>
        <p:txBody>
          <a:bodyPr/>
          <a:lstStyle/>
          <a:p>
            <a:fld id="{F391D870-F278-EA46-B543-D2C306DF4062}"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60083" y="12011025"/>
            <a:ext cx="6120766" cy="681567"/>
          </a:xfrm>
          <a:prstGeom prst="rect">
            <a:avLst/>
          </a:prstGeom>
        </p:spPr>
        <p:txBody>
          <a:bodyPr/>
          <a:lstStyle/>
          <a:p>
            <a:r>
              <a:rPr lang="en-NZ" dirty="0" smtClean="0"/>
              <a:t>Enabling Good Lives: Building blocks for Disability Support Sector transformation  </a:t>
            </a:r>
            <a:endParaRPr lang="en-US" dirty="0"/>
          </a:p>
        </p:txBody>
      </p:sp>
      <p:sp>
        <p:nvSpPr>
          <p:cNvPr id="5" name="Footer Placeholder 4"/>
          <p:cNvSpPr>
            <a:spLocks noGrp="1"/>
          </p:cNvSpPr>
          <p:nvPr>
            <p:ph type="ftr" sz="quarter" idx="11"/>
          </p:nvPr>
        </p:nvSpPr>
        <p:spPr>
          <a:xfrm>
            <a:off x="3180398" y="11865189"/>
            <a:ext cx="3240405" cy="681567"/>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65C6875-824B-3941-A31A-199FBD3E3463}" type="slidenum">
              <a:rPr lang="en-US" smtClean="0"/>
              <a:t>‹#›</a:t>
            </a:fld>
            <a:endParaRPr lang="en-US" dirty="0"/>
          </a:p>
        </p:txBody>
      </p:sp>
    </p:spTree>
    <p:extLst>
      <p:ext uri="{BB962C8B-B14F-4D97-AF65-F5344CB8AC3E}">
        <p14:creationId xmlns:p14="http://schemas.microsoft.com/office/powerpoint/2010/main" val="662142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p:cNvCxnSpPr/>
          <p:nvPr/>
        </p:nvCxnSpPr>
        <p:spPr>
          <a:xfrm>
            <a:off x="193557" y="12058403"/>
            <a:ext cx="9183844" cy="0"/>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94820" y="2099527"/>
            <a:ext cx="8803255" cy="9274630"/>
          </a:xfrm>
        </p:spPr>
        <p:txBody>
          <a:bodyPr/>
          <a:lstStyle>
            <a:lvl1pPr marL="0" indent="0">
              <a:buFont typeface="Wingdings" pitchFamily="2" charset="2"/>
              <a:buNone/>
              <a:defRPr sz="1723" b="1">
                <a:solidFill>
                  <a:schemeClr val="accent1"/>
                </a:solidFill>
              </a:defRPr>
            </a:lvl1pPr>
            <a:lvl2pPr marL="222742" indent="-222742">
              <a:defRPr sz="1231">
                <a:solidFill>
                  <a:schemeClr val="accent3">
                    <a:lumMod val="75000"/>
                  </a:schemeClr>
                </a:solidFill>
              </a:defRPr>
            </a:lvl2pPr>
            <a:lvl3pPr marL="547083" indent="-222742">
              <a:buFont typeface="Courier New" pitchFamily="49" charset="0"/>
              <a:buChar char="o"/>
              <a:defRPr sz="1231">
                <a:solidFill>
                  <a:schemeClr val="accent3">
                    <a:lumMod val="75000"/>
                  </a:schemeClr>
                </a:solidFill>
              </a:defRPr>
            </a:lvl3pPr>
            <a:lvl4pPr marL="769823" indent="-222742">
              <a:buFont typeface="Arial" pitchFamily="34" charset="0"/>
              <a:buChar char="•"/>
              <a:defRPr sz="1231">
                <a:solidFill>
                  <a:schemeClr val="accent3">
                    <a:lumMod val="75000"/>
                  </a:schemeClr>
                </a:solidFill>
              </a:defRPr>
            </a:lvl4pPr>
            <a:lvl5pPr marL="1201628" indent="-222742">
              <a:defRPr sz="1231">
                <a:solidFill>
                  <a:schemeClr val="accent3">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Slide Number Placeholder 6"/>
          <p:cNvSpPr>
            <a:spLocks noGrp="1"/>
          </p:cNvSpPr>
          <p:nvPr>
            <p:ph type="sldNum" sz="quarter" idx="11"/>
          </p:nvPr>
        </p:nvSpPr>
        <p:spPr/>
        <p:txBody>
          <a:bodyPr/>
          <a:lstStyle/>
          <a:p>
            <a:fld id="{F391D870-F278-EA46-B543-D2C306DF4062}"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cxnSp>
        <p:nvCxnSpPr>
          <p:cNvPr id="2" name="Straight Connector 1"/>
          <p:cNvCxnSpPr/>
          <p:nvPr/>
        </p:nvCxnSpPr>
        <p:spPr>
          <a:xfrm>
            <a:off x="-32260" y="12449959"/>
            <a:ext cx="9665719" cy="0"/>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260" y="1"/>
            <a:ext cx="9665719" cy="128016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2154" tIns="22154" rIns="22154" bIns="22154" anchor="ctr"/>
          <a:lstStyle>
            <a:lvl1pPr>
              <a:defRPr sz="2700">
                <a:solidFill>
                  <a:schemeClr val="tx1"/>
                </a:solidFill>
                <a:latin typeface="Arial" charset="0"/>
              </a:defRPr>
            </a:lvl1pPr>
            <a:lvl2pPr marL="742950" indent="-285750">
              <a:defRPr sz="2700">
                <a:solidFill>
                  <a:schemeClr val="tx1"/>
                </a:solidFill>
                <a:latin typeface="Arial" charset="0"/>
              </a:defRPr>
            </a:lvl2pPr>
            <a:lvl3pPr marL="1143000" indent="-228600">
              <a:defRPr sz="2700">
                <a:solidFill>
                  <a:schemeClr val="tx1"/>
                </a:solidFill>
                <a:latin typeface="Arial" charset="0"/>
              </a:defRPr>
            </a:lvl3pPr>
            <a:lvl4pPr marL="1600200" indent="-228600">
              <a:defRPr sz="2700">
                <a:solidFill>
                  <a:schemeClr val="tx1"/>
                </a:solidFill>
                <a:latin typeface="Arial" charset="0"/>
              </a:defRPr>
            </a:lvl4pPr>
            <a:lvl5pPr marL="2057400" indent="-228600">
              <a:defRPr sz="2700">
                <a:solidFill>
                  <a:schemeClr val="tx1"/>
                </a:solidFill>
                <a:latin typeface="Arial" charset="0"/>
              </a:defRPr>
            </a:lvl5pPr>
            <a:lvl6pPr marL="2514600" indent="-228600" defTabSz="703263" fontAlgn="base">
              <a:spcBef>
                <a:spcPct val="0"/>
              </a:spcBef>
              <a:spcAft>
                <a:spcPct val="0"/>
              </a:spcAft>
              <a:defRPr sz="2700">
                <a:solidFill>
                  <a:schemeClr val="tx1"/>
                </a:solidFill>
                <a:latin typeface="Arial" charset="0"/>
              </a:defRPr>
            </a:lvl6pPr>
            <a:lvl7pPr marL="2971800" indent="-228600" defTabSz="703263" fontAlgn="base">
              <a:spcBef>
                <a:spcPct val="0"/>
              </a:spcBef>
              <a:spcAft>
                <a:spcPct val="0"/>
              </a:spcAft>
              <a:defRPr sz="2700">
                <a:solidFill>
                  <a:schemeClr val="tx1"/>
                </a:solidFill>
                <a:latin typeface="Arial" charset="0"/>
              </a:defRPr>
            </a:lvl7pPr>
            <a:lvl8pPr marL="3429000" indent="-228600" defTabSz="703263" fontAlgn="base">
              <a:spcBef>
                <a:spcPct val="0"/>
              </a:spcBef>
              <a:spcAft>
                <a:spcPct val="0"/>
              </a:spcAft>
              <a:defRPr sz="2700">
                <a:solidFill>
                  <a:schemeClr val="tx1"/>
                </a:solidFill>
                <a:latin typeface="Arial" charset="0"/>
              </a:defRPr>
            </a:lvl8pPr>
            <a:lvl9pPr marL="3886200" indent="-228600" defTabSz="703263" fontAlgn="base">
              <a:spcBef>
                <a:spcPct val="0"/>
              </a:spcBef>
              <a:spcAft>
                <a:spcPct val="0"/>
              </a:spcAft>
              <a:defRPr sz="2700">
                <a:solidFill>
                  <a:schemeClr val="tx1"/>
                </a:solidFill>
                <a:latin typeface="Arial" charset="0"/>
              </a:defRPr>
            </a:lvl9pPr>
          </a:lstStyle>
          <a:p>
            <a:pPr algn="ctr" defTabSz="703263" fontAlgn="base">
              <a:spcBef>
                <a:spcPct val="0"/>
              </a:spcBef>
              <a:spcAft>
                <a:spcPct val="0"/>
              </a:spcAft>
            </a:pPr>
            <a:endParaRPr lang="en-AU" altLang="en-US" sz="1197" dirty="0">
              <a:solidFill>
                <a:prstClr val="black"/>
              </a:solidFill>
              <a:ea typeface="Arial" charset="0"/>
              <a:cs typeface="Arial" charset="0"/>
            </a:endParaRPr>
          </a:p>
        </p:txBody>
      </p:sp>
      <p:sp>
        <p:nvSpPr>
          <p:cNvPr id="4" name="Slide Number Placeholder 3"/>
          <p:cNvSpPr>
            <a:spLocks noGrp="1"/>
          </p:cNvSpPr>
          <p:nvPr>
            <p:ph type="sldNum" sz="quarter" idx="10"/>
          </p:nvPr>
        </p:nvSpPr>
        <p:spPr/>
        <p:txBody>
          <a:bodyPr/>
          <a:lstStyle/>
          <a:p>
            <a:fld id="{F391D870-F278-EA46-B543-D2C306DF4062}" type="slidenum">
              <a:rPr lang="en-US" smtClean="0"/>
              <a:pPr/>
              <a:t>‹#›</a:t>
            </a:fld>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5082" y="3191514"/>
            <a:ext cx="8281035" cy="5325109"/>
          </a:xfrm>
        </p:spPr>
        <p:txBody>
          <a:bodyPr anchor="b"/>
          <a:lstStyle>
            <a:lvl1pPr>
              <a:defRPr sz="6300"/>
            </a:lvl1pPr>
          </a:lstStyle>
          <a:p>
            <a:r>
              <a:rPr lang="en-US" smtClean="0"/>
              <a:t>Click to edit Master title style</a:t>
            </a:r>
            <a:endParaRPr lang="en-US" dirty="0"/>
          </a:p>
        </p:txBody>
      </p:sp>
      <p:sp>
        <p:nvSpPr>
          <p:cNvPr id="3" name="Text Placeholder 2"/>
          <p:cNvSpPr>
            <a:spLocks noGrp="1"/>
          </p:cNvSpPr>
          <p:nvPr>
            <p:ph type="body" idx="1"/>
          </p:nvPr>
        </p:nvSpPr>
        <p:spPr>
          <a:xfrm>
            <a:off x="655082" y="8567000"/>
            <a:ext cx="8281035" cy="2800349"/>
          </a:xfrm>
        </p:spPr>
        <p:txBody>
          <a:bodyPr/>
          <a:lstStyle>
            <a:lvl1pPr marL="0" indent="0">
              <a:buNone/>
              <a:defRPr sz="2520">
                <a:solidFill>
                  <a:schemeClr val="tx1"/>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60083" y="12011025"/>
            <a:ext cx="6120766" cy="681567"/>
          </a:xfrm>
          <a:prstGeom prst="rect">
            <a:avLst/>
          </a:prstGeom>
        </p:spPr>
        <p:txBody>
          <a:bodyPr/>
          <a:lstStyle/>
          <a:p>
            <a:r>
              <a:rPr lang="en-NZ" dirty="0" smtClean="0"/>
              <a:t>Enabling Good Lives: Building blocks for Disability Support Sector transformation  </a:t>
            </a:r>
            <a:endParaRPr lang="en-US" dirty="0"/>
          </a:p>
        </p:txBody>
      </p:sp>
      <p:sp>
        <p:nvSpPr>
          <p:cNvPr id="5" name="Footer Placeholder 4"/>
          <p:cNvSpPr>
            <a:spLocks noGrp="1"/>
          </p:cNvSpPr>
          <p:nvPr>
            <p:ph type="ftr" sz="quarter" idx="11"/>
          </p:nvPr>
        </p:nvSpPr>
        <p:spPr>
          <a:xfrm>
            <a:off x="3180398" y="11865189"/>
            <a:ext cx="3240405" cy="681567"/>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65C6875-824B-3941-A31A-199FBD3E3463}" type="slidenum">
              <a:rPr lang="en-US" smtClean="0"/>
              <a:t>‹#›</a:t>
            </a:fld>
            <a:endParaRPr lang="en-US" dirty="0"/>
          </a:p>
        </p:txBody>
      </p:sp>
    </p:spTree>
    <p:extLst>
      <p:ext uri="{BB962C8B-B14F-4D97-AF65-F5344CB8AC3E}">
        <p14:creationId xmlns:p14="http://schemas.microsoft.com/office/powerpoint/2010/main" val="466101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60083" y="3407833"/>
            <a:ext cx="4080510" cy="81224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60608" y="3407833"/>
            <a:ext cx="4080510" cy="81224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60083" y="12011025"/>
            <a:ext cx="6120766" cy="681567"/>
          </a:xfrm>
          <a:prstGeom prst="rect">
            <a:avLst/>
          </a:prstGeom>
        </p:spPr>
        <p:txBody>
          <a:bodyPr/>
          <a:lstStyle/>
          <a:p>
            <a:r>
              <a:rPr lang="en-NZ" dirty="0" smtClean="0"/>
              <a:t>Enabling Good Lives: Building blocks for Disability Support Sector transformation  </a:t>
            </a:r>
            <a:endParaRPr lang="en-US" dirty="0"/>
          </a:p>
        </p:txBody>
      </p:sp>
      <p:sp>
        <p:nvSpPr>
          <p:cNvPr id="6" name="Footer Placeholder 5"/>
          <p:cNvSpPr>
            <a:spLocks noGrp="1"/>
          </p:cNvSpPr>
          <p:nvPr>
            <p:ph type="ftr" sz="quarter" idx="11"/>
          </p:nvPr>
        </p:nvSpPr>
        <p:spPr>
          <a:xfrm>
            <a:off x="3180398" y="11865189"/>
            <a:ext cx="3240405" cy="681567"/>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465C6875-824B-3941-A31A-199FBD3E3463}" type="slidenum">
              <a:rPr lang="en-US" smtClean="0"/>
              <a:t>‹#›</a:t>
            </a:fld>
            <a:endParaRPr lang="en-US" dirty="0"/>
          </a:p>
        </p:txBody>
      </p:sp>
    </p:spTree>
    <p:extLst>
      <p:ext uri="{BB962C8B-B14F-4D97-AF65-F5344CB8AC3E}">
        <p14:creationId xmlns:p14="http://schemas.microsoft.com/office/powerpoint/2010/main" val="1898276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1333" y="681570"/>
            <a:ext cx="8281035" cy="247438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61334" y="3138171"/>
            <a:ext cx="4061757"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smtClean="0"/>
              <a:t>Click to edit Master text styles</a:t>
            </a:r>
          </a:p>
        </p:txBody>
      </p:sp>
      <p:sp>
        <p:nvSpPr>
          <p:cNvPr id="4" name="Content Placeholder 3"/>
          <p:cNvSpPr>
            <a:spLocks noGrp="1"/>
          </p:cNvSpPr>
          <p:nvPr>
            <p:ph sz="half" idx="2"/>
          </p:nvPr>
        </p:nvSpPr>
        <p:spPr>
          <a:xfrm>
            <a:off x="661334" y="4676140"/>
            <a:ext cx="4061757" cy="68778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0608" y="3138171"/>
            <a:ext cx="4081761"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smtClean="0"/>
              <a:t>Click to edit Master text styles</a:t>
            </a:r>
          </a:p>
        </p:txBody>
      </p:sp>
      <p:sp>
        <p:nvSpPr>
          <p:cNvPr id="6" name="Content Placeholder 5"/>
          <p:cNvSpPr>
            <a:spLocks noGrp="1"/>
          </p:cNvSpPr>
          <p:nvPr>
            <p:ph sz="quarter" idx="4"/>
          </p:nvPr>
        </p:nvSpPr>
        <p:spPr>
          <a:xfrm>
            <a:off x="4860608" y="4676140"/>
            <a:ext cx="4081761" cy="68778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60083" y="12011025"/>
            <a:ext cx="6120766" cy="681567"/>
          </a:xfrm>
          <a:prstGeom prst="rect">
            <a:avLst/>
          </a:prstGeom>
        </p:spPr>
        <p:txBody>
          <a:bodyPr/>
          <a:lstStyle/>
          <a:p>
            <a:r>
              <a:rPr lang="en-NZ" dirty="0" smtClean="0"/>
              <a:t>Enabling Good Lives: Building blocks for Disability Support Sector transformation  </a:t>
            </a:r>
            <a:endParaRPr lang="en-US" dirty="0"/>
          </a:p>
        </p:txBody>
      </p:sp>
      <p:sp>
        <p:nvSpPr>
          <p:cNvPr id="8" name="Footer Placeholder 7"/>
          <p:cNvSpPr>
            <a:spLocks noGrp="1"/>
          </p:cNvSpPr>
          <p:nvPr>
            <p:ph type="ftr" sz="quarter" idx="11"/>
          </p:nvPr>
        </p:nvSpPr>
        <p:spPr>
          <a:xfrm>
            <a:off x="3180398" y="11865189"/>
            <a:ext cx="3240405" cy="681567"/>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465C6875-824B-3941-A31A-199FBD3E3463}" type="slidenum">
              <a:rPr lang="en-US" smtClean="0"/>
              <a:t>‹#›</a:t>
            </a:fld>
            <a:endParaRPr lang="en-US" dirty="0"/>
          </a:p>
        </p:txBody>
      </p:sp>
    </p:spTree>
    <p:extLst>
      <p:ext uri="{BB962C8B-B14F-4D97-AF65-F5344CB8AC3E}">
        <p14:creationId xmlns:p14="http://schemas.microsoft.com/office/powerpoint/2010/main" val="1321706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60083" y="12011025"/>
            <a:ext cx="6120766" cy="681567"/>
          </a:xfrm>
          <a:prstGeom prst="rect">
            <a:avLst/>
          </a:prstGeom>
        </p:spPr>
        <p:txBody>
          <a:bodyPr/>
          <a:lstStyle/>
          <a:p>
            <a:r>
              <a:rPr lang="en-NZ" dirty="0" smtClean="0"/>
              <a:t>Enabling Good Lives: Building blocks for Disability Support Sector transformation  </a:t>
            </a:r>
            <a:endParaRPr lang="en-US" dirty="0"/>
          </a:p>
        </p:txBody>
      </p:sp>
      <p:sp>
        <p:nvSpPr>
          <p:cNvPr id="4" name="Footer Placeholder 3"/>
          <p:cNvSpPr>
            <a:spLocks noGrp="1"/>
          </p:cNvSpPr>
          <p:nvPr>
            <p:ph type="ftr" sz="quarter" idx="11"/>
          </p:nvPr>
        </p:nvSpPr>
        <p:spPr>
          <a:xfrm>
            <a:off x="3180398" y="11865189"/>
            <a:ext cx="3240405" cy="681567"/>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465C6875-824B-3941-A31A-199FBD3E3463}" type="slidenum">
              <a:rPr lang="en-US" smtClean="0"/>
              <a:t>‹#›</a:t>
            </a:fld>
            <a:endParaRPr lang="en-US" dirty="0"/>
          </a:p>
        </p:txBody>
      </p:sp>
    </p:spTree>
    <p:extLst>
      <p:ext uri="{BB962C8B-B14F-4D97-AF65-F5344CB8AC3E}">
        <p14:creationId xmlns:p14="http://schemas.microsoft.com/office/powerpoint/2010/main" val="342115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60083" y="12011025"/>
            <a:ext cx="6120766" cy="681567"/>
          </a:xfrm>
          <a:prstGeom prst="rect">
            <a:avLst/>
          </a:prstGeom>
        </p:spPr>
        <p:txBody>
          <a:bodyPr/>
          <a:lstStyle/>
          <a:p>
            <a:r>
              <a:rPr lang="en-NZ" dirty="0" smtClean="0"/>
              <a:t>Enabling Good Lives: Building blocks for Disability Support Sector transformation  </a:t>
            </a:r>
            <a:endParaRPr lang="en-US" dirty="0"/>
          </a:p>
        </p:txBody>
      </p:sp>
      <p:sp>
        <p:nvSpPr>
          <p:cNvPr id="3" name="Footer Placeholder 2"/>
          <p:cNvSpPr>
            <a:spLocks noGrp="1"/>
          </p:cNvSpPr>
          <p:nvPr>
            <p:ph type="ftr" sz="quarter" idx="11"/>
          </p:nvPr>
        </p:nvSpPr>
        <p:spPr>
          <a:xfrm>
            <a:off x="3180398" y="11865189"/>
            <a:ext cx="3240405" cy="681567"/>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465C6875-824B-3941-A31A-199FBD3E3463}" type="slidenum">
              <a:rPr lang="en-US" smtClean="0"/>
              <a:t>‹#›</a:t>
            </a:fld>
            <a:endParaRPr lang="en-US" dirty="0"/>
          </a:p>
        </p:txBody>
      </p:sp>
    </p:spTree>
    <p:extLst>
      <p:ext uri="{BB962C8B-B14F-4D97-AF65-F5344CB8AC3E}">
        <p14:creationId xmlns:p14="http://schemas.microsoft.com/office/powerpoint/2010/main" val="1128594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en-US" smtClean="0"/>
              <a:t>Click to edit Master title style</a:t>
            </a:r>
            <a:endParaRPr lang="en-US" dirty="0"/>
          </a:p>
        </p:txBody>
      </p:sp>
      <p:sp>
        <p:nvSpPr>
          <p:cNvPr id="3" name="Content Placeholder 2"/>
          <p:cNvSpPr>
            <a:spLocks noGrp="1"/>
          </p:cNvSpPr>
          <p:nvPr>
            <p:ph idx="1"/>
          </p:nvPr>
        </p:nvSpPr>
        <p:spPr>
          <a:xfrm>
            <a:off x="4081760" y="1843196"/>
            <a:ext cx="4860608" cy="9097433"/>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smtClean="0"/>
              <a:t>Click to edit Master text styles</a:t>
            </a:r>
          </a:p>
        </p:txBody>
      </p:sp>
      <p:sp>
        <p:nvSpPr>
          <p:cNvPr id="5" name="Date Placeholder 4"/>
          <p:cNvSpPr>
            <a:spLocks noGrp="1"/>
          </p:cNvSpPr>
          <p:nvPr>
            <p:ph type="dt" sz="half" idx="10"/>
          </p:nvPr>
        </p:nvSpPr>
        <p:spPr>
          <a:xfrm>
            <a:off x="660083" y="12011025"/>
            <a:ext cx="6120766" cy="681567"/>
          </a:xfrm>
          <a:prstGeom prst="rect">
            <a:avLst/>
          </a:prstGeom>
        </p:spPr>
        <p:txBody>
          <a:bodyPr/>
          <a:lstStyle/>
          <a:p>
            <a:r>
              <a:rPr lang="en-NZ" dirty="0" smtClean="0"/>
              <a:t>Enabling Good Lives: Building blocks for Disability Support Sector transformation  </a:t>
            </a:r>
            <a:endParaRPr lang="en-US" dirty="0"/>
          </a:p>
        </p:txBody>
      </p:sp>
      <p:sp>
        <p:nvSpPr>
          <p:cNvPr id="6" name="Footer Placeholder 5"/>
          <p:cNvSpPr>
            <a:spLocks noGrp="1"/>
          </p:cNvSpPr>
          <p:nvPr>
            <p:ph type="ftr" sz="quarter" idx="11"/>
          </p:nvPr>
        </p:nvSpPr>
        <p:spPr>
          <a:xfrm>
            <a:off x="3180398" y="11865189"/>
            <a:ext cx="3240405" cy="681567"/>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465C6875-824B-3941-A31A-199FBD3E3463}" type="slidenum">
              <a:rPr lang="en-US" smtClean="0"/>
              <a:t>‹#›</a:t>
            </a:fld>
            <a:endParaRPr lang="en-US" dirty="0"/>
          </a:p>
        </p:txBody>
      </p:sp>
    </p:spTree>
    <p:extLst>
      <p:ext uri="{BB962C8B-B14F-4D97-AF65-F5344CB8AC3E}">
        <p14:creationId xmlns:p14="http://schemas.microsoft.com/office/powerpoint/2010/main" val="1717939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81760" y="1843196"/>
            <a:ext cx="4860608" cy="9097433"/>
          </a:xfr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smtClean="0"/>
              <a:t>Click to edit Master text styles</a:t>
            </a:r>
          </a:p>
        </p:txBody>
      </p:sp>
      <p:sp>
        <p:nvSpPr>
          <p:cNvPr id="5" name="Date Placeholder 4"/>
          <p:cNvSpPr>
            <a:spLocks noGrp="1"/>
          </p:cNvSpPr>
          <p:nvPr>
            <p:ph type="dt" sz="half" idx="10"/>
          </p:nvPr>
        </p:nvSpPr>
        <p:spPr>
          <a:xfrm>
            <a:off x="660083" y="12011025"/>
            <a:ext cx="6120766" cy="681567"/>
          </a:xfrm>
          <a:prstGeom prst="rect">
            <a:avLst/>
          </a:prstGeom>
        </p:spPr>
        <p:txBody>
          <a:bodyPr/>
          <a:lstStyle/>
          <a:p>
            <a:r>
              <a:rPr lang="en-NZ" dirty="0" smtClean="0"/>
              <a:t>Enabling Good Lives: Building blocks for Disability Support Sector transformation  </a:t>
            </a:r>
            <a:endParaRPr lang="en-US" dirty="0"/>
          </a:p>
        </p:txBody>
      </p:sp>
      <p:sp>
        <p:nvSpPr>
          <p:cNvPr id="6" name="Footer Placeholder 5"/>
          <p:cNvSpPr>
            <a:spLocks noGrp="1"/>
          </p:cNvSpPr>
          <p:nvPr>
            <p:ph type="ftr" sz="quarter" idx="11"/>
          </p:nvPr>
        </p:nvSpPr>
        <p:spPr>
          <a:xfrm>
            <a:off x="3180398" y="11865189"/>
            <a:ext cx="3240405" cy="681567"/>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465C6875-824B-3941-A31A-199FBD3E3463}" type="slidenum">
              <a:rPr lang="en-US" smtClean="0"/>
              <a:t>‹#›</a:t>
            </a:fld>
            <a:endParaRPr lang="en-US" dirty="0"/>
          </a:p>
        </p:txBody>
      </p:sp>
    </p:spTree>
    <p:extLst>
      <p:ext uri="{BB962C8B-B14F-4D97-AF65-F5344CB8AC3E}">
        <p14:creationId xmlns:p14="http://schemas.microsoft.com/office/powerpoint/2010/main" val="486332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083" y="681570"/>
            <a:ext cx="8281035" cy="247438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60083" y="3407833"/>
            <a:ext cx="8281035" cy="812249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780848" y="12011025"/>
            <a:ext cx="2160270" cy="68156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465C6875-824B-3941-A31A-199FBD3E3463}" type="slidenum">
              <a:rPr lang="en-US" smtClean="0"/>
              <a:pPr/>
              <a:t>‹#›</a:t>
            </a:fld>
            <a:endParaRPr lang="en-US" dirty="0"/>
          </a:p>
        </p:txBody>
      </p:sp>
      <p:cxnSp>
        <p:nvCxnSpPr>
          <p:cNvPr id="8" name="Straight Connector 7"/>
          <p:cNvCxnSpPr/>
          <p:nvPr userDrawn="1"/>
        </p:nvCxnSpPr>
        <p:spPr>
          <a:xfrm>
            <a:off x="660083" y="12011025"/>
            <a:ext cx="8281035"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Footer Placeholder 8"/>
          <p:cNvSpPr>
            <a:spLocks noGrp="1"/>
          </p:cNvSpPr>
          <p:nvPr>
            <p:ph type="ftr" sz="quarter" idx="3"/>
          </p:nvPr>
        </p:nvSpPr>
        <p:spPr>
          <a:xfrm>
            <a:off x="660083" y="12011554"/>
            <a:ext cx="5683567" cy="681038"/>
          </a:xfrm>
          <a:prstGeom prst="rect">
            <a:avLst/>
          </a:prstGeom>
        </p:spPr>
        <p:txBody>
          <a:bodyPr vert="horz" lIns="91440" tIns="45720" rIns="91440" bIns="45720" rtlCol="0" anchor="ctr"/>
          <a:lstStyle>
            <a:lvl1pPr algn="l">
              <a:defRPr sz="900">
                <a:solidFill>
                  <a:schemeClr val="tx1">
                    <a:tint val="75000"/>
                  </a:schemeClr>
                </a:solidFill>
                <a:latin typeface="Roboto" charset="0"/>
                <a:ea typeface="Roboto" charset="0"/>
                <a:cs typeface="Roboto" charset="0"/>
              </a:defRPr>
            </a:lvl1pPr>
          </a:lstStyle>
          <a:p>
            <a:r>
              <a:rPr lang="en-NZ" dirty="0" smtClean="0">
                <a:solidFill>
                  <a:schemeClr val="tx1">
                    <a:lumMod val="50000"/>
                    <a:lumOff val="50000"/>
                  </a:schemeClr>
                </a:solidFill>
              </a:rPr>
              <a:t>Enabling Good Lives | Building blocks for Disability Support Sector transformation  </a:t>
            </a:r>
            <a:endParaRPr lang="en-US" dirty="0"/>
          </a:p>
        </p:txBody>
      </p:sp>
    </p:spTree>
    <p:extLst>
      <p:ext uri="{BB962C8B-B14F-4D97-AF65-F5344CB8AC3E}">
        <p14:creationId xmlns:p14="http://schemas.microsoft.com/office/powerpoint/2010/main" val="5500243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93556" y="353542"/>
            <a:ext cx="8795724" cy="771707"/>
          </a:xfrm>
          <a:prstGeom prst="rect">
            <a:avLst/>
          </a:prstGeom>
          <a:noFill/>
          <a:ln>
            <a:noFill/>
          </a:ln>
          <a:extLst>
            <a:ext uri="{909E8E84-426E-40dd-AFC4-6F175D3DCCD1}"/>
            <a:ext uri="{91240B29-F687-4f45-9708-019B960494DF}"/>
          </a:extLst>
        </p:spPr>
        <p:txBody>
          <a:bodyPr vert="horz" wrap="square" lIns="91423" tIns="45712" rIns="91423" bIns="45712" numCol="1" anchor="b" anchorCtr="0" compatLnSpc="1">
            <a:prstTxWarp prst="textNoShape">
              <a:avLst/>
            </a:prstTxWarp>
          </a:bodyPr>
          <a:lstStyle/>
          <a:p>
            <a:pPr lvl="0"/>
            <a:r>
              <a:rPr lang="en-US" altLang="en-US" smtClean="0"/>
              <a:t>Click to edit Master title style</a:t>
            </a:r>
            <a:endParaRPr lang="en-AU" altLang="en-US"/>
          </a:p>
        </p:txBody>
      </p:sp>
      <p:sp>
        <p:nvSpPr>
          <p:cNvPr id="1027" name="Text Placeholder 2"/>
          <p:cNvSpPr>
            <a:spLocks noGrp="1"/>
          </p:cNvSpPr>
          <p:nvPr>
            <p:ph type="body" idx="1"/>
          </p:nvPr>
        </p:nvSpPr>
        <p:spPr bwMode="auto">
          <a:xfrm>
            <a:off x="193556" y="1562422"/>
            <a:ext cx="8641483" cy="8446965"/>
          </a:xfrm>
          <a:prstGeom prst="rect">
            <a:avLst/>
          </a:prstGeom>
          <a:noFill/>
          <a:ln>
            <a:noFill/>
          </a:ln>
          <a:extLst>
            <a:ext uri="{909E8E84-426E-40dd-AFC4-6F175D3DCCD1}"/>
            <a:ext uri="{91240B29-F687-4f45-9708-019B960494DF}"/>
          </a:extLst>
        </p:spPr>
        <p:txBody>
          <a:bodyPr vert="horz" wrap="square" lIns="91423" tIns="45712" rIns="91423" bIns="4571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a:p>
        </p:txBody>
      </p:sp>
      <p:grpSp>
        <p:nvGrpSpPr>
          <p:cNvPr id="1028" name="Group 49"/>
          <p:cNvGrpSpPr>
            <a:grpSpLocks noChangeAspect="1"/>
          </p:cNvGrpSpPr>
          <p:nvPr/>
        </p:nvGrpSpPr>
        <p:grpSpPr bwMode="auto">
          <a:xfrm>
            <a:off x="210694" y="12288396"/>
            <a:ext cx="801444" cy="239495"/>
            <a:chOff x="1405" y="1050"/>
            <a:chExt cx="2898" cy="450"/>
          </a:xfrm>
        </p:grpSpPr>
        <p:sp>
          <p:nvSpPr>
            <p:cNvPr id="1032" name="Freeform 50"/>
            <p:cNvSpPr>
              <a:spLocks/>
            </p:cNvSpPr>
            <p:nvPr/>
          </p:nvSpPr>
          <p:spPr bwMode="auto">
            <a:xfrm>
              <a:off x="1405" y="1057"/>
              <a:ext cx="288" cy="439"/>
            </a:xfrm>
            <a:custGeom>
              <a:avLst/>
              <a:gdLst>
                <a:gd name="T0" fmla="*/ 0 w 288"/>
                <a:gd name="T1" fmla="*/ 0 h 436"/>
                <a:gd name="T2" fmla="*/ 291 w 288"/>
                <a:gd name="T3" fmla="*/ 0 h 436"/>
                <a:gd name="T4" fmla="*/ 291 w 288"/>
                <a:gd name="T5" fmla="*/ 105 h 436"/>
                <a:gd name="T6" fmla="*/ 208 w 288"/>
                <a:gd name="T7" fmla="*/ 105 h 436"/>
                <a:gd name="T8" fmla="*/ 208 w 288"/>
                <a:gd name="T9" fmla="*/ 445 h 436"/>
                <a:gd name="T10" fmla="*/ 85 w 288"/>
                <a:gd name="T11" fmla="*/ 445 h 436"/>
                <a:gd name="T12" fmla="*/ 85 w 288"/>
                <a:gd name="T13" fmla="*/ 105 h 436"/>
                <a:gd name="T14" fmla="*/ 0 w 288"/>
                <a:gd name="T15" fmla="*/ 105 h 436"/>
                <a:gd name="T16" fmla="*/ 0 w 288"/>
                <a:gd name="T17" fmla="*/ 0 h 4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8" h="436">
                  <a:moveTo>
                    <a:pt x="0" y="0"/>
                  </a:moveTo>
                  <a:lnTo>
                    <a:pt x="288" y="0"/>
                  </a:lnTo>
                  <a:lnTo>
                    <a:pt x="288" y="102"/>
                  </a:lnTo>
                  <a:lnTo>
                    <a:pt x="205" y="102"/>
                  </a:lnTo>
                  <a:lnTo>
                    <a:pt x="205" y="436"/>
                  </a:lnTo>
                  <a:lnTo>
                    <a:pt x="85" y="436"/>
                  </a:lnTo>
                  <a:lnTo>
                    <a:pt x="85" y="102"/>
                  </a:lnTo>
                  <a:lnTo>
                    <a:pt x="0" y="102"/>
                  </a:lnTo>
                  <a:lnTo>
                    <a:pt x="0" y="0"/>
                  </a:lnTo>
                  <a:close/>
                </a:path>
              </a:pathLst>
            </a:custGeom>
            <a:solidFill>
              <a:srgbClr val="7B7C7E"/>
            </a:solidFill>
            <a:ln>
              <a:noFill/>
            </a:ln>
            <a:extLst>
              <a:ext uri="{91240B29-F687-4f45-9708-019B960494DF}"/>
            </a:extLst>
          </p:spPr>
          <p:txBody>
            <a:bodyPr/>
            <a:lstStyle/>
            <a:p>
              <a:pPr defTabSz="842680">
                <a:defRPr/>
              </a:pPr>
              <a:endParaRPr lang="en-AU" sz="1715" dirty="0">
                <a:solidFill>
                  <a:prstClr val="black"/>
                </a:solidFill>
              </a:endParaRPr>
            </a:p>
          </p:txBody>
        </p:sp>
        <p:sp>
          <p:nvSpPr>
            <p:cNvPr id="2" name="Freeform 51"/>
            <p:cNvSpPr>
              <a:spLocks/>
            </p:cNvSpPr>
            <p:nvPr/>
          </p:nvSpPr>
          <p:spPr bwMode="auto">
            <a:xfrm>
              <a:off x="1715" y="1057"/>
              <a:ext cx="303" cy="439"/>
            </a:xfrm>
            <a:custGeom>
              <a:avLst/>
              <a:gdLst>
                <a:gd name="T0" fmla="*/ 176 w 303"/>
                <a:gd name="T1" fmla="*/ 0 h 436"/>
                <a:gd name="T2" fmla="*/ 294 w 303"/>
                <a:gd name="T3" fmla="*/ 0 h 436"/>
                <a:gd name="T4" fmla="*/ 294 w 303"/>
                <a:gd name="T5" fmla="*/ 445 h 436"/>
                <a:gd name="T6" fmla="*/ 176 w 303"/>
                <a:gd name="T7" fmla="*/ 445 h 436"/>
                <a:gd name="T8" fmla="*/ 176 w 303"/>
                <a:gd name="T9" fmla="*/ 267 h 436"/>
                <a:gd name="T10" fmla="*/ 120 w 303"/>
                <a:gd name="T11" fmla="*/ 267 h 436"/>
                <a:gd name="T12" fmla="*/ 120 w 303"/>
                <a:gd name="T13" fmla="*/ 445 h 436"/>
                <a:gd name="T14" fmla="*/ 0 w 303"/>
                <a:gd name="T15" fmla="*/ 445 h 436"/>
                <a:gd name="T16" fmla="*/ 0 w 303"/>
                <a:gd name="T17" fmla="*/ 0 h 436"/>
                <a:gd name="T18" fmla="*/ 120 w 303"/>
                <a:gd name="T19" fmla="*/ 0 h 436"/>
                <a:gd name="T20" fmla="*/ 120 w 303"/>
                <a:gd name="T21" fmla="*/ 162 h 436"/>
                <a:gd name="T22" fmla="*/ 176 w 303"/>
                <a:gd name="T23" fmla="*/ 162 h 436"/>
                <a:gd name="T24" fmla="*/ 176 w 303"/>
                <a:gd name="T25" fmla="*/ 0 h 4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3" h="436">
                  <a:moveTo>
                    <a:pt x="182" y="0"/>
                  </a:moveTo>
                  <a:lnTo>
                    <a:pt x="303" y="0"/>
                  </a:lnTo>
                  <a:lnTo>
                    <a:pt x="303" y="436"/>
                  </a:lnTo>
                  <a:lnTo>
                    <a:pt x="182" y="436"/>
                  </a:lnTo>
                  <a:lnTo>
                    <a:pt x="182" y="261"/>
                  </a:lnTo>
                  <a:lnTo>
                    <a:pt x="123" y="261"/>
                  </a:lnTo>
                  <a:lnTo>
                    <a:pt x="123" y="436"/>
                  </a:lnTo>
                  <a:lnTo>
                    <a:pt x="0" y="436"/>
                  </a:lnTo>
                  <a:lnTo>
                    <a:pt x="0" y="0"/>
                  </a:lnTo>
                  <a:lnTo>
                    <a:pt x="123" y="0"/>
                  </a:lnTo>
                  <a:lnTo>
                    <a:pt x="123" y="159"/>
                  </a:lnTo>
                  <a:lnTo>
                    <a:pt x="182" y="159"/>
                  </a:lnTo>
                  <a:lnTo>
                    <a:pt x="182" y="0"/>
                  </a:lnTo>
                  <a:close/>
                </a:path>
              </a:pathLst>
            </a:custGeom>
            <a:solidFill>
              <a:srgbClr val="7B7C7E"/>
            </a:solidFill>
            <a:ln>
              <a:noFill/>
            </a:ln>
            <a:extLst>
              <a:ext uri="{91240B29-F687-4f45-9708-019B960494DF}"/>
            </a:extLst>
          </p:spPr>
          <p:txBody>
            <a:bodyPr/>
            <a:lstStyle/>
            <a:p>
              <a:pPr defTabSz="842680">
                <a:defRPr/>
              </a:pPr>
              <a:endParaRPr lang="en-AU" sz="1715" dirty="0">
                <a:solidFill>
                  <a:prstClr val="black"/>
                </a:solidFill>
              </a:endParaRPr>
            </a:p>
          </p:txBody>
        </p:sp>
        <p:sp>
          <p:nvSpPr>
            <p:cNvPr id="3" name="Rectangle 52"/>
            <p:cNvSpPr>
              <a:spLocks noChangeArrowheads="1"/>
            </p:cNvSpPr>
            <p:nvPr/>
          </p:nvSpPr>
          <p:spPr bwMode="auto">
            <a:xfrm>
              <a:off x="2061" y="1057"/>
              <a:ext cx="120" cy="439"/>
            </a:xfrm>
            <a:prstGeom prst="rect">
              <a:avLst/>
            </a:prstGeom>
            <a:solidFill>
              <a:srgbClr val="7B7C7E"/>
            </a:solidFill>
            <a:ln>
              <a:noFill/>
            </a:ln>
            <a:extLst>
              <a:ext uri="{91240B29-F687-4f45-9708-019B960494DF}"/>
            </a:extLst>
          </p:spPr>
          <p:txBody>
            <a:bodyPr/>
            <a:lstStyle/>
            <a:p>
              <a:pPr defTabSz="842680">
                <a:defRPr/>
              </a:pPr>
              <a:endParaRPr lang="en-US" sz="1715" dirty="0">
                <a:solidFill>
                  <a:prstClr val="black"/>
                </a:solidFill>
              </a:endParaRPr>
            </a:p>
          </p:txBody>
        </p:sp>
        <p:sp>
          <p:nvSpPr>
            <p:cNvPr id="1035" name="Freeform 53"/>
            <p:cNvSpPr>
              <a:spLocks/>
            </p:cNvSpPr>
            <p:nvPr/>
          </p:nvSpPr>
          <p:spPr bwMode="auto">
            <a:xfrm>
              <a:off x="2222" y="1057"/>
              <a:ext cx="313" cy="439"/>
            </a:xfrm>
            <a:custGeom>
              <a:avLst/>
              <a:gdLst>
                <a:gd name="T0" fmla="*/ 199 w 309"/>
                <a:gd name="T1" fmla="*/ 0 h 436"/>
                <a:gd name="T2" fmla="*/ 315 w 309"/>
                <a:gd name="T3" fmla="*/ 0 h 436"/>
                <a:gd name="T4" fmla="*/ 315 w 309"/>
                <a:gd name="T5" fmla="*/ 445 h 436"/>
                <a:gd name="T6" fmla="*/ 182 w 309"/>
                <a:gd name="T7" fmla="*/ 445 h 436"/>
                <a:gd name="T8" fmla="*/ 116 w 309"/>
                <a:gd name="T9" fmla="*/ 171 h 436"/>
                <a:gd name="T10" fmla="*/ 114 w 309"/>
                <a:gd name="T11" fmla="*/ 171 h 436"/>
                <a:gd name="T12" fmla="*/ 114 w 309"/>
                <a:gd name="T13" fmla="*/ 445 h 436"/>
                <a:gd name="T14" fmla="*/ 0 w 309"/>
                <a:gd name="T15" fmla="*/ 445 h 436"/>
                <a:gd name="T16" fmla="*/ 0 w 309"/>
                <a:gd name="T17" fmla="*/ 0 h 436"/>
                <a:gd name="T18" fmla="*/ 135 w 309"/>
                <a:gd name="T19" fmla="*/ 0 h 436"/>
                <a:gd name="T20" fmla="*/ 196 w 309"/>
                <a:gd name="T21" fmla="*/ 271 h 436"/>
                <a:gd name="T22" fmla="*/ 199 w 309"/>
                <a:gd name="T23" fmla="*/ 271 h 436"/>
                <a:gd name="T24" fmla="*/ 199 w 309"/>
                <a:gd name="T25" fmla="*/ 0 h 4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 h="436">
                  <a:moveTo>
                    <a:pt x="196" y="0"/>
                  </a:moveTo>
                  <a:lnTo>
                    <a:pt x="309" y="0"/>
                  </a:lnTo>
                  <a:lnTo>
                    <a:pt x="309" y="436"/>
                  </a:lnTo>
                  <a:lnTo>
                    <a:pt x="179" y="436"/>
                  </a:lnTo>
                  <a:lnTo>
                    <a:pt x="113" y="168"/>
                  </a:lnTo>
                  <a:lnTo>
                    <a:pt x="111" y="168"/>
                  </a:lnTo>
                  <a:lnTo>
                    <a:pt x="111" y="436"/>
                  </a:lnTo>
                  <a:lnTo>
                    <a:pt x="0" y="436"/>
                  </a:lnTo>
                  <a:lnTo>
                    <a:pt x="0" y="0"/>
                  </a:lnTo>
                  <a:lnTo>
                    <a:pt x="132" y="0"/>
                  </a:lnTo>
                  <a:lnTo>
                    <a:pt x="193" y="265"/>
                  </a:lnTo>
                  <a:lnTo>
                    <a:pt x="196" y="265"/>
                  </a:lnTo>
                  <a:lnTo>
                    <a:pt x="196" y="0"/>
                  </a:lnTo>
                  <a:close/>
                </a:path>
              </a:pathLst>
            </a:custGeom>
            <a:solidFill>
              <a:srgbClr val="7B7C7E"/>
            </a:solidFill>
            <a:ln>
              <a:noFill/>
            </a:ln>
            <a:extLst>
              <a:ext uri="{91240B29-F687-4f45-9708-019B960494DF}"/>
            </a:extLst>
          </p:spPr>
          <p:txBody>
            <a:bodyPr/>
            <a:lstStyle/>
            <a:p>
              <a:pPr defTabSz="842680">
                <a:defRPr/>
              </a:pPr>
              <a:endParaRPr lang="en-AU" sz="1715" dirty="0">
                <a:solidFill>
                  <a:prstClr val="black"/>
                </a:solidFill>
              </a:endParaRPr>
            </a:p>
          </p:txBody>
        </p:sp>
        <p:sp>
          <p:nvSpPr>
            <p:cNvPr id="1036" name="Freeform 54"/>
            <p:cNvSpPr>
              <a:spLocks/>
            </p:cNvSpPr>
            <p:nvPr/>
          </p:nvSpPr>
          <p:spPr bwMode="auto">
            <a:xfrm>
              <a:off x="2582" y="1057"/>
              <a:ext cx="339" cy="439"/>
            </a:xfrm>
            <a:custGeom>
              <a:avLst/>
              <a:gdLst>
                <a:gd name="T0" fmla="*/ 190 w 340"/>
                <a:gd name="T1" fmla="*/ 0 h 436"/>
                <a:gd name="T2" fmla="*/ 322 w 340"/>
                <a:gd name="T3" fmla="*/ 0 h 436"/>
                <a:gd name="T4" fmla="*/ 216 w 340"/>
                <a:gd name="T5" fmla="*/ 195 h 436"/>
                <a:gd name="T6" fmla="*/ 337 w 340"/>
                <a:gd name="T7" fmla="*/ 445 h 436"/>
                <a:gd name="T8" fmla="*/ 200 w 340"/>
                <a:gd name="T9" fmla="*/ 445 h 436"/>
                <a:gd name="T10" fmla="*/ 141 w 340"/>
                <a:gd name="T11" fmla="*/ 297 h 436"/>
                <a:gd name="T12" fmla="*/ 122 w 340"/>
                <a:gd name="T13" fmla="*/ 330 h 436"/>
                <a:gd name="T14" fmla="*/ 122 w 340"/>
                <a:gd name="T15" fmla="*/ 445 h 436"/>
                <a:gd name="T16" fmla="*/ 0 w 340"/>
                <a:gd name="T17" fmla="*/ 445 h 436"/>
                <a:gd name="T18" fmla="*/ 0 w 340"/>
                <a:gd name="T19" fmla="*/ 0 h 436"/>
                <a:gd name="T20" fmla="*/ 122 w 340"/>
                <a:gd name="T21" fmla="*/ 0 h 436"/>
                <a:gd name="T22" fmla="*/ 122 w 340"/>
                <a:gd name="T23" fmla="*/ 169 h 436"/>
                <a:gd name="T24" fmla="*/ 125 w 340"/>
                <a:gd name="T25" fmla="*/ 169 h 436"/>
                <a:gd name="T26" fmla="*/ 190 w 340"/>
                <a:gd name="T27" fmla="*/ 0 h 4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0" h="436">
                  <a:moveTo>
                    <a:pt x="193" y="0"/>
                  </a:moveTo>
                  <a:lnTo>
                    <a:pt x="325" y="0"/>
                  </a:lnTo>
                  <a:lnTo>
                    <a:pt x="219" y="192"/>
                  </a:lnTo>
                  <a:lnTo>
                    <a:pt x="340" y="436"/>
                  </a:lnTo>
                  <a:lnTo>
                    <a:pt x="203" y="436"/>
                  </a:lnTo>
                  <a:lnTo>
                    <a:pt x="141" y="291"/>
                  </a:lnTo>
                  <a:lnTo>
                    <a:pt x="122" y="324"/>
                  </a:lnTo>
                  <a:lnTo>
                    <a:pt x="122" y="436"/>
                  </a:lnTo>
                  <a:lnTo>
                    <a:pt x="0" y="436"/>
                  </a:lnTo>
                  <a:lnTo>
                    <a:pt x="0" y="0"/>
                  </a:lnTo>
                  <a:lnTo>
                    <a:pt x="122" y="0"/>
                  </a:lnTo>
                  <a:lnTo>
                    <a:pt x="122" y="166"/>
                  </a:lnTo>
                  <a:lnTo>
                    <a:pt x="125" y="166"/>
                  </a:lnTo>
                  <a:lnTo>
                    <a:pt x="193" y="0"/>
                  </a:lnTo>
                  <a:close/>
                </a:path>
              </a:pathLst>
            </a:custGeom>
            <a:solidFill>
              <a:srgbClr val="7B7C7E"/>
            </a:solidFill>
            <a:ln>
              <a:noFill/>
            </a:ln>
            <a:extLst>
              <a:ext uri="{91240B29-F687-4f45-9708-019B960494DF}"/>
            </a:extLst>
          </p:spPr>
          <p:txBody>
            <a:bodyPr/>
            <a:lstStyle/>
            <a:p>
              <a:pPr defTabSz="842680">
                <a:defRPr/>
              </a:pPr>
              <a:endParaRPr lang="en-AU" sz="1715" dirty="0">
                <a:solidFill>
                  <a:prstClr val="black"/>
                </a:solidFill>
              </a:endParaRPr>
            </a:p>
          </p:txBody>
        </p:sp>
        <p:sp>
          <p:nvSpPr>
            <p:cNvPr id="1037" name="Freeform 55"/>
            <p:cNvSpPr>
              <a:spLocks noEditPoints="1"/>
            </p:cNvSpPr>
            <p:nvPr/>
          </p:nvSpPr>
          <p:spPr bwMode="auto">
            <a:xfrm>
              <a:off x="2947" y="1057"/>
              <a:ext cx="233" cy="439"/>
            </a:xfrm>
            <a:custGeom>
              <a:avLst/>
              <a:gdLst>
                <a:gd name="T0" fmla="*/ 0 w 98"/>
                <a:gd name="T1" fmla="*/ 0 h 184"/>
                <a:gd name="T2" fmla="*/ 3625830 w 98"/>
                <a:gd name="T3" fmla="*/ 0 h 184"/>
                <a:gd name="T4" fmla="*/ 7376153 w 98"/>
                <a:gd name="T5" fmla="*/ 3872846 h 184"/>
                <a:gd name="T6" fmla="*/ 3464754 w 98"/>
                <a:gd name="T7" fmla="*/ 7736089 h 184"/>
                <a:gd name="T8" fmla="*/ 834289 w 98"/>
                <a:gd name="T9" fmla="*/ 7736089 h 184"/>
                <a:gd name="T10" fmla="*/ 834289 w 98"/>
                <a:gd name="T11" fmla="*/ 13946190 h 184"/>
                <a:gd name="T12" fmla="*/ 0 w 98"/>
                <a:gd name="T13" fmla="*/ 13946190 h 184"/>
                <a:gd name="T14" fmla="*/ 0 w 98"/>
                <a:gd name="T15" fmla="*/ 0 h 184"/>
                <a:gd name="T16" fmla="*/ 3534811 w 98"/>
                <a:gd name="T17" fmla="*/ 7033913 h 184"/>
                <a:gd name="T18" fmla="*/ 6550959 w 98"/>
                <a:gd name="T19" fmla="*/ 3872846 h 184"/>
                <a:gd name="T20" fmla="*/ 3625830 w 98"/>
                <a:gd name="T21" fmla="*/ 672720 h 184"/>
                <a:gd name="T22" fmla="*/ 834289 w 98"/>
                <a:gd name="T23" fmla="*/ 672720 h 184"/>
                <a:gd name="T24" fmla="*/ 834289 w 98"/>
                <a:gd name="T25" fmla="*/ 7033913 h 184"/>
                <a:gd name="T26" fmla="*/ 3534811 w 98"/>
                <a:gd name="T27" fmla="*/ 7033913 h 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8" h="184">
                  <a:moveTo>
                    <a:pt x="0" y="0"/>
                  </a:moveTo>
                  <a:cubicBezTo>
                    <a:pt x="48" y="0"/>
                    <a:pt x="48" y="0"/>
                    <a:pt x="48" y="0"/>
                  </a:cubicBezTo>
                  <a:cubicBezTo>
                    <a:pt x="91" y="1"/>
                    <a:pt x="98" y="31"/>
                    <a:pt x="98" y="51"/>
                  </a:cubicBezTo>
                  <a:cubicBezTo>
                    <a:pt x="98" y="82"/>
                    <a:pt x="79" y="102"/>
                    <a:pt x="46" y="102"/>
                  </a:cubicBezTo>
                  <a:cubicBezTo>
                    <a:pt x="11" y="102"/>
                    <a:pt x="11" y="102"/>
                    <a:pt x="11" y="102"/>
                  </a:cubicBezTo>
                  <a:cubicBezTo>
                    <a:pt x="11" y="184"/>
                    <a:pt x="11" y="184"/>
                    <a:pt x="11" y="184"/>
                  </a:cubicBezTo>
                  <a:cubicBezTo>
                    <a:pt x="0" y="184"/>
                    <a:pt x="0" y="184"/>
                    <a:pt x="0" y="184"/>
                  </a:cubicBezTo>
                  <a:lnTo>
                    <a:pt x="0" y="0"/>
                  </a:lnTo>
                  <a:close/>
                  <a:moveTo>
                    <a:pt x="47" y="93"/>
                  </a:moveTo>
                  <a:cubicBezTo>
                    <a:pt x="69" y="93"/>
                    <a:pt x="87" y="81"/>
                    <a:pt x="87" y="51"/>
                  </a:cubicBezTo>
                  <a:cubicBezTo>
                    <a:pt x="87" y="25"/>
                    <a:pt x="73" y="9"/>
                    <a:pt x="48" y="9"/>
                  </a:cubicBezTo>
                  <a:cubicBezTo>
                    <a:pt x="11" y="9"/>
                    <a:pt x="11" y="9"/>
                    <a:pt x="11" y="9"/>
                  </a:cubicBezTo>
                  <a:cubicBezTo>
                    <a:pt x="11" y="93"/>
                    <a:pt x="11" y="93"/>
                    <a:pt x="11" y="93"/>
                  </a:cubicBezTo>
                  <a:lnTo>
                    <a:pt x="47" y="93"/>
                  </a:lnTo>
                  <a:close/>
                </a:path>
              </a:pathLst>
            </a:custGeom>
            <a:solidFill>
              <a:srgbClr val="7B7C7E"/>
            </a:solidFill>
            <a:ln>
              <a:noFill/>
            </a:ln>
            <a:extLst>
              <a:ext uri="{91240B29-F687-4f45-9708-019B960494DF}"/>
            </a:extLst>
          </p:spPr>
          <p:txBody>
            <a:bodyPr/>
            <a:lstStyle/>
            <a:p>
              <a:pPr defTabSz="842680">
                <a:defRPr/>
              </a:pPr>
              <a:endParaRPr lang="en-AU" sz="1715" dirty="0">
                <a:solidFill>
                  <a:prstClr val="black"/>
                </a:solidFill>
              </a:endParaRPr>
            </a:p>
          </p:txBody>
        </p:sp>
        <p:sp>
          <p:nvSpPr>
            <p:cNvPr id="1038" name="Freeform 56"/>
            <p:cNvSpPr>
              <a:spLocks/>
            </p:cNvSpPr>
            <p:nvPr/>
          </p:nvSpPr>
          <p:spPr bwMode="auto">
            <a:xfrm>
              <a:off x="3228" y="1057"/>
              <a:ext cx="211" cy="439"/>
            </a:xfrm>
            <a:custGeom>
              <a:avLst/>
              <a:gdLst>
                <a:gd name="T0" fmla="*/ 0 w 208"/>
                <a:gd name="T1" fmla="*/ 0 h 436"/>
                <a:gd name="T2" fmla="*/ 26 w 208"/>
                <a:gd name="T3" fmla="*/ 0 h 436"/>
                <a:gd name="T4" fmla="*/ 26 w 208"/>
                <a:gd name="T5" fmla="*/ 421 h 436"/>
                <a:gd name="T6" fmla="*/ 217 w 208"/>
                <a:gd name="T7" fmla="*/ 421 h 436"/>
                <a:gd name="T8" fmla="*/ 217 w 208"/>
                <a:gd name="T9" fmla="*/ 445 h 436"/>
                <a:gd name="T10" fmla="*/ 0 w 208"/>
                <a:gd name="T11" fmla="*/ 445 h 436"/>
                <a:gd name="T12" fmla="*/ 0 w 208"/>
                <a:gd name="T13" fmla="*/ 0 h 4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436">
                  <a:moveTo>
                    <a:pt x="0" y="0"/>
                  </a:moveTo>
                  <a:lnTo>
                    <a:pt x="26" y="0"/>
                  </a:lnTo>
                  <a:lnTo>
                    <a:pt x="26" y="412"/>
                  </a:lnTo>
                  <a:lnTo>
                    <a:pt x="208" y="412"/>
                  </a:lnTo>
                  <a:lnTo>
                    <a:pt x="208" y="436"/>
                  </a:lnTo>
                  <a:lnTo>
                    <a:pt x="0" y="436"/>
                  </a:lnTo>
                  <a:lnTo>
                    <a:pt x="0" y="0"/>
                  </a:lnTo>
                  <a:close/>
                </a:path>
              </a:pathLst>
            </a:custGeom>
            <a:solidFill>
              <a:srgbClr val="7B7C7E"/>
            </a:solidFill>
            <a:ln>
              <a:noFill/>
            </a:ln>
            <a:extLst>
              <a:ext uri="{91240B29-F687-4f45-9708-019B960494DF}"/>
            </a:extLst>
          </p:spPr>
          <p:txBody>
            <a:bodyPr/>
            <a:lstStyle/>
            <a:p>
              <a:pPr defTabSz="842680">
                <a:defRPr/>
              </a:pPr>
              <a:endParaRPr lang="en-AU" sz="1715" dirty="0">
                <a:solidFill>
                  <a:prstClr val="black"/>
                </a:solidFill>
              </a:endParaRPr>
            </a:p>
          </p:txBody>
        </p:sp>
        <p:sp>
          <p:nvSpPr>
            <p:cNvPr id="1039" name="Freeform 57"/>
            <p:cNvSpPr>
              <a:spLocks noEditPoints="1"/>
            </p:cNvSpPr>
            <p:nvPr/>
          </p:nvSpPr>
          <p:spPr bwMode="auto">
            <a:xfrm>
              <a:off x="3454" y="1057"/>
              <a:ext cx="292" cy="439"/>
            </a:xfrm>
            <a:custGeom>
              <a:avLst/>
              <a:gdLst>
                <a:gd name="T0" fmla="*/ 226 w 298"/>
                <a:gd name="T1" fmla="*/ 307 h 436"/>
                <a:gd name="T2" fmla="*/ 63 w 298"/>
                <a:gd name="T3" fmla="*/ 307 h 436"/>
                <a:gd name="T4" fmla="*/ 26 w 298"/>
                <a:gd name="T5" fmla="*/ 445 h 436"/>
                <a:gd name="T6" fmla="*/ 0 w 298"/>
                <a:gd name="T7" fmla="*/ 445 h 436"/>
                <a:gd name="T8" fmla="*/ 132 w 298"/>
                <a:gd name="T9" fmla="*/ 0 h 436"/>
                <a:gd name="T10" fmla="*/ 162 w 298"/>
                <a:gd name="T11" fmla="*/ 0 h 436"/>
                <a:gd name="T12" fmla="*/ 289 w 298"/>
                <a:gd name="T13" fmla="*/ 445 h 436"/>
                <a:gd name="T14" fmla="*/ 263 w 298"/>
                <a:gd name="T15" fmla="*/ 445 h 436"/>
                <a:gd name="T16" fmla="*/ 226 w 298"/>
                <a:gd name="T17" fmla="*/ 307 h 436"/>
                <a:gd name="T18" fmla="*/ 147 w 298"/>
                <a:gd name="T19" fmla="*/ 26 h 436"/>
                <a:gd name="T20" fmla="*/ 147 w 298"/>
                <a:gd name="T21" fmla="*/ 26 h 436"/>
                <a:gd name="T22" fmla="*/ 71 w 298"/>
                <a:gd name="T23" fmla="*/ 285 h 436"/>
                <a:gd name="T24" fmla="*/ 221 w 298"/>
                <a:gd name="T25" fmla="*/ 285 h 436"/>
                <a:gd name="T26" fmla="*/ 147 w 298"/>
                <a:gd name="T27" fmla="*/ 26 h 4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8" h="436">
                  <a:moveTo>
                    <a:pt x="232" y="301"/>
                  </a:moveTo>
                  <a:lnTo>
                    <a:pt x="66" y="301"/>
                  </a:lnTo>
                  <a:lnTo>
                    <a:pt x="26" y="436"/>
                  </a:lnTo>
                  <a:lnTo>
                    <a:pt x="0" y="436"/>
                  </a:lnTo>
                  <a:lnTo>
                    <a:pt x="135" y="0"/>
                  </a:lnTo>
                  <a:lnTo>
                    <a:pt x="168" y="0"/>
                  </a:lnTo>
                  <a:lnTo>
                    <a:pt x="298" y="436"/>
                  </a:lnTo>
                  <a:lnTo>
                    <a:pt x="272" y="436"/>
                  </a:lnTo>
                  <a:lnTo>
                    <a:pt x="232" y="301"/>
                  </a:lnTo>
                  <a:close/>
                  <a:moveTo>
                    <a:pt x="152" y="26"/>
                  </a:moveTo>
                  <a:lnTo>
                    <a:pt x="152" y="26"/>
                  </a:lnTo>
                  <a:lnTo>
                    <a:pt x="74" y="279"/>
                  </a:lnTo>
                  <a:lnTo>
                    <a:pt x="227" y="279"/>
                  </a:lnTo>
                  <a:lnTo>
                    <a:pt x="152" y="26"/>
                  </a:lnTo>
                  <a:close/>
                </a:path>
              </a:pathLst>
            </a:custGeom>
            <a:solidFill>
              <a:srgbClr val="7B7C7E"/>
            </a:solidFill>
            <a:ln>
              <a:noFill/>
            </a:ln>
            <a:extLst>
              <a:ext uri="{91240B29-F687-4f45-9708-019B960494DF}"/>
            </a:extLst>
          </p:spPr>
          <p:txBody>
            <a:bodyPr/>
            <a:lstStyle/>
            <a:p>
              <a:pPr defTabSz="842680">
                <a:defRPr/>
              </a:pPr>
              <a:endParaRPr lang="en-AU" sz="1715" dirty="0">
                <a:solidFill>
                  <a:prstClr val="black"/>
                </a:solidFill>
              </a:endParaRPr>
            </a:p>
          </p:txBody>
        </p:sp>
        <p:sp>
          <p:nvSpPr>
            <p:cNvPr id="1040" name="Freeform 58"/>
            <p:cNvSpPr>
              <a:spLocks/>
            </p:cNvSpPr>
            <p:nvPr/>
          </p:nvSpPr>
          <p:spPr bwMode="auto">
            <a:xfrm>
              <a:off x="3771" y="1050"/>
              <a:ext cx="266" cy="450"/>
            </a:xfrm>
            <a:custGeom>
              <a:avLst/>
              <a:gdLst>
                <a:gd name="T0" fmla="*/ 7148691 w 113"/>
                <a:gd name="T1" fmla="*/ 4143605 h 190"/>
                <a:gd name="T2" fmla="*/ 4306606 w 113"/>
                <a:gd name="T3" fmla="*/ 654613 h 190"/>
                <a:gd name="T4" fmla="*/ 779931 w 113"/>
                <a:gd name="T5" fmla="*/ 7008800 h 190"/>
                <a:gd name="T6" fmla="*/ 4155401 w 113"/>
                <a:gd name="T7" fmla="*/ 13429480 h 190"/>
                <a:gd name="T8" fmla="*/ 7290539 w 113"/>
                <a:gd name="T9" fmla="*/ 9220509 h 190"/>
                <a:gd name="T10" fmla="*/ 8087050 w 113"/>
                <a:gd name="T11" fmla="*/ 9220509 h 190"/>
                <a:gd name="T12" fmla="*/ 3997063 w 113"/>
                <a:gd name="T13" fmla="*/ 14022542 h 190"/>
                <a:gd name="T14" fmla="*/ 0 w 113"/>
                <a:gd name="T15" fmla="*/ 7008800 h 190"/>
                <a:gd name="T16" fmla="*/ 4203036 w 113"/>
                <a:gd name="T17" fmla="*/ 0 h 190"/>
                <a:gd name="T18" fmla="*/ 7935779 w 113"/>
                <a:gd name="T19" fmla="*/ 4143605 h 190"/>
                <a:gd name="T20" fmla="*/ 7148691 w 113"/>
                <a:gd name="T21" fmla="*/ 4143605 h 1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3" h="190">
                  <a:moveTo>
                    <a:pt x="100" y="56"/>
                  </a:moveTo>
                  <a:cubicBezTo>
                    <a:pt x="100" y="31"/>
                    <a:pt x="87" y="9"/>
                    <a:pt x="60" y="9"/>
                  </a:cubicBezTo>
                  <a:cubicBezTo>
                    <a:pt x="23" y="9"/>
                    <a:pt x="11" y="43"/>
                    <a:pt x="11" y="95"/>
                  </a:cubicBezTo>
                  <a:cubicBezTo>
                    <a:pt x="11" y="144"/>
                    <a:pt x="21" y="182"/>
                    <a:pt x="58" y="182"/>
                  </a:cubicBezTo>
                  <a:cubicBezTo>
                    <a:pt x="94" y="182"/>
                    <a:pt x="102" y="140"/>
                    <a:pt x="102" y="125"/>
                  </a:cubicBezTo>
                  <a:cubicBezTo>
                    <a:pt x="113" y="125"/>
                    <a:pt x="113" y="125"/>
                    <a:pt x="113" y="125"/>
                  </a:cubicBezTo>
                  <a:cubicBezTo>
                    <a:pt x="113" y="147"/>
                    <a:pt x="102" y="190"/>
                    <a:pt x="56" y="190"/>
                  </a:cubicBezTo>
                  <a:cubicBezTo>
                    <a:pt x="16" y="190"/>
                    <a:pt x="0" y="155"/>
                    <a:pt x="0" y="95"/>
                  </a:cubicBezTo>
                  <a:cubicBezTo>
                    <a:pt x="0" y="37"/>
                    <a:pt x="16" y="0"/>
                    <a:pt x="59" y="0"/>
                  </a:cubicBezTo>
                  <a:cubicBezTo>
                    <a:pt x="102" y="0"/>
                    <a:pt x="111" y="38"/>
                    <a:pt x="111" y="56"/>
                  </a:cubicBezTo>
                  <a:lnTo>
                    <a:pt x="100" y="56"/>
                  </a:lnTo>
                  <a:close/>
                </a:path>
              </a:pathLst>
            </a:custGeom>
            <a:solidFill>
              <a:srgbClr val="7B7C7E"/>
            </a:solidFill>
            <a:ln>
              <a:noFill/>
            </a:ln>
            <a:extLst>
              <a:ext uri="{91240B29-F687-4f45-9708-019B960494DF}"/>
            </a:extLst>
          </p:spPr>
          <p:txBody>
            <a:bodyPr/>
            <a:lstStyle/>
            <a:p>
              <a:pPr defTabSz="842680">
                <a:defRPr/>
              </a:pPr>
              <a:endParaRPr lang="en-AU" sz="1715" dirty="0">
                <a:solidFill>
                  <a:prstClr val="black"/>
                </a:solidFill>
              </a:endParaRPr>
            </a:p>
          </p:txBody>
        </p:sp>
        <p:sp>
          <p:nvSpPr>
            <p:cNvPr id="1041" name="Freeform 59"/>
            <p:cNvSpPr>
              <a:spLocks/>
            </p:cNvSpPr>
            <p:nvPr/>
          </p:nvSpPr>
          <p:spPr bwMode="auto">
            <a:xfrm>
              <a:off x="4084" y="1057"/>
              <a:ext cx="219" cy="439"/>
            </a:xfrm>
            <a:custGeom>
              <a:avLst/>
              <a:gdLst>
                <a:gd name="T0" fmla="*/ 0 w 215"/>
                <a:gd name="T1" fmla="*/ 0 h 436"/>
                <a:gd name="T2" fmla="*/ 214 w 215"/>
                <a:gd name="T3" fmla="*/ 0 h 436"/>
                <a:gd name="T4" fmla="*/ 214 w 215"/>
                <a:gd name="T5" fmla="*/ 24 h 436"/>
                <a:gd name="T6" fmla="*/ 26 w 215"/>
                <a:gd name="T7" fmla="*/ 24 h 436"/>
                <a:gd name="T8" fmla="*/ 26 w 215"/>
                <a:gd name="T9" fmla="*/ 200 h 436"/>
                <a:gd name="T10" fmla="*/ 202 w 215"/>
                <a:gd name="T11" fmla="*/ 200 h 436"/>
                <a:gd name="T12" fmla="*/ 202 w 215"/>
                <a:gd name="T13" fmla="*/ 226 h 436"/>
                <a:gd name="T14" fmla="*/ 26 w 215"/>
                <a:gd name="T15" fmla="*/ 226 h 436"/>
                <a:gd name="T16" fmla="*/ 26 w 215"/>
                <a:gd name="T17" fmla="*/ 421 h 436"/>
                <a:gd name="T18" fmla="*/ 221 w 215"/>
                <a:gd name="T19" fmla="*/ 421 h 436"/>
                <a:gd name="T20" fmla="*/ 221 w 215"/>
                <a:gd name="T21" fmla="*/ 445 h 436"/>
                <a:gd name="T22" fmla="*/ 0 w 215"/>
                <a:gd name="T23" fmla="*/ 445 h 436"/>
                <a:gd name="T24" fmla="*/ 0 w 215"/>
                <a:gd name="T25" fmla="*/ 0 h 4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5" h="436">
                  <a:moveTo>
                    <a:pt x="0" y="0"/>
                  </a:moveTo>
                  <a:lnTo>
                    <a:pt x="208" y="0"/>
                  </a:lnTo>
                  <a:lnTo>
                    <a:pt x="208" y="24"/>
                  </a:lnTo>
                  <a:lnTo>
                    <a:pt x="26" y="24"/>
                  </a:lnTo>
                  <a:lnTo>
                    <a:pt x="26" y="197"/>
                  </a:lnTo>
                  <a:lnTo>
                    <a:pt x="196" y="197"/>
                  </a:lnTo>
                  <a:lnTo>
                    <a:pt x="196" y="220"/>
                  </a:lnTo>
                  <a:lnTo>
                    <a:pt x="26" y="220"/>
                  </a:lnTo>
                  <a:lnTo>
                    <a:pt x="26" y="412"/>
                  </a:lnTo>
                  <a:lnTo>
                    <a:pt x="215" y="412"/>
                  </a:lnTo>
                  <a:lnTo>
                    <a:pt x="215" y="436"/>
                  </a:lnTo>
                  <a:lnTo>
                    <a:pt x="0" y="436"/>
                  </a:lnTo>
                  <a:lnTo>
                    <a:pt x="0" y="0"/>
                  </a:lnTo>
                  <a:close/>
                </a:path>
              </a:pathLst>
            </a:custGeom>
            <a:solidFill>
              <a:srgbClr val="7B7C7E"/>
            </a:solidFill>
            <a:ln>
              <a:noFill/>
            </a:ln>
            <a:extLst>
              <a:ext uri="{91240B29-F687-4f45-9708-019B960494DF}"/>
            </a:extLst>
          </p:spPr>
          <p:txBody>
            <a:bodyPr/>
            <a:lstStyle/>
            <a:p>
              <a:pPr defTabSz="842680">
                <a:defRPr/>
              </a:pPr>
              <a:endParaRPr lang="en-AU" sz="1715" dirty="0">
                <a:solidFill>
                  <a:prstClr val="black"/>
                </a:solidFill>
              </a:endParaRPr>
            </a:p>
          </p:txBody>
        </p:sp>
      </p:grpSp>
      <p:sp>
        <p:nvSpPr>
          <p:cNvPr id="9" name="Slide Number Placeholder 8"/>
          <p:cNvSpPr>
            <a:spLocks noGrp="1"/>
          </p:cNvSpPr>
          <p:nvPr>
            <p:ph type="sldNum" sz="quarter" idx="4"/>
          </p:nvPr>
        </p:nvSpPr>
        <p:spPr>
          <a:xfrm>
            <a:off x="7816698" y="12245320"/>
            <a:ext cx="1560703" cy="313233"/>
          </a:xfrm>
          <a:prstGeom prst="rect">
            <a:avLst/>
          </a:prstGeom>
        </p:spPr>
        <p:txBody>
          <a:bodyPr vert="horz" lIns="91440" tIns="45720" rIns="91440" bIns="45720" rtlCol="0" anchor="ctr"/>
          <a:lstStyle>
            <a:lvl1pPr algn="r">
              <a:defRPr sz="1317" b="1">
                <a:solidFill>
                  <a:srgbClr val="505050"/>
                </a:solidFill>
              </a:defRPr>
            </a:lvl1pPr>
          </a:lstStyle>
          <a:p>
            <a:pPr defTabSz="703263" eaLnBrk="0" fontAlgn="base" hangingPunct="0">
              <a:spcBef>
                <a:spcPct val="0"/>
              </a:spcBef>
              <a:spcAft>
                <a:spcPct val="0"/>
              </a:spcAft>
            </a:pPr>
            <a:fld id="{F391D870-F278-EA46-B543-D2C306DF4062}" type="slidenum">
              <a:rPr lang="en-US" smtClean="0"/>
              <a:pPr defTabSz="703263" eaLnBrk="0" fontAlgn="base" hangingPunct="0">
                <a:spcBef>
                  <a:spcPct val="0"/>
                </a:spcBef>
                <a:spcAft>
                  <a:spcPct val="0"/>
                </a:spcAft>
              </a:pPr>
              <a:t>‹#›</a:t>
            </a:fld>
            <a:endParaRPr lang="en-US" dirty="0"/>
          </a:p>
        </p:txBody>
      </p:sp>
    </p:spTree>
    <p:extLst>
      <p:ext uri="{BB962C8B-B14F-4D97-AF65-F5344CB8AC3E}">
        <p14:creationId xmlns:p14="http://schemas.microsoft.com/office/powerpoint/2010/main" val="1025628136"/>
      </p:ext>
    </p:extLst>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dt="0"/>
  <p:txStyles>
    <p:titleStyle>
      <a:lvl1pPr algn="l" rtl="0" eaLnBrk="1" fontAlgn="base" hangingPunct="1">
        <a:spcBef>
          <a:spcPct val="0"/>
        </a:spcBef>
        <a:spcAft>
          <a:spcPct val="0"/>
        </a:spcAft>
        <a:defRPr sz="2035" b="1" kern="1200" cap="all">
          <a:solidFill>
            <a:schemeClr val="accent1"/>
          </a:solidFill>
          <a:latin typeface="Arial" pitchFamily="34" charset="0"/>
          <a:ea typeface="Arial" charset="0"/>
          <a:cs typeface="Arial" pitchFamily="34" charset="0"/>
        </a:defRPr>
      </a:lvl1pPr>
      <a:lvl2pPr algn="l" rtl="0" eaLnBrk="1" fontAlgn="base" hangingPunct="1">
        <a:spcBef>
          <a:spcPct val="0"/>
        </a:spcBef>
        <a:spcAft>
          <a:spcPct val="0"/>
        </a:spcAft>
        <a:defRPr sz="2035" b="1">
          <a:solidFill>
            <a:schemeClr val="accent1"/>
          </a:solidFill>
          <a:latin typeface="Arial" charset="0"/>
          <a:ea typeface="Arial" charset="0"/>
          <a:cs typeface="Arial" charset="0"/>
        </a:defRPr>
      </a:lvl2pPr>
      <a:lvl3pPr algn="l" rtl="0" eaLnBrk="1" fontAlgn="base" hangingPunct="1">
        <a:spcBef>
          <a:spcPct val="0"/>
        </a:spcBef>
        <a:spcAft>
          <a:spcPct val="0"/>
        </a:spcAft>
        <a:defRPr sz="2035" b="1">
          <a:solidFill>
            <a:schemeClr val="accent1"/>
          </a:solidFill>
          <a:latin typeface="Arial" charset="0"/>
          <a:ea typeface="Arial" charset="0"/>
          <a:cs typeface="Arial" charset="0"/>
        </a:defRPr>
      </a:lvl3pPr>
      <a:lvl4pPr algn="l" rtl="0" eaLnBrk="1" fontAlgn="base" hangingPunct="1">
        <a:spcBef>
          <a:spcPct val="0"/>
        </a:spcBef>
        <a:spcAft>
          <a:spcPct val="0"/>
        </a:spcAft>
        <a:defRPr sz="2035" b="1">
          <a:solidFill>
            <a:schemeClr val="accent1"/>
          </a:solidFill>
          <a:latin typeface="Arial" charset="0"/>
          <a:ea typeface="Arial" charset="0"/>
          <a:cs typeface="Arial" charset="0"/>
        </a:defRPr>
      </a:lvl4pPr>
      <a:lvl5pPr algn="l" rtl="0" eaLnBrk="1" fontAlgn="base" hangingPunct="1">
        <a:spcBef>
          <a:spcPct val="0"/>
        </a:spcBef>
        <a:spcAft>
          <a:spcPct val="0"/>
        </a:spcAft>
        <a:defRPr sz="2035" b="1">
          <a:solidFill>
            <a:schemeClr val="accent1"/>
          </a:solidFill>
          <a:latin typeface="Arial" charset="0"/>
          <a:ea typeface="Arial" charset="0"/>
          <a:cs typeface="Arial" charset="0"/>
        </a:defRPr>
      </a:lvl5pPr>
      <a:lvl6pPr marL="562612" algn="l" rtl="0" eaLnBrk="1" fontAlgn="base" hangingPunct="1">
        <a:spcBef>
          <a:spcPct val="0"/>
        </a:spcBef>
        <a:spcAft>
          <a:spcPct val="0"/>
        </a:spcAft>
        <a:defRPr sz="2955" b="1">
          <a:solidFill>
            <a:srgbClr val="BFBE00"/>
          </a:solidFill>
          <a:latin typeface="Arial" charset="0"/>
          <a:cs typeface="Arial" charset="0"/>
        </a:defRPr>
      </a:lvl6pPr>
      <a:lvl7pPr marL="1125225" algn="l" rtl="0" eaLnBrk="1" fontAlgn="base" hangingPunct="1">
        <a:spcBef>
          <a:spcPct val="0"/>
        </a:spcBef>
        <a:spcAft>
          <a:spcPct val="0"/>
        </a:spcAft>
        <a:defRPr sz="2955" b="1">
          <a:solidFill>
            <a:srgbClr val="BFBE00"/>
          </a:solidFill>
          <a:latin typeface="Arial" charset="0"/>
          <a:cs typeface="Arial" charset="0"/>
        </a:defRPr>
      </a:lvl7pPr>
      <a:lvl8pPr marL="1687839" algn="l" rtl="0" eaLnBrk="1" fontAlgn="base" hangingPunct="1">
        <a:spcBef>
          <a:spcPct val="0"/>
        </a:spcBef>
        <a:spcAft>
          <a:spcPct val="0"/>
        </a:spcAft>
        <a:defRPr sz="2955" b="1">
          <a:solidFill>
            <a:srgbClr val="BFBE00"/>
          </a:solidFill>
          <a:latin typeface="Arial" charset="0"/>
          <a:cs typeface="Arial" charset="0"/>
        </a:defRPr>
      </a:lvl8pPr>
      <a:lvl9pPr marL="2250451" algn="l" rtl="0" eaLnBrk="1" fontAlgn="base" hangingPunct="1">
        <a:spcBef>
          <a:spcPct val="0"/>
        </a:spcBef>
        <a:spcAft>
          <a:spcPct val="0"/>
        </a:spcAft>
        <a:defRPr sz="2955" b="1">
          <a:solidFill>
            <a:srgbClr val="BFBE00"/>
          </a:solidFill>
          <a:latin typeface="Arial" charset="0"/>
          <a:cs typeface="Arial" charset="0"/>
        </a:defRPr>
      </a:lvl9pPr>
    </p:titleStyle>
    <p:bodyStyle>
      <a:lvl1pPr marL="421958" indent="-421958" algn="l" rtl="0" eaLnBrk="1" fontAlgn="base" hangingPunct="1">
        <a:spcBef>
          <a:spcPct val="20000"/>
        </a:spcBef>
        <a:spcAft>
          <a:spcPct val="0"/>
        </a:spcAft>
        <a:buFont typeface="Wingdings" charset="2"/>
        <a:defRPr sz="1317" kern="1200">
          <a:solidFill>
            <a:srgbClr val="282828"/>
          </a:solidFill>
          <a:latin typeface="Arial" pitchFamily="34" charset="0"/>
          <a:ea typeface="Arial" charset="0"/>
          <a:cs typeface="Arial" pitchFamily="34" charset="0"/>
        </a:defRPr>
      </a:lvl1pPr>
      <a:lvl2pPr marL="914244" indent="-351633" algn="l" rtl="0" eaLnBrk="1" fontAlgn="base" hangingPunct="1">
        <a:spcBef>
          <a:spcPct val="20000"/>
        </a:spcBef>
        <a:spcAft>
          <a:spcPct val="0"/>
        </a:spcAft>
        <a:buFont typeface="Arial" charset="0"/>
        <a:defRPr sz="1317" kern="1200">
          <a:solidFill>
            <a:srgbClr val="282828"/>
          </a:solidFill>
          <a:latin typeface="Arial" pitchFamily="34" charset="0"/>
          <a:ea typeface="Arial" charset="0"/>
          <a:cs typeface="Arial" pitchFamily="34" charset="0"/>
        </a:defRPr>
      </a:lvl2pPr>
      <a:lvl3pPr marL="444767" indent="-212880" algn="l" defTabSz="326923" rtl="0" eaLnBrk="1" fontAlgn="base" hangingPunct="1">
        <a:spcBef>
          <a:spcPct val="20000"/>
        </a:spcBef>
        <a:spcAft>
          <a:spcPct val="0"/>
        </a:spcAft>
        <a:buFont typeface="Arial" charset="0"/>
        <a:buChar char="•"/>
        <a:defRPr sz="1317" kern="1200">
          <a:solidFill>
            <a:srgbClr val="282828"/>
          </a:solidFill>
          <a:latin typeface="Arial" pitchFamily="34" charset="0"/>
          <a:ea typeface="Arial" charset="0"/>
          <a:cs typeface="Arial" pitchFamily="34" charset="0"/>
        </a:defRPr>
      </a:lvl3pPr>
      <a:lvl4pPr marL="773591" indent="-119746" algn="l" rtl="0" eaLnBrk="1" fontAlgn="base" hangingPunct="1">
        <a:spcBef>
          <a:spcPct val="20000"/>
        </a:spcBef>
        <a:spcAft>
          <a:spcPct val="0"/>
        </a:spcAft>
        <a:buFont typeface="Arial" charset="0"/>
        <a:buChar char="̵"/>
        <a:tabLst>
          <a:tab pos="1543380" algn="l"/>
        </a:tabLst>
        <a:defRPr sz="1317" kern="1200">
          <a:solidFill>
            <a:srgbClr val="282828"/>
          </a:solidFill>
          <a:latin typeface="Arial" pitchFamily="34" charset="0"/>
          <a:ea typeface="Arial" charset="0"/>
          <a:cs typeface="Arial" pitchFamily="34" charset="0"/>
        </a:defRPr>
      </a:lvl4pPr>
      <a:lvl5pPr marL="1218358" indent="-226186" algn="l" rtl="0" eaLnBrk="1" fontAlgn="base" hangingPunct="1">
        <a:spcBef>
          <a:spcPct val="20000"/>
        </a:spcBef>
        <a:spcAft>
          <a:spcPct val="0"/>
        </a:spcAft>
        <a:buFont typeface="Wingdings" charset="2"/>
        <a:buChar char="§"/>
        <a:defRPr sz="1317" kern="1200">
          <a:solidFill>
            <a:srgbClr val="282828"/>
          </a:solidFill>
          <a:latin typeface="Arial" pitchFamily="34" charset="0"/>
          <a:ea typeface="Arial" charset="0"/>
          <a:cs typeface="Arial" pitchFamily="34" charset="0"/>
        </a:defRPr>
      </a:lvl5pPr>
      <a:lvl6pPr marL="3094372" indent="-281307" algn="l" defTabSz="1125225" rtl="0" eaLnBrk="1" latinLnBrk="0" hangingPunct="1">
        <a:spcBef>
          <a:spcPct val="20000"/>
        </a:spcBef>
        <a:buFont typeface="Arial" pitchFamily="34" charset="0"/>
        <a:buChar char="•"/>
        <a:defRPr sz="2462" kern="1200">
          <a:solidFill>
            <a:schemeClr val="tx1"/>
          </a:solidFill>
          <a:latin typeface="+mn-lt"/>
          <a:ea typeface="+mn-ea"/>
          <a:cs typeface="+mn-cs"/>
        </a:defRPr>
      </a:lvl6pPr>
      <a:lvl7pPr marL="3656983" indent="-281307" algn="l" defTabSz="1125225" rtl="0" eaLnBrk="1" latinLnBrk="0" hangingPunct="1">
        <a:spcBef>
          <a:spcPct val="20000"/>
        </a:spcBef>
        <a:buFont typeface="Arial" pitchFamily="34" charset="0"/>
        <a:buChar char="•"/>
        <a:defRPr sz="2462" kern="1200">
          <a:solidFill>
            <a:schemeClr val="tx1"/>
          </a:solidFill>
          <a:latin typeface="+mn-lt"/>
          <a:ea typeface="+mn-ea"/>
          <a:cs typeface="+mn-cs"/>
        </a:defRPr>
      </a:lvl7pPr>
      <a:lvl8pPr marL="4219596" indent="-281307" algn="l" defTabSz="1125225" rtl="0" eaLnBrk="1" latinLnBrk="0" hangingPunct="1">
        <a:spcBef>
          <a:spcPct val="20000"/>
        </a:spcBef>
        <a:buFont typeface="Arial" pitchFamily="34" charset="0"/>
        <a:buChar char="•"/>
        <a:defRPr sz="2462" kern="1200">
          <a:solidFill>
            <a:schemeClr val="tx1"/>
          </a:solidFill>
          <a:latin typeface="+mn-lt"/>
          <a:ea typeface="+mn-ea"/>
          <a:cs typeface="+mn-cs"/>
        </a:defRPr>
      </a:lvl8pPr>
      <a:lvl9pPr marL="4782209" indent="-281307" algn="l" defTabSz="1125225" rtl="0" eaLnBrk="1" latinLnBrk="0" hangingPunct="1">
        <a:spcBef>
          <a:spcPct val="20000"/>
        </a:spcBef>
        <a:buFont typeface="Arial" pitchFamily="34" charset="0"/>
        <a:buChar char="•"/>
        <a:defRPr sz="2462" kern="1200">
          <a:solidFill>
            <a:schemeClr val="tx1"/>
          </a:solidFill>
          <a:latin typeface="+mn-lt"/>
          <a:ea typeface="+mn-ea"/>
          <a:cs typeface="+mn-cs"/>
        </a:defRPr>
      </a:lvl9pPr>
    </p:bodyStyle>
    <p:otherStyle>
      <a:defPPr>
        <a:defRPr lang="en-US"/>
      </a:defPPr>
      <a:lvl1pPr marL="0" algn="l" defTabSz="1125225" rtl="0" eaLnBrk="1" latinLnBrk="0" hangingPunct="1">
        <a:defRPr sz="2215" kern="1200">
          <a:solidFill>
            <a:schemeClr val="tx1"/>
          </a:solidFill>
          <a:latin typeface="+mn-lt"/>
          <a:ea typeface="+mn-ea"/>
          <a:cs typeface="+mn-cs"/>
        </a:defRPr>
      </a:lvl1pPr>
      <a:lvl2pPr marL="562612" algn="l" defTabSz="1125225" rtl="0" eaLnBrk="1" latinLnBrk="0" hangingPunct="1">
        <a:defRPr sz="2215" kern="1200">
          <a:solidFill>
            <a:schemeClr val="tx1"/>
          </a:solidFill>
          <a:latin typeface="+mn-lt"/>
          <a:ea typeface="+mn-ea"/>
          <a:cs typeface="+mn-cs"/>
        </a:defRPr>
      </a:lvl2pPr>
      <a:lvl3pPr marL="1125225" algn="l" defTabSz="1125225" rtl="0" eaLnBrk="1" latinLnBrk="0" hangingPunct="1">
        <a:defRPr sz="2215" kern="1200">
          <a:solidFill>
            <a:schemeClr val="tx1"/>
          </a:solidFill>
          <a:latin typeface="+mn-lt"/>
          <a:ea typeface="+mn-ea"/>
          <a:cs typeface="+mn-cs"/>
        </a:defRPr>
      </a:lvl3pPr>
      <a:lvl4pPr marL="1687839" algn="l" defTabSz="1125225" rtl="0" eaLnBrk="1" latinLnBrk="0" hangingPunct="1">
        <a:defRPr sz="2215" kern="1200">
          <a:solidFill>
            <a:schemeClr val="tx1"/>
          </a:solidFill>
          <a:latin typeface="+mn-lt"/>
          <a:ea typeface="+mn-ea"/>
          <a:cs typeface="+mn-cs"/>
        </a:defRPr>
      </a:lvl4pPr>
      <a:lvl5pPr marL="2250451" algn="l" defTabSz="1125225" rtl="0" eaLnBrk="1" latinLnBrk="0" hangingPunct="1">
        <a:defRPr sz="2215" kern="1200">
          <a:solidFill>
            <a:schemeClr val="tx1"/>
          </a:solidFill>
          <a:latin typeface="+mn-lt"/>
          <a:ea typeface="+mn-ea"/>
          <a:cs typeface="+mn-cs"/>
        </a:defRPr>
      </a:lvl5pPr>
      <a:lvl6pPr marL="2813065" algn="l" defTabSz="1125225" rtl="0" eaLnBrk="1" latinLnBrk="0" hangingPunct="1">
        <a:defRPr sz="2215" kern="1200">
          <a:solidFill>
            <a:schemeClr val="tx1"/>
          </a:solidFill>
          <a:latin typeface="+mn-lt"/>
          <a:ea typeface="+mn-ea"/>
          <a:cs typeface="+mn-cs"/>
        </a:defRPr>
      </a:lvl6pPr>
      <a:lvl7pPr marL="3375676" algn="l" defTabSz="1125225" rtl="0" eaLnBrk="1" latinLnBrk="0" hangingPunct="1">
        <a:defRPr sz="2215" kern="1200">
          <a:solidFill>
            <a:schemeClr val="tx1"/>
          </a:solidFill>
          <a:latin typeface="+mn-lt"/>
          <a:ea typeface="+mn-ea"/>
          <a:cs typeface="+mn-cs"/>
        </a:defRPr>
      </a:lvl7pPr>
      <a:lvl8pPr marL="3938290" algn="l" defTabSz="1125225" rtl="0" eaLnBrk="1" latinLnBrk="0" hangingPunct="1">
        <a:defRPr sz="2215" kern="1200">
          <a:solidFill>
            <a:schemeClr val="tx1"/>
          </a:solidFill>
          <a:latin typeface="+mn-lt"/>
          <a:ea typeface="+mn-ea"/>
          <a:cs typeface="+mn-cs"/>
        </a:defRPr>
      </a:lvl8pPr>
      <a:lvl9pPr marL="4500903" algn="l" defTabSz="1125225" rtl="0" eaLnBrk="1" latinLnBrk="0" hangingPunct="1">
        <a:defRPr sz="221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93556" y="353542"/>
            <a:ext cx="8795724" cy="771707"/>
          </a:xfrm>
          <a:prstGeom prst="rect">
            <a:avLst/>
          </a:prstGeom>
          <a:noFill/>
          <a:ln>
            <a:noFill/>
          </a:ln>
          <a:extLst>
            <a:ext uri="{909E8E84-426E-40dd-AFC4-6F175D3DCCD1}"/>
            <a:ext uri="{91240B29-F687-4f45-9708-019B960494DF}"/>
          </a:extLst>
        </p:spPr>
        <p:txBody>
          <a:bodyPr vert="horz" wrap="square" lIns="91423" tIns="45712" rIns="91423" bIns="45712" numCol="1" anchor="b" anchorCtr="0" compatLnSpc="1">
            <a:prstTxWarp prst="textNoShape">
              <a:avLst/>
            </a:prstTxWarp>
          </a:bodyPr>
          <a:lstStyle/>
          <a:p>
            <a:pPr lvl="0"/>
            <a:r>
              <a:rPr lang="en-US" altLang="en-US" smtClean="0"/>
              <a:t>Click to edit Master title style</a:t>
            </a:r>
            <a:endParaRPr lang="en-AU" altLang="en-US"/>
          </a:p>
        </p:txBody>
      </p:sp>
      <p:sp>
        <p:nvSpPr>
          <p:cNvPr id="1027" name="Text Placeholder 2"/>
          <p:cNvSpPr>
            <a:spLocks noGrp="1"/>
          </p:cNvSpPr>
          <p:nvPr>
            <p:ph type="body" idx="1"/>
          </p:nvPr>
        </p:nvSpPr>
        <p:spPr bwMode="auto">
          <a:xfrm>
            <a:off x="193556" y="1562422"/>
            <a:ext cx="8641483" cy="8446965"/>
          </a:xfrm>
          <a:prstGeom prst="rect">
            <a:avLst/>
          </a:prstGeom>
          <a:noFill/>
          <a:ln>
            <a:noFill/>
          </a:ln>
          <a:extLst>
            <a:ext uri="{909E8E84-426E-40dd-AFC4-6F175D3DCCD1}"/>
            <a:ext uri="{91240B29-F687-4f45-9708-019B960494DF}"/>
          </a:extLst>
        </p:spPr>
        <p:txBody>
          <a:bodyPr vert="horz" wrap="square" lIns="91423" tIns="45712" rIns="91423" bIns="4571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a:p>
        </p:txBody>
      </p:sp>
      <p:grpSp>
        <p:nvGrpSpPr>
          <p:cNvPr id="1028" name="Group 49"/>
          <p:cNvGrpSpPr>
            <a:grpSpLocks noChangeAspect="1"/>
          </p:cNvGrpSpPr>
          <p:nvPr/>
        </p:nvGrpSpPr>
        <p:grpSpPr bwMode="auto">
          <a:xfrm>
            <a:off x="210694" y="12288396"/>
            <a:ext cx="801444" cy="239495"/>
            <a:chOff x="1405" y="1050"/>
            <a:chExt cx="2898" cy="450"/>
          </a:xfrm>
        </p:grpSpPr>
        <p:sp>
          <p:nvSpPr>
            <p:cNvPr id="1032" name="Freeform 50"/>
            <p:cNvSpPr>
              <a:spLocks/>
            </p:cNvSpPr>
            <p:nvPr/>
          </p:nvSpPr>
          <p:spPr bwMode="auto">
            <a:xfrm>
              <a:off x="1405" y="1057"/>
              <a:ext cx="288" cy="439"/>
            </a:xfrm>
            <a:custGeom>
              <a:avLst/>
              <a:gdLst>
                <a:gd name="T0" fmla="*/ 0 w 288"/>
                <a:gd name="T1" fmla="*/ 0 h 436"/>
                <a:gd name="T2" fmla="*/ 291 w 288"/>
                <a:gd name="T3" fmla="*/ 0 h 436"/>
                <a:gd name="T4" fmla="*/ 291 w 288"/>
                <a:gd name="T5" fmla="*/ 105 h 436"/>
                <a:gd name="T6" fmla="*/ 208 w 288"/>
                <a:gd name="T7" fmla="*/ 105 h 436"/>
                <a:gd name="T8" fmla="*/ 208 w 288"/>
                <a:gd name="T9" fmla="*/ 445 h 436"/>
                <a:gd name="T10" fmla="*/ 85 w 288"/>
                <a:gd name="T11" fmla="*/ 445 h 436"/>
                <a:gd name="T12" fmla="*/ 85 w 288"/>
                <a:gd name="T13" fmla="*/ 105 h 436"/>
                <a:gd name="T14" fmla="*/ 0 w 288"/>
                <a:gd name="T15" fmla="*/ 105 h 436"/>
                <a:gd name="T16" fmla="*/ 0 w 288"/>
                <a:gd name="T17" fmla="*/ 0 h 4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8" h="436">
                  <a:moveTo>
                    <a:pt x="0" y="0"/>
                  </a:moveTo>
                  <a:lnTo>
                    <a:pt x="288" y="0"/>
                  </a:lnTo>
                  <a:lnTo>
                    <a:pt x="288" y="102"/>
                  </a:lnTo>
                  <a:lnTo>
                    <a:pt x="205" y="102"/>
                  </a:lnTo>
                  <a:lnTo>
                    <a:pt x="205" y="436"/>
                  </a:lnTo>
                  <a:lnTo>
                    <a:pt x="85" y="436"/>
                  </a:lnTo>
                  <a:lnTo>
                    <a:pt x="85" y="102"/>
                  </a:lnTo>
                  <a:lnTo>
                    <a:pt x="0" y="102"/>
                  </a:lnTo>
                  <a:lnTo>
                    <a:pt x="0" y="0"/>
                  </a:lnTo>
                  <a:close/>
                </a:path>
              </a:pathLst>
            </a:custGeom>
            <a:solidFill>
              <a:srgbClr val="7B7C7E"/>
            </a:solidFill>
            <a:ln>
              <a:noFill/>
            </a:ln>
            <a:extLst>
              <a:ext uri="{91240B29-F687-4f45-9708-019B960494DF}"/>
            </a:extLst>
          </p:spPr>
          <p:txBody>
            <a:bodyPr/>
            <a:lstStyle/>
            <a:p>
              <a:pPr defTabSz="842680">
                <a:defRPr/>
              </a:pPr>
              <a:endParaRPr lang="en-AU" sz="1715" dirty="0">
                <a:solidFill>
                  <a:prstClr val="black"/>
                </a:solidFill>
              </a:endParaRPr>
            </a:p>
          </p:txBody>
        </p:sp>
        <p:sp>
          <p:nvSpPr>
            <p:cNvPr id="2" name="Freeform 51"/>
            <p:cNvSpPr>
              <a:spLocks/>
            </p:cNvSpPr>
            <p:nvPr/>
          </p:nvSpPr>
          <p:spPr bwMode="auto">
            <a:xfrm>
              <a:off x="1715" y="1057"/>
              <a:ext cx="303" cy="439"/>
            </a:xfrm>
            <a:custGeom>
              <a:avLst/>
              <a:gdLst>
                <a:gd name="T0" fmla="*/ 176 w 303"/>
                <a:gd name="T1" fmla="*/ 0 h 436"/>
                <a:gd name="T2" fmla="*/ 294 w 303"/>
                <a:gd name="T3" fmla="*/ 0 h 436"/>
                <a:gd name="T4" fmla="*/ 294 w 303"/>
                <a:gd name="T5" fmla="*/ 445 h 436"/>
                <a:gd name="T6" fmla="*/ 176 w 303"/>
                <a:gd name="T7" fmla="*/ 445 h 436"/>
                <a:gd name="T8" fmla="*/ 176 w 303"/>
                <a:gd name="T9" fmla="*/ 267 h 436"/>
                <a:gd name="T10" fmla="*/ 120 w 303"/>
                <a:gd name="T11" fmla="*/ 267 h 436"/>
                <a:gd name="T12" fmla="*/ 120 w 303"/>
                <a:gd name="T13" fmla="*/ 445 h 436"/>
                <a:gd name="T14" fmla="*/ 0 w 303"/>
                <a:gd name="T15" fmla="*/ 445 h 436"/>
                <a:gd name="T16" fmla="*/ 0 w 303"/>
                <a:gd name="T17" fmla="*/ 0 h 436"/>
                <a:gd name="T18" fmla="*/ 120 w 303"/>
                <a:gd name="T19" fmla="*/ 0 h 436"/>
                <a:gd name="T20" fmla="*/ 120 w 303"/>
                <a:gd name="T21" fmla="*/ 162 h 436"/>
                <a:gd name="T22" fmla="*/ 176 w 303"/>
                <a:gd name="T23" fmla="*/ 162 h 436"/>
                <a:gd name="T24" fmla="*/ 176 w 303"/>
                <a:gd name="T25" fmla="*/ 0 h 4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3" h="436">
                  <a:moveTo>
                    <a:pt x="182" y="0"/>
                  </a:moveTo>
                  <a:lnTo>
                    <a:pt x="303" y="0"/>
                  </a:lnTo>
                  <a:lnTo>
                    <a:pt x="303" y="436"/>
                  </a:lnTo>
                  <a:lnTo>
                    <a:pt x="182" y="436"/>
                  </a:lnTo>
                  <a:lnTo>
                    <a:pt x="182" y="261"/>
                  </a:lnTo>
                  <a:lnTo>
                    <a:pt x="123" y="261"/>
                  </a:lnTo>
                  <a:lnTo>
                    <a:pt x="123" y="436"/>
                  </a:lnTo>
                  <a:lnTo>
                    <a:pt x="0" y="436"/>
                  </a:lnTo>
                  <a:lnTo>
                    <a:pt x="0" y="0"/>
                  </a:lnTo>
                  <a:lnTo>
                    <a:pt x="123" y="0"/>
                  </a:lnTo>
                  <a:lnTo>
                    <a:pt x="123" y="159"/>
                  </a:lnTo>
                  <a:lnTo>
                    <a:pt x="182" y="159"/>
                  </a:lnTo>
                  <a:lnTo>
                    <a:pt x="182" y="0"/>
                  </a:lnTo>
                  <a:close/>
                </a:path>
              </a:pathLst>
            </a:custGeom>
            <a:solidFill>
              <a:srgbClr val="7B7C7E"/>
            </a:solidFill>
            <a:ln>
              <a:noFill/>
            </a:ln>
            <a:extLst>
              <a:ext uri="{91240B29-F687-4f45-9708-019B960494DF}"/>
            </a:extLst>
          </p:spPr>
          <p:txBody>
            <a:bodyPr/>
            <a:lstStyle/>
            <a:p>
              <a:pPr defTabSz="842680">
                <a:defRPr/>
              </a:pPr>
              <a:endParaRPr lang="en-AU" sz="1715" dirty="0">
                <a:solidFill>
                  <a:prstClr val="black"/>
                </a:solidFill>
              </a:endParaRPr>
            </a:p>
          </p:txBody>
        </p:sp>
        <p:sp>
          <p:nvSpPr>
            <p:cNvPr id="3" name="Rectangle 52"/>
            <p:cNvSpPr>
              <a:spLocks noChangeArrowheads="1"/>
            </p:cNvSpPr>
            <p:nvPr/>
          </p:nvSpPr>
          <p:spPr bwMode="auto">
            <a:xfrm>
              <a:off x="2061" y="1057"/>
              <a:ext cx="120" cy="439"/>
            </a:xfrm>
            <a:prstGeom prst="rect">
              <a:avLst/>
            </a:prstGeom>
            <a:solidFill>
              <a:srgbClr val="7B7C7E"/>
            </a:solidFill>
            <a:ln>
              <a:noFill/>
            </a:ln>
            <a:extLst>
              <a:ext uri="{91240B29-F687-4f45-9708-019B960494DF}"/>
            </a:extLst>
          </p:spPr>
          <p:txBody>
            <a:bodyPr/>
            <a:lstStyle/>
            <a:p>
              <a:pPr defTabSz="842680">
                <a:defRPr/>
              </a:pPr>
              <a:endParaRPr lang="en-US" sz="1715" dirty="0">
                <a:solidFill>
                  <a:prstClr val="black"/>
                </a:solidFill>
              </a:endParaRPr>
            </a:p>
          </p:txBody>
        </p:sp>
        <p:sp>
          <p:nvSpPr>
            <p:cNvPr id="1035" name="Freeform 53"/>
            <p:cNvSpPr>
              <a:spLocks/>
            </p:cNvSpPr>
            <p:nvPr/>
          </p:nvSpPr>
          <p:spPr bwMode="auto">
            <a:xfrm>
              <a:off x="2222" y="1057"/>
              <a:ext cx="313" cy="439"/>
            </a:xfrm>
            <a:custGeom>
              <a:avLst/>
              <a:gdLst>
                <a:gd name="T0" fmla="*/ 199 w 309"/>
                <a:gd name="T1" fmla="*/ 0 h 436"/>
                <a:gd name="T2" fmla="*/ 315 w 309"/>
                <a:gd name="T3" fmla="*/ 0 h 436"/>
                <a:gd name="T4" fmla="*/ 315 w 309"/>
                <a:gd name="T5" fmla="*/ 445 h 436"/>
                <a:gd name="T6" fmla="*/ 182 w 309"/>
                <a:gd name="T7" fmla="*/ 445 h 436"/>
                <a:gd name="T8" fmla="*/ 116 w 309"/>
                <a:gd name="T9" fmla="*/ 171 h 436"/>
                <a:gd name="T10" fmla="*/ 114 w 309"/>
                <a:gd name="T11" fmla="*/ 171 h 436"/>
                <a:gd name="T12" fmla="*/ 114 w 309"/>
                <a:gd name="T13" fmla="*/ 445 h 436"/>
                <a:gd name="T14" fmla="*/ 0 w 309"/>
                <a:gd name="T15" fmla="*/ 445 h 436"/>
                <a:gd name="T16" fmla="*/ 0 w 309"/>
                <a:gd name="T17" fmla="*/ 0 h 436"/>
                <a:gd name="T18" fmla="*/ 135 w 309"/>
                <a:gd name="T19" fmla="*/ 0 h 436"/>
                <a:gd name="T20" fmla="*/ 196 w 309"/>
                <a:gd name="T21" fmla="*/ 271 h 436"/>
                <a:gd name="T22" fmla="*/ 199 w 309"/>
                <a:gd name="T23" fmla="*/ 271 h 436"/>
                <a:gd name="T24" fmla="*/ 199 w 309"/>
                <a:gd name="T25" fmla="*/ 0 h 4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 h="436">
                  <a:moveTo>
                    <a:pt x="196" y="0"/>
                  </a:moveTo>
                  <a:lnTo>
                    <a:pt x="309" y="0"/>
                  </a:lnTo>
                  <a:lnTo>
                    <a:pt x="309" y="436"/>
                  </a:lnTo>
                  <a:lnTo>
                    <a:pt x="179" y="436"/>
                  </a:lnTo>
                  <a:lnTo>
                    <a:pt x="113" y="168"/>
                  </a:lnTo>
                  <a:lnTo>
                    <a:pt x="111" y="168"/>
                  </a:lnTo>
                  <a:lnTo>
                    <a:pt x="111" y="436"/>
                  </a:lnTo>
                  <a:lnTo>
                    <a:pt x="0" y="436"/>
                  </a:lnTo>
                  <a:lnTo>
                    <a:pt x="0" y="0"/>
                  </a:lnTo>
                  <a:lnTo>
                    <a:pt x="132" y="0"/>
                  </a:lnTo>
                  <a:lnTo>
                    <a:pt x="193" y="265"/>
                  </a:lnTo>
                  <a:lnTo>
                    <a:pt x="196" y="265"/>
                  </a:lnTo>
                  <a:lnTo>
                    <a:pt x="196" y="0"/>
                  </a:lnTo>
                  <a:close/>
                </a:path>
              </a:pathLst>
            </a:custGeom>
            <a:solidFill>
              <a:srgbClr val="7B7C7E"/>
            </a:solidFill>
            <a:ln>
              <a:noFill/>
            </a:ln>
            <a:extLst>
              <a:ext uri="{91240B29-F687-4f45-9708-019B960494DF}"/>
            </a:extLst>
          </p:spPr>
          <p:txBody>
            <a:bodyPr/>
            <a:lstStyle/>
            <a:p>
              <a:pPr defTabSz="842680">
                <a:defRPr/>
              </a:pPr>
              <a:endParaRPr lang="en-AU" sz="1715" dirty="0">
                <a:solidFill>
                  <a:prstClr val="black"/>
                </a:solidFill>
              </a:endParaRPr>
            </a:p>
          </p:txBody>
        </p:sp>
        <p:sp>
          <p:nvSpPr>
            <p:cNvPr id="1036" name="Freeform 54"/>
            <p:cNvSpPr>
              <a:spLocks/>
            </p:cNvSpPr>
            <p:nvPr/>
          </p:nvSpPr>
          <p:spPr bwMode="auto">
            <a:xfrm>
              <a:off x="2582" y="1057"/>
              <a:ext cx="339" cy="439"/>
            </a:xfrm>
            <a:custGeom>
              <a:avLst/>
              <a:gdLst>
                <a:gd name="T0" fmla="*/ 190 w 340"/>
                <a:gd name="T1" fmla="*/ 0 h 436"/>
                <a:gd name="T2" fmla="*/ 322 w 340"/>
                <a:gd name="T3" fmla="*/ 0 h 436"/>
                <a:gd name="T4" fmla="*/ 216 w 340"/>
                <a:gd name="T5" fmla="*/ 195 h 436"/>
                <a:gd name="T6" fmla="*/ 337 w 340"/>
                <a:gd name="T7" fmla="*/ 445 h 436"/>
                <a:gd name="T8" fmla="*/ 200 w 340"/>
                <a:gd name="T9" fmla="*/ 445 h 436"/>
                <a:gd name="T10" fmla="*/ 141 w 340"/>
                <a:gd name="T11" fmla="*/ 297 h 436"/>
                <a:gd name="T12" fmla="*/ 122 w 340"/>
                <a:gd name="T13" fmla="*/ 330 h 436"/>
                <a:gd name="T14" fmla="*/ 122 w 340"/>
                <a:gd name="T15" fmla="*/ 445 h 436"/>
                <a:gd name="T16" fmla="*/ 0 w 340"/>
                <a:gd name="T17" fmla="*/ 445 h 436"/>
                <a:gd name="T18" fmla="*/ 0 w 340"/>
                <a:gd name="T19" fmla="*/ 0 h 436"/>
                <a:gd name="T20" fmla="*/ 122 w 340"/>
                <a:gd name="T21" fmla="*/ 0 h 436"/>
                <a:gd name="T22" fmla="*/ 122 w 340"/>
                <a:gd name="T23" fmla="*/ 169 h 436"/>
                <a:gd name="T24" fmla="*/ 125 w 340"/>
                <a:gd name="T25" fmla="*/ 169 h 436"/>
                <a:gd name="T26" fmla="*/ 190 w 340"/>
                <a:gd name="T27" fmla="*/ 0 h 4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0" h="436">
                  <a:moveTo>
                    <a:pt x="193" y="0"/>
                  </a:moveTo>
                  <a:lnTo>
                    <a:pt x="325" y="0"/>
                  </a:lnTo>
                  <a:lnTo>
                    <a:pt x="219" y="192"/>
                  </a:lnTo>
                  <a:lnTo>
                    <a:pt x="340" y="436"/>
                  </a:lnTo>
                  <a:lnTo>
                    <a:pt x="203" y="436"/>
                  </a:lnTo>
                  <a:lnTo>
                    <a:pt x="141" y="291"/>
                  </a:lnTo>
                  <a:lnTo>
                    <a:pt x="122" y="324"/>
                  </a:lnTo>
                  <a:lnTo>
                    <a:pt x="122" y="436"/>
                  </a:lnTo>
                  <a:lnTo>
                    <a:pt x="0" y="436"/>
                  </a:lnTo>
                  <a:lnTo>
                    <a:pt x="0" y="0"/>
                  </a:lnTo>
                  <a:lnTo>
                    <a:pt x="122" y="0"/>
                  </a:lnTo>
                  <a:lnTo>
                    <a:pt x="122" y="166"/>
                  </a:lnTo>
                  <a:lnTo>
                    <a:pt x="125" y="166"/>
                  </a:lnTo>
                  <a:lnTo>
                    <a:pt x="193" y="0"/>
                  </a:lnTo>
                  <a:close/>
                </a:path>
              </a:pathLst>
            </a:custGeom>
            <a:solidFill>
              <a:srgbClr val="7B7C7E"/>
            </a:solidFill>
            <a:ln>
              <a:noFill/>
            </a:ln>
            <a:extLst>
              <a:ext uri="{91240B29-F687-4f45-9708-019B960494DF}"/>
            </a:extLst>
          </p:spPr>
          <p:txBody>
            <a:bodyPr/>
            <a:lstStyle/>
            <a:p>
              <a:pPr defTabSz="842680">
                <a:defRPr/>
              </a:pPr>
              <a:endParaRPr lang="en-AU" sz="1715" dirty="0">
                <a:solidFill>
                  <a:prstClr val="black"/>
                </a:solidFill>
              </a:endParaRPr>
            </a:p>
          </p:txBody>
        </p:sp>
        <p:sp>
          <p:nvSpPr>
            <p:cNvPr id="1037" name="Freeform 55"/>
            <p:cNvSpPr>
              <a:spLocks noEditPoints="1"/>
            </p:cNvSpPr>
            <p:nvPr/>
          </p:nvSpPr>
          <p:spPr bwMode="auto">
            <a:xfrm>
              <a:off x="2947" y="1057"/>
              <a:ext cx="233" cy="439"/>
            </a:xfrm>
            <a:custGeom>
              <a:avLst/>
              <a:gdLst>
                <a:gd name="T0" fmla="*/ 0 w 98"/>
                <a:gd name="T1" fmla="*/ 0 h 184"/>
                <a:gd name="T2" fmla="*/ 3625830 w 98"/>
                <a:gd name="T3" fmla="*/ 0 h 184"/>
                <a:gd name="T4" fmla="*/ 7376153 w 98"/>
                <a:gd name="T5" fmla="*/ 3872846 h 184"/>
                <a:gd name="T6" fmla="*/ 3464754 w 98"/>
                <a:gd name="T7" fmla="*/ 7736089 h 184"/>
                <a:gd name="T8" fmla="*/ 834289 w 98"/>
                <a:gd name="T9" fmla="*/ 7736089 h 184"/>
                <a:gd name="T10" fmla="*/ 834289 w 98"/>
                <a:gd name="T11" fmla="*/ 13946190 h 184"/>
                <a:gd name="T12" fmla="*/ 0 w 98"/>
                <a:gd name="T13" fmla="*/ 13946190 h 184"/>
                <a:gd name="T14" fmla="*/ 0 w 98"/>
                <a:gd name="T15" fmla="*/ 0 h 184"/>
                <a:gd name="T16" fmla="*/ 3534811 w 98"/>
                <a:gd name="T17" fmla="*/ 7033913 h 184"/>
                <a:gd name="T18" fmla="*/ 6550959 w 98"/>
                <a:gd name="T19" fmla="*/ 3872846 h 184"/>
                <a:gd name="T20" fmla="*/ 3625830 w 98"/>
                <a:gd name="T21" fmla="*/ 672720 h 184"/>
                <a:gd name="T22" fmla="*/ 834289 w 98"/>
                <a:gd name="T23" fmla="*/ 672720 h 184"/>
                <a:gd name="T24" fmla="*/ 834289 w 98"/>
                <a:gd name="T25" fmla="*/ 7033913 h 184"/>
                <a:gd name="T26" fmla="*/ 3534811 w 98"/>
                <a:gd name="T27" fmla="*/ 7033913 h 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8" h="184">
                  <a:moveTo>
                    <a:pt x="0" y="0"/>
                  </a:moveTo>
                  <a:cubicBezTo>
                    <a:pt x="48" y="0"/>
                    <a:pt x="48" y="0"/>
                    <a:pt x="48" y="0"/>
                  </a:cubicBezTo>
                  <a:cubicBezTo>
                    <a:pt x="91" y="1"/>
                    <a:pt x="98" y="31"/>
                    <a:pt x="98" y="51"/>
                  </a:cubicBezTo>
                  <a:cubicBezTo>
                    <a:pt x="98" y="82"/>
                    <a:pt x="79" y="102"/>
                    <a:pt x="46" y="102"/>
                  </a:cubicBezTo>
                  <a:cubicBezTo>
                    <a:pt x="11" y="102"/>
                    <a:pt x="11" y="102"/>
                    <a:pt x="11" y="102"/>
                  </a:cubicBezTo>
                  <a:cubicBezTo>
                    <a:pt x="11" y="184"/>
                    <a:pt x="11" y="184"/>
                    <a:pt x="11" y="184"/>
                  </a:cubicBezTo>
                  <a:cubicBezTo>
                    <a:pt x="0" y="184"/>
                    <a:pt x="0" y="184"/>
                    <a:pt x="0" y="184"/>
                  </a:cubicBezTo>
                  <a:lnTo>
                    <a:pt x="0" y="0"/>
                  </a:lnTo>
                  <a:close/>
                  <a:moveTo>
                    <a:pt x="47" y="93"/>
                  </a:moveTo>
                  <a:cubicBezTo>
                    <a:pt x="69" y="93"/>
                    <a:pt x="87" y="81"/>
                    <a:pt x="87" y="51"/>
                  </a:cubicBezTo>
                  <a:cubicBezTo>
                    <a:pt x="87" y="25"/>
                    <a:pt x="73" y="9"/>
                    <a:pt x="48" y="9"/>
                  </a:cubicBezTo>
                  <a:cubicBezTo>
                    <a:pt x="11" y="9"/>
                    <a:pt x="11" y="9"/>
                    <a:pt x="11" y="9"/>
                  </a:cubicBezTo>
                  <a:cubicBezTo>
                    <a:pt x="11" y="93"/>
                    <a:pt x="11" y="93"/>
                    <a:pt x="11" y="93"/>
                  </a:cubicBezTo>
                  <a:lnTo>
                    <a:pt x="47" y="93"/>
                  </a:lnTo>
                  <a:close/>
                </a:path>
              </a:pathLst>
            </a:custGeom>
            <a:solidFill>
              <a:srgbClr val="7B7C7E"/>
            </a:solidFill>
            <a:ln>
              <a:noFill/>
            </a:ln>
            <a:extLst>
              <a:ext uri="{91240B29-F687-4f45-9708-019B960494DF}"/>
            </a:extLst>
          </p:spPr>
          <p:txBody>
            <a:bodyPr/>
            <a:lstStyle/>
            <a:p>
              <a:pPr defTabSz="842680">
                <a:defRPr/>
              </a:pPr>
              <a:endParaRPr lang="en-AU" sz="1715" dirty="0">
                <a:solidFill>
                  <a:prstClr val="black"/>
                </a:solidFill>
              </a:endParaRPr>
            </a:p>
          </p:txBody>
        </p:sp>
        <p:sp>
          <p:nvSpPr>
            <p:cNvPr id="1038" name="Freeform 56"/>
            <p:cNvSpPr>
              <a:spLocks/>
            </p:cNvSpPr>
            <p:nvPr/>
          </p:nvSpPr>
          <p:spPr bwMode="auto">
            <a:xfrm>
              <a:off x="3228" y="1057"/>
              <a:ext cx="211" cy="439"/>
            </a:xfrm>
            <a:custGeom>
              <a:avLst/>
              <a:gdLst>
                <a:gd name="T0" fmla="*/ 0 w 208"/>
                <a:gd name="T1" fmla="*/ 0 h 436"/>
                <a:gd name="T2" fmla="*/ 26 w 208"/>
                <a:gd name="T3" fmla="*/ 0 h 436"/>
                <a:gd name="T4" fmla="*/ 26 w 208"/>
                <a:gd name="T5" fmla="*/ 421 h 436"/>
                <a:gd name="T6" fmla="*/ 217 w 208"/>
                <a:gd name="T7" fmla="*/ 421 h 436"/>
                <a:gd name="T8" fmla="*/ 217 w 208"/>
                <a:gd name="T9" fmla="*/ 445 h 436"/>
                <a:gd name="T10" fmla="*/ 0 w 208"/>
                <a:gd name="T11" fmla="*/ 445 h 436"/>
                <a:gd name="T12" fmla="*/ 0 w 208"/>
                <a:gd name="T13" fmla="*/ 0 h 4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436">
                  <a:moveTo>
                    <a:pt x="0" y="0"/>
                  </a:moveTo>
                  <a:lnTo>
                    <a:pt x="26" y="0"/>
                  </a:lnTo>
                  <a:lnTo>
                    <a:pt x="26" y="412"/>
                  </a:lnTo>
                  <a:lnTo>
                    <a:pt x="208" y="412"/>
                  </a:lnTo>
                  <a:lnTo>
                    <a:pt x="208" y="436"/>
                  </a:lnTo>
                  <a:lnTo>
                    <a:pt x="0" y="436"/>
                  </a:lnTo>
                  <a:lnTo>
                    <a:pt x="0" y="0"/>
                  </a:lnTo>
                  <a:close/>
                </a:path>
              </a:pathLst>
            </a:custGeom>
            <a:solidFill>
              <a:srgbClr val="7B7C7E"/>
            </a:solidFill>
            <a:ln>
              <a:noFill/>
            </a:ln>
            <a:extLst>
              <a:ext uri="{91240B29-F687-4f45-9708-019B960494DF}"/>
            </a:extLst>
          </p:spPr>
          <p:txBody>
            <a:bodyPr/>
            <a:lstStyle/>
            <a:p>
              <a:pPr defTabSz="842680">
                <a:defRPr/>
              </a:pPr>
              <a:endParaRPr lang="en-AU" sz="1715" dirty="0">
                <a:solidFill>
                  <a:prstClr val="black"/>
                </a:solidFill>
              </a:endParaRPr>
            </a:p>
          </p:txBody>
        </p:sp>
        <p:sp>
          <p:nvSpPr>
            <p:cNvPr id="1039" name="Freeform 57"/>
            <p:cNvSpPr>
              <a:spLocks noEditPoints="1"/>
            </p:cNvSpPr>
            <p:nvPr/>
          </p:nvSpPr>
          <p:spPr bwMode="auto">
            <a:xfrm>
              <a:off x="3454" y="1057"/>
              <a:ext cx="292" cy="439"/>
            </a:xfrm>
            <a:custGeom>
              <a:avLst/>
              <a:gdLst>
                <a:gd name="T0" fmla="*/ 226 w 298"/>
                <a:gd name="T1" fmla="*/ 307 h 436"/>
                <a:gd name="T2" fmla="*/ 63 w 298"/>
                <a:gd name="T3" fmla="*/ 307 h 436"/>
                <a:gd name="T4" fmla="*/ 26 w 298"/>
                <a:gd name="T5" fmla="*/ 445 h 436"/>
                <a:gd name="T6" fmla="*/ 0 w 298"/>
                <a:gd name="T7" fmla="*/ 445 h 436"/>
                <a:gd name="T8" fmla="*/ 132 w 298"/>
                <a:gd name="T9" fmla="*/ 0 h 436"/>
                <a:gd name="T10" fmla="*/ 162 w 298"/>
                <a:gd name="T11" fmla="*/ 0 h 436"/>
                <a:gd name="T12" fmla="*/ 289 w 298"/>
                <a:gd name="T13" fmla="*/ 445 h 436"/>
                <a:gd name="T14" fmla="*/ 263 w 298"/>
                <a:gd name="T15" fmla="*/ 445 h 436"/>
                <a:gd name="T16" fmla="*/ 226 w 298"/>
                <a:gd name="T17" fmla="*/ 307 h 436"/>
                <a:gd name="T18" fmla="*/ 147 w 298"/>
                <a:gd name="T19" fmla="*/ 26 h 436"/>
                <a:gd name="T20" fmla="*/ 147 w 298"/>
                <a:gd name="T21" fmla="*/ 26 h 436"/>
                <a:gd name="T22" fmla="*/ 71 w 298"/>
                <a:gd name="T23" fmla="*/ 285 h 436"/>
                <a:gd name="T24" fmla="*/ 221 w 298"/>
                <a:gd name="T25" fmla="*/ 285 h 436"/>
                <a:gd name="T26" fmla="*/ 147 w 298"/>
                <a:gd name="T27" fmla="*/ 26 h 4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8" h="436">
                  <a:moveTo>
                    <a:pt x="232" y="301"/>
                  </a:moveTo>
                  <a:lnTo>
                    <a:pt x="66" y="301"/>
                  </a:lnTo>
                  <a:lnTo>
                    <a:pt x="26" y="436"/>
                  </a:lnTo>
                  <a:lnTo>
                    <a:pt x="0" y="436"/>
                  </a:lnTo>
                  <a:lnTo>
                    <a:pt x="135" y="0"/>
                  </a:lnTo>
                  <a:lnTo>
                    <a:pt x="168" y="0"/>
                  </a:lnTo>
                  <a:lnTo>
                    <a:pt x="298" y="436"/>
                  </a:lnTo>
                  <a:lnTo>
                    <a:pt x="272" y="436"/>
                  </a:lnTo>
                  <a:lnTo>
                    <a:pt x="232" y="301"/>
                  </a:lnTo>
                  <a:close/>
                  <a:moveTo>
                    <a:pt x="152" y="26"/>
                  </a:moveTo>
                  <a:lnTo>
                    <a:pt x="152" y="26"/>
                  </a:lnTo>
                  <a:lnTo>
                    <a:pt x="74" y="279"/>
                  </a:lnTo>
                  <a:lnTo>
                    <a:pt x="227" y="279"/>
                  </a:lnTo>
                  <a:lnTo>
                    <a:pt x="152" y="26"/>
                  </a:lnTo>
                  <a:close/>
                </a:path>
              </a:pathLst>
            </a:custGeom>
            <a:solidFill>
              <a:srgbClr val="7B7C7E"/>
            </a:solidFill>
            <a:ln>
              <a:noFill/>
            </a:ln>
            <a:extLst>
              <a:ext uri="{91240B29-F687-4f45-9708-019B960494DF}"/>
            </a:extLst>
          </p:spPr>
          <p:txBody>
            <a:bodyPr/>
            <a:lstStyle/>
            <a:p>
              <a:pPr defTabSz="842680">
                <a:defRPr/>
              </a:pPr>
              <a:endParaRPr lang="en-AU" sz="1715" dirty="0">
                <a:solidFill>
                  <a:prstClr val="black"/>
                </a:solidFill>
              </a:endParaRPr>
            </a:p>
          </p:txBody>
        </p:sp>
        <p:sp>
          <p:nvSpPr>
            <p:cNvPr id="1040" name="Freeform 58"/>
            <p:cNvSpPr>
              <a:spLocks/>
            </p:cNvSpPr>
            <p:nvPr/>
          </p:nvSpPr>
          <p:spPr bwMode="auto">
            <a:xfrm>
              <a:off x="3771" y="1050"/>
              <a:ext cx="266" cy="450"/>
            </a:xfrm>
            <a:custGeom>
              <a:avLst/>
              <a:gdLst>
                <a:gd name="T0" fmla="*/ 7148691 w 113"/>
                <a:gd name="T1" fmla="*/ 4143605 h 190"/>
                <a:gd name="T2" fmla="*/ 4306606 w 113"/>
                <a:gd name="T3" fmla="*/ 654613 h 190"/>
                <a:gd name="T4" fmla="*/ 779931 w 113"/>
                <a:gd name="T5" fmla="*/ 7008800 h 190"/>
                <a:gd name="T6" fmla="*/ 4155401 w 113"/>
                <a:gd name="T7" fmla="*/ 13429480 h 190"/>
                <a:gd name="T8" fmla="*/ 7290539 w 113"/>
                <a:gd name="T9" fmla="*/ 9220509 h 190"/>
                <a:gd name="T10" fmla="*/ 8087050 w 113"/>
                <a:gd name="T11" fmla="*/ 9220509 h 190"/>
                <a:gd name="T12" fmla="*/ 3997063 w 113"/>
                <a:gd name="T13" fmla="*/ 14022542 h 190"/>
                <a:gd name="T14" fmla="*/ 0 w 113"/>
                <a:gd name="T15" fmla="*/ 7008800 h 190"/>
                <a:gd name="T16" fmla="*/ 4203036 w 113"/>
                <a:gd name="T17" fmla="*/ 0 h 190"/>
                <a:gd name="T18" fmla="*/ 7935779 w 113"/>
                <a:gd name="T19" fmla="*/ 4143605 h 190"/>
                <a:gd name="T20" fmla="*/ 7148691 w 113"/>
                <a:gd name="T21" fmla="*/ 4143605 h 1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3" h="190">
                  <a:moveTo>
                    <a:pt x="100" y="56"/>
                  </a:moveTo>
                  <a:cubicBezTo>
                    <a:pt x="100" y="31"/>
                    <a:pt x="87" y="9"/>
                    <a:pt x="60" y="9"/>
                  </a:cubicBezTo>
                  <a:cubicBezTo>
                    <a:pt x="23" y="9"/>
                    <a:pt x="11" y="43"/>
                    <a:pt x="11" y="95"/>
                  </a:cubicBezTo>
                  <a:cubicBezTo>
                    <a:pt x="11" y="144"/>
                    <a:pt x="21" y="182"/>
                    <a:pt x="58" y="182"/>
                  </a:cubicBezTo>
                  <a:cubicBezTo>
                    <a:pt x="94" y="182"/>
                    <a:pt x="102" y="140"/>
                    <a:pt x="102" y="125"/>
                  </a:cubicBezTo>
                  <a:cubicBezTo>
                    <a:pt x="113" y="125"/>
                    <a:pt x="113" y="125"/>
                    <a:pt x="113" y="125"/>
                  </a:cubicBezTo>
                  <a:cubicBezTo>
                    <a:pt x="113" y="147"/>
                    <a:pt x="102" y="190"/>
                    <a:pt x="56" y="190"/>
                  </a:cubicBezTo>
                  <a:cubicBezTo>
                    <a:pt x="16" y="190"/>
                    <a:pt x="0" y="155"/>
                    <a:pt x="0" y="95"/>
                  </a:cubicBezTo>
                  <a:cubicBezTo>
                    <a:pt x="0" y="37"/>
                    <a:pt x="16" y="0"/>
                    <a:pt x="59" y="0"/>
                  </a:cubicBezTo>
                  <a:cubicBezTo>
                    <a:pt x="102" y="0"/>
                    <a:pt x="111" y="38"/>
                    <a:pt x="111" y="56"/>
                  </a:cubicBezTo>
                  <a:lnTo>
                    <a:pt x="100" y="56"/>
                  </a:lnTo>
                  <a:close/>
                </a:path>
              </a:pathLst>
            </a:custGeom>
            <a:solidFill>
              <a:srgbClr val="7B7C7E"/>
            </a:solidFill>
            <a:ln>
              <a:noFill/>
            </a:ln>
            <a:extLst>
              <a:ext uri="{91240B29-F687-4f45-9708-019B960494DF}"/>
            </a:extLst>
          </p:spPr>
          <p:txBody>
            <a:bodyPr/>
            <a:lstStyle/>
            <a:p>
              <a:pPr defTabSz="842680">
                <a:defRPr/>
              </a:pPr>
              <a:endParaRPr lang="en-AU" sz="1715" dirty="0">
                <a:solidFill>
                  <a:prstClr val="black"/>
                </a:solidFill>
              </a:endParaRPr>
            </a:p>
          </p:txBody>
        </p:sp>
        <p:sp>
          <p:nvSpPr>
            <p:cNvPr id="1041" name="Freeform 59"/>
            <p:cNvSpPr>
              <a:spLocks/>
            </p:cNvSpPr>
            <p:nvPr/>
          </p:nvSpPr>
          <p:spPr bwMode="auto">
            <a:xfrm>
              <a:off x="4084" y="1057"/>
              <a:ext cx="219" cy="439"/>
            </a:xfrm>
            <a:custGeom>
              <a:avLst/>
              <a:gdLst>
                <a:gd name="T0" fmla="*/ 0 w 215"/>
                <a:gd name="T1" fmla="*/ 0 h 436"/>
                <a:gd name="T2" fmla="*/ 214 w 215"/>
                <a:gd name="T3" fmla="*/ 0 h 436"/>
                <a:gd name="T4" fmla="*/ 214 w 215"/>
                <a:gd name="T5" fmla="*/ 24 h 436"/>
                <a:gd name="T6" fmla="*/ 26 w 215"/>
                <a:gd name="T7" fmla="*/ 24 h 436"/>
                <a:gd name="T8" fmla="*/ 26 w 215"/>
                <a:gd name="T9" fmla="*/ 200 h 436"/>
                <a:gd name="T10" fmla="*/ 202 w 215"/>
                <a:gd name="T11" fmla="*/ 200 h 436"/>
                <a:gd name="T12" fmla="*/ 202 w 215"/>
                <a:gd name="T13" fmla="*/ 226 h 436"/>
                <a:gd name="T14" fmla="*/ 26 w 215"/>
                <a:gd name="T15" fmla="*/ 226 h 436"/>
                <a:gd name="T16" fmla="*/ 26 w 215"/>
                <a:gd name="T17" fmla="*/ 421 h 436"/>
                <a:gd name="T18" fmla="*/ 221 w 215"/>
                <a:gd name="T19" fmla="*/ 421 h 436"/>
                <a:gd name="T20" fmla="*/ 221 w 215"/>
                <a:gd name="T21" fmla="*/ 445 h 436"/>
                <a:gd name="T22" fmla="*/ 0 w 215"/>
                <a:gd name="T23" fmla="*/ 445 h 436"/>
                <a:gd name="T24" fmla="*/ 0 w 215"/>
                <a:gd name="T25" fmla="*/ 0 h 4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5" h="436">
                  <a:moveTo>
                    <a:pt x="0" y="0"/>
                  </a:moveTo>
                  <a:lnTo>
                    <a:pt x="208" y="0"/>
                  </a:lnTo>
                  <a:lnTo>
                    <a:pt x="208" y="24"/>
                  </a:lnTo>
                  <a:lnTo>
                    <a:pt x="26" y="24"/>
                  </a:lnTo>
                  <a:lnTo>
                    <a:pt x="26" y="197"/>
                  </a:lnTo>
                  <a:lnTo>
                    <a:pt x="196" y="197"/>
                  </a:lnTo>
                  <a:lnTo>
                    <a:pt x="196" y="220"/>
                  </a:lnTo>
                  <a:lnTo>
                    <a:pt x="26" y="220"/>
                  </a:lnTo>
                  <a:lnTo>
                    <a:pt x="26" y="412"/>
                  </a:lnTo>
                  <a:lnTo>
                    <a:pt x="215" y="412"/>
                  </a:lnTo>
                  <a:lnTo>
                    <a:pt x="215" y="436"/>
                  </a:lnTo>
                  <a:lnTo>
                    <a:pt x="0" y="436"/>
                  </a:lnTo>
                  <a:lnTo>
                    <a:pt x="0" y="0"/>
                  </a:lnTo>
                  <a:close/>
                </a:path>
              </a:pathLst>
            </a:custGeom>
            <a:solidFill>
              <a:srgbClr val="7B7C7E"/>
            </a:solidFill>
            <a:ln>
              <a:noFill/>
            </a:ln>
            <a:extLst>
              <a:ext uri="{91240B29-F687-4f45-9708-019B960494DF}"/>
            </a:extLst>
          </p:spPr>
          <p:txBody>
            <a:bodyPr/>
            <a:lstStyle/>
            <a:p>
              <a:pPr defTabSz="842680">
                <a:defRPr/>
              </a:pPr>
              <a:endParaRPr lang="en-AU" sz="1715" dirty="0">
                <a:solidFill>
                  <a:prstClr val="black"/>
                </a:solidFill>
              </a:endParaRPr>
            </a:p>
          </p:txBody>
        </p:sp>
      </p:grpSp>
      <p:sp>
        <p:nvSpPr>
          <p:cNvPr id="9" name="Slide Number Placeholder 8"/>
          <p:cNvSpPr>
            <a:spLocks noGrp="1"/>
          </p:cNvSpPr>
          <p:nvPr>
            <p:ph type="sldNum" sz="quarter" idx="4"/>
          </p:nvPr>
        </p:nvSpPr>
        <p:spPr>
          <a:xfrm>
            <a:off x="7816698" y="12245320"/>
            <a:ext cx="1560703" cy="313233"/>
          </a:xfrm>
          <a:prstGeom prst="rect">
            <a:avLst/>
          </a:prstGeom>
        </p:spPr>
        <p:txBody>
          <a:bodyPr vert="horz" lIns="91440" tIns="45720" rIns="91440" bIns="45720" rtlCol="0" anchor="ctr"/>
          <a:lstStyle>
            <a:lvl1pPr algn="r">
              <a:defRPr sz="1317" b="1">
                <a:solidFill>
                  <a:srgbClr val="505050"/>
                </a:solidFill>
              </a:defRPr>
            </a:lvl1pPr>
          </a:lstStyle>
          <a:p>
            <a:pPr defTabSz="703263" eaLnBrk="0" fontAlgn="base" hangingPunct="0">
              <a:spcBef>
                <a:spcPct val="0"/>
              </a:spcBef>
              <a:spcAft>
                <a:spcPct val="0"/>
              </a:spcAft>
            </a:pPr>
            <a:fld id="{F391D870-F278-EA46-B543-D2C306DF4062}" type="slidenum">
              <a:rPr lang="en-US" smtClean="0"/>
              <a:pPr defTabSz="703263" eaLnBrk="0" fontAlgn="base" hangingPunct="0">
                <a:spcBef>
                  <a:spcPct val="0"/>
                </a:spcBef>
                <a:spcAft>
                  <a:spcPct val="0"/>
                </a:spcAft>
              </a:pPr>
              <a:t>‹#›</a:t>
            </a:fld>
            <a:endParaRPr lang="en-US" dirty="0"/>
          </a:p>
        </p:txBody>
      </p:sp>
    </p:spTree>
    <p:extLst>
      <p:ext uri="{BB962C8B-B14F-4D97-AF65-F5344CB8AC3E}">
        <p14:creationId xmlns:p14="http://schemas.microsoft.com/office/powerpoint/2010/main" val="1891506575"/>
      </p:ext>
    </p:extLst>
  </p:cSld>
  <p:clrMap bg1="lt1" tx1="dk1" bg2="lt2" tx2="dk2" accent1="accent1" accent2="accent2" accent3="accent3" accent4="accent4" accent5="accent5" accent6="accent6" hlink="hlink" folHlink="folHlink"/>
  <p:sldLayoutIdLst>
    <p:sldLayoutId id="2147483700" r:id="rId1"/>
    <p:sldLayoutId id="2147483701" r:id="rId2"/>
  </p:sldLayoutIdLst>
  <p:timing>
    <p:tnLst>
      <p:par>
        <p:cTn id="1" dur="indefinite" restart="never" nodeType="tmRoot"/>
      </p:par>
    </p:tnLst>
  </p:timing>
  <p:hf hdr="0" dt="0"/>
  <p:txStyles>
    <p:titleStyle>
      <a:lvl1pPr algn="l" rtl="0" eaLnBrk="1" fontAlgn="base" hangingPunct="1">
        <a:spcBef>
          <a:spcPct val="0"/>
        </a:spcBef>
        <a:spcAft>
          <a:spcPct val="0"/>
        </a:spcAft>
        <a:defRPr sz="2035" b="1" kern="1200" cap="all">
          <a:solidFill>
            <a:schemeClr val="accent1"/>
          </a:solidFill>
          <a:latin typeface="Arial" pitchFamily="34" charset="0"/>
          <a:ea typeface="Arial" charset="0"/>
          <a:cs typeface="Arial" pitchFamily="34" charset="0"/>
        </a:defRPr>
      </a:lvl1pPr>
      <a:lvl2pPr algn="l" rtl="0" eaLnBrk="1" fontAlgn="base" hangingPunct="1">
        <a:spcBef>
          <a:spcPct val="0"/>
        </a:spcBef>
        <a:spcAft>
          <a:spcPct val="0"/>
        </a:spcAft>
        <a:defRPr sz="2035" b="1">
          <a:solidFill>
            <a:schemeClr val="accent1"/>
          </a:solidFill>
          <a:latin typeface="Arial" charset="0"/>
          <a:ea typeface="Arial" charset="0"/>
          <a:cs typeface="Arial" charset="0"/>
        </a:defRPr>
      </a:lvl2pPr>
      <a:lvl3pPr algn="l" rtl="0" eaLnBrk="1" fontAlgn="base" hangingPunct="1">
        <a:spcBef>
          <a:spcPct val="0"/>
        </a:spcBef>
        <a:spcAft>
          <a:spcPct val="0"/>
        </a:spcAft>
        <a:defRPr sz="2035" b="1">
          <a:solidFill>
            <a:schemeClr val="accent1"/>
          </a:solidFill>
          <a:latin typeface="Arial" charset="0"/>
          <a:ea typeface="Arial" charset="0"/>
          <a:cs typeface="Arial" charset="0"/>
        </a:defRPr>
      </a:lvl3pPr>
      <a:lvl4pPr algn="l" rtl="0" eaLnBrk="1" fontAlgn="base" hangingPunct="1">
        <a:spcBef>
          <a:spcPct val="0"/>
        </a:spcBef>
        <a:spcAft>
          <a:spcPct val="0"/>
        </a:spcAft>
        <a:defRPr sz="2035" b="1">
          <a:solidFill>
            <a:schemeClr val="accent1"/>
          </a:solidFill>
          <a:latin typeface="Arial" charset="0"/>
          <a:ea typeface="Arial" charset="0"/>
          <a:cs typeface="Arial" charset="0"/>
        </a:defRPr>
      </a:lvl4pPr>
      <a:lvl5pPr algn="l" rtl="0" eaLnBrk="1" fontAlgn="base" hangingPunct="1">
        <a:spcBef>
          <a:spcPct val="0"/>
        </a:spcBef>
        <a:spcAft>
          <a:spcPct val="0"/>
        </a:spcAft>
        <a:defRPr sz="2035" b="1">
          <a:solidFill>
            <a:schemeClr val="accent1"/>
          </a:solidFill>
          <a:latin typeface="Arial" charset="0"/>
          <a:ea typeface="Arial" charset="0"/>
          <a:cs typeface="Arial" charset="0"/>
        </a:defRPr>
      </a:lvl5pPr>
      <a:lvl6pPr marL="562612" algn="l" rtl="0" eaLnBrk="1" fontAlgn="base" hangingPunct="1">
        <a:spcBef>
          <a:spcPct val="0"/>
        </a:spcBef>
        <a:spcAft>
          <a:spcPct val="0"/>
        </a:spcAft>
        <a:defRPr sz="2955" b="1">
          <a:solidFill>
            <a:srgbClr val="BFBE00"/>
          </a:solidFill>
          <a:latin typeface="Arial" charset="0"/>
          <a:cs typeface="Arial" charset="0"/>
        </a:defRPr>
      </a:lvl6pPr>
      <a:lvl7pPr marL="1125225" algn="l" rtl="0" eaLnBrk="1" fontAlgn="base" hangingPunct="1">
        <a:spcBef>
          <a:spcPct val="0"/>
        </a:spcBef>
        <a:spcAft>
          <a:spcPct val="0"/>
        </a:spcAft>
        <a:defRPr sz="2955" b="1">
          <a:solidFill>
            <a:srgbClr val="BFBE00"/>
          </a:solidFill>
          <a:latin typeface="Arial" charset="0"/>
          <a:cs typeface="Arial" charset="0"/>
        </a:defRPr>
      </a:lvl7pPr>
      <a:lvl8pPr marL="1687839" algn="l" rtl="0" eaLnBrk="1" fontAlgn="base" hangingPunct="1">
        <a:spcBef>
          <a:spcPct val="0"/>
        </a:spcBef>
        <a:spcAft>
          <a:spcPct val="0"/>
        </a:spcAft>
        <a:defRPr sz="2955" b="1">
          <a:solidFill>
            <a:srgbClr val="BFBE00"/>
          </a:solidFill>
          <a:latin typeface="Arial" charset="0"/>
          <a:cs typeface="Arial" charset="0"/>
        </a:defRPr>
      </a:lvl8pPr>
      <a:lvl9pPr marL="2250451" algn="l" rtl="0" eaLnBrk="1" fontAlgn="base" hangingPunct="1">
        <a:spcBef>
          <a:spcPct val="0"/>
        </a:spcBef>
        <a:spcAft>
          <a:spcPct val="0"/>
        </a:spcAft>
        <a:defRPr sz="2955" b="1">
          <a:solidFill>
            <a:srgbClr val="BFBE00"/>
          </a:solidFill>
          <a:latin typeface="Arial" charset="0"/>
          <a:cs typeface="Arial" charset="0"/>
        </a:defRPr>
      </a:lvl9pPr>
    </p:titleStyle>
    <p:bodyStyle>
      <a:lvl1pPr marL="421958" indent="-421958" algn="l" rtl="0" eaLnBrk="1" fontAlgn="base" hangingPunct="1">
        <a:spcBef>
          <a:spcPct val="20000"/>
        </a:spcBef>
        <a:spcAft>
          <a:spcPct val="0"/>
        </a:spcAft>
        <a:buFont typeface="Wingdings" charset="2"/>
        <a:defRPr sz="1317" kern="1200">
          <a:solidFill>
            <a:srgbClr val="282828"/>
          </a:solidFill>
          <a:latin typeface="Arial" pitchFamily="34" charset="0"/>
          <a:ea typeface="Arial" charset="0"/>
          <a:cs typeface="Arial" pitchFamily="34" charset="0"/>
        </a:defRPr>
      </a:lvl1pPr>
      <a:lvl2pPr marL="914244" indent="-351633" algn="l" rtl="0" eaLnBrk="1" fontAlgn="base" hangingPunct="1">
        <a:spcBef>
          <a:spcPct val="20000"/>
        </a:spcBef>
        <a:spcAft>
          <a:spcPct val="0"/>
        </a:spcAft>
        <a:buFont typeface="Arial" charset="0"/>
        <a:defRPr sz="1317" kern="1200">
          <a:solidFill>
            <a:srgbClr val="282828"/>
          </a:solidFill>
          <a:latin typeface="Arial" pitchFamily="34" charset="0"/>
          <a:ea typeface="Arial" charset="0"/>
          <a:cs typeface="Arial" pitchFamily="34" charset="0"/>
        </a:defRPr>
      </a:lvl2pPr>
      <a:lvl3pPr marL="444767" indent="-212880" algn="l" defTabSz="326923" rtl="0" eaLnBrk="1" fontAlgn="base" hangingPunct="1">
        <a:spcBef>
          <a:spcPct val="20000"/>
        </a:spcBef>
        <a:spcAft>
          <a:spcPct val="0"/>
        </a:spcAft>
        <a:buFont typeface="Arial" charset="0"/>
        <a:buChar char="•"/>
        <a:defRPr sz="1317" kern="1200">
          <a:solidFill>
            <a:srgbClr val="282828"/>
          </a:solidFill>
          <a:latin typeface="Arial" pitchFamily="34" charset="0"/>
          <a:ea typeface="Arial" charset="0"/>
          <a:cs typeface="Arial" pitchFamily="34" charset="0"/>
        </a:defRPr>
      </a:lvl3pPr>
      <a:lvl4pPr marL="773591" indent="-119746" algn="l" rtl="0" eaLnBrk="1" fontAlgn="base" hangingPunct="1">
        <a:spcBef>
          <a:spcPct val="20000"/>
        </a:spcBef>
        <a:spcAft>
          <a:spcPct val="0"/>
        </a:spcAft>
        <a:buFont typeface="Arial" charset="0"/>
        <a:buChar char="̵"/>
        <a:tabLst>
          <a:tab pos="1543380" algn="l"/>
        </a:tabLst>
        <a:defRPr sz="1317" kern="1200">
          <a:solidFill>
            <a:srgbClr val="282828"/>
          </a:solidFill>
          <a:latin typeface="Arial" pitchFamily="34" charset="0"/>
          <a:ea typeface="Arial" charset="0"/>
          <a:cs typeface="Arial" pitchFamily="34" charset="0"/>
        </a:defRPr>
      </a:lvl4pPr>
      <a:lvl5pPr marL="1218358" indent="-226186" algn="l" rtl="0" eaLnBrk="1" fontAlgn="base" hangingPunct="1">
        <a:spcBef>
          <a:spcPct val="20000"/>
        </a:spcBef>
        <a:spcAft>
          <a:spcPct val="0"/>
        </a:spcAft>
        <a:buFont typeface="Wingdings" charset="2"/>
        <a:buChar char="§"/>
        <a:defRPr sz="1317" kern="1200">
          <a:solidFill>
            <a:srgbClr val="282828"/>
          </a:solidFill>
          <a:latin typeface="Arial" pitchFamily="34" charset="0"/>
          <a:ea typeface="Arial" charset="0"/>
          <a:cs typeface="Arial" pitchFamily="34" charset="0"/>
        </a:defRPr>
      </a:lvl5pPr>
      <a:lvl6pPr marL="3094372" indent="-281307" algn="l" defTabSz="1125225" rtl="0" eaLnBrk="1" latinLnBrk="0" hangingPunct="1">
        <a:spcBef>
          <a:spcPct val="20000"/>
        </a:spcBef>
        <a:buFont typeface="Arial" pitchFamily="34" charset="0"/>
        <a:buChar char="•"/>
        <a:defRPr sz="2462" kern="1200">
          <a:solidFill>
            <a:schemeClr val="tx1"/>
          </a:solidFill>
          <a:latin typeface="+mn-lt"/>
          <a:ea typeface="+mn-ea"/>
          <a:cs typeface="+mn-cs"/>
        </a:defRPr>
      </a:lvl6pPr>
      <a:lvl7pPr marL="3656983" indent="-281307" algn="l" defTabSz="1125225" rtl="0" eaLnBrk="1" latinLnBrk="0" hangingPunct="1">
        <a:spcBef>
          <a:spcPct val="20000"/>
        </a:spcBef>
        <a:buFont typeface="Arial" pitchFamily="34" charset="0"/>
        <a:buChar char="•"/>
        <a:defRPr sz="2462" kern="1200">
          <a:solidFill>
            <a:schemeClr val="tx1"/>
          </a:solidFill>
          <a:latin typeface="+mn-lt"/>
          <a:ea typeface="+mn-ea"/>
          <a:cs typeface="+mn-cs"/>
        </a:defRPr>
      </a:lvl7pPr>
      <a:lvl8pPr marL="4219596" indent="-281307" algn="l" defTabSz="1125225" rtl="0" eaLnBrk="1" latinLnBrk="0" hangingPunct="1">
        <a:spcBef>
          <a:spcPct val="20000"/>
        </a:spcBef>
        <a:buFont typeface="Arial" pitchFamily="34" charset="0"/>
        <a:buChar char="•"/>
        <a:defRPr sz="2462" kern="1200">
          <a:solidFill>
            <a:schemeClr val="tx1"/>
          </a:solidFill>
          <a:latin typeface="+mn-lt"/>
          <a:ea typeface="+mn-ea"/>
          <a:cs typeface="+mn-cs"/>
        </a:defRPr>
      </a:lvl8pPr>
      <a:lvl9pPr marL="4782209" indent="-281307" algn="l" defTabSz="1125225" rtl="0" eaLnBrk="1" latinLnBrk="0" hangingPunct="1">
        <a:spcBef>
          <a:spcPct val="20000"/>
        </a:spcBef>
        <a:buFont typeface="Arial" pitchFamily="34" charset="0"/>
        <a:buChar char="•"/>
        <a:defRPr sz="2462" kern="1200">
          <a:solidFill>
            <a:schemeClr val="tx1"/>
          </a:solidFill>
          <a:latin typeface="+mn-lt"/>
          <a:ea typeface="+mn-ea"/>
          <a:cs typeface="+mn-cs"/>
        </a:defRPr>
      </a:lvl9pPr>
    </p:bodyStyle>
    <p:otherStyle>
      <a:defPPr>
        <a:defRPr lang="en-US"/>
      </a:defPPr>
      <a:lvl1pPr marL="0" algn="l" defTabSz="1125225" rtl="0" eaLnBrk="1" latinLnBrk="0" hangingPunct="1">
        <a:defRPr sz="2215" kern="1200">
          <a:solidFill>
            <a:schemeClr val="tx1"/>
          </a:solidFill>
          <a:latin typeface="+mn-lt"/>
          <a:ea typeface="+mn-ea"/>
          <a:cs typeface="+mn-cs"/>
        </a:defRPr>
      </a:lvl1pPr>
      <a:lvl2pPr marL="562612" algn="l" defTabSz="1125225" rtl="0" eaLnBrk="1" latinLnBrk="0" hangingPunct="1">
        <a:defRPr sz="2215" kern="1200">
          <a:solidFill>
            <a:schemeClr val="tx1"/>
          </a:solidFill>
          <a:latin typeface="+mn-lt"/>
          <a:ea typeface="+mn-ea"/>
          <a:cs typeface="+mn-cs"/>
        </a:defRPr>
      </a:lvl2pPr>
      <a:lvl3pPr marL="1125225" algn="l" defTabSz="1125225" rtl="0" eaLnBrk="1" latinLnBrk="0" hangingPunct="1">
        <a:defRPr sz="2215" kern="1200">
          <a:solidFill>
            <a:schemeClr val="tx1"/>
          </a:solidFill>
          <a:latin typeface="+mn-lt"/>
          <a:ea typeface="+mn-ea"/>
          <a:cs typeface="+mn-cs"/>
        </a:defRPr>
      </a:lvl3pPr>
      <a:lvl4pPr marL="1687839" algn="l" defTabSz="1125225" rtl="0" eaLnBrk="1" latinLnBrk="0" hangingPunct="1">
        <a:defRPr sz="2215" kern="1200">
          <a:solidFill>
            <a:schemeClr val="tx1"/>
          </a:solidFill>
          <a:latin typeface="+mn-lt"/>
          <a:ea typeface="+mn-ea"/>
          <a:cs typeface="+mn-cs"/>
        </a:defRPr>
      </a:lvl4pPr>
      <a:lvl5pPr marL="2250451" algn="l" defTabSz="1125225" rtl="0" eaLnBrk="1" latinLnBrk="0" hangingPunct="1">
        <a:defRPr sz="2215" kern="1200">
          <a:solidFill>
            <a:schemeClr val="tx1"/>
          </a:solidFill>
          <a:latin typeface="+mn-lt"/>
          <a:ea typeface="+mn-ea"/>
          <a:cs typeface="+mn-cs"/>
        </a:defRPr>
      </a:lvl5pPr>
      <a:lvl6pPr marL="2813065" algn="l" defTabSz="1125225" rtl="0" eaLnBrk="1" latinLnBrk="0" hangingPunct="1">
        <a:defRPr sz="2215" kern="1200">
          <a:solidFill>
            <a:schemeClr val="tx1"/>
          </a:solidFill>
          <a:latin typeface="+mn-lt"/>
          <a:ea typeface="+mn-ea"/>
          <a:cs typeface="+mn-cs"/>
        </a:defRPr>
      </a:lvl6pPr>
      <a:lvl7pPr marL="3375676" algn="l" defTabSz="1125225" rtl="0" eaLnBrk="1" latinLnBrk="0" hangingPunct="1">
        <a:defRPr sz="2215" kern="1200">
          <a:solidFill>
            <a:schemeClr val="tx1"/>
          </a:solidFill>
          <a:latin typeface="+mn-lt"/>
          <a:ea typeface="+mn-ea"/>
          <a:cs typeface="+mn-cs"/>
        </a:defRPr>
      </a:lvl7pPr>
      <a:lvl8pPr marL="3938290" algn="l" defTabSz="1125225" rtl="0" eaLnBrk="1" latinLnBrk="0" hangingPunct="1">
        <a:defRPr sz="2215" kern="1200">
          <a:solidFill>
            <a:schemeClr val="tx1"/>
          </a:solidFill>
          <a:latin typeface="+mn-lt"/>
          <a:ea typeface="+mn-ea"/>
          <a:cs typeface="+mn-cs"/>
        </a:defRPr>
      </a:lvl8pPr>
      <a:lvl9pPr marL="4500903" algn="l" defTabSz="1125225" rtl="0" eaLnBrk="1" latinLnBrk="0" hangingPunct="1">
        <a:defRPr sz="221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93556" y="353542"/>
            <a:ext cx="8795724" cy="771707"/>
          </a:xfrm>
          <a:prstGeom prst="rect">
            <a:avLst/>
          </a:prstGeom>
          <a:noFill/>
          <a:ln>
            <a:noFill/>
          </a:ln>
          <a:extLst>
            <a:ext uri="{909E8E84-426E-40dd-AFC4-6F175D3DCCD1}"/>
            <a:ext uri="{91240B29-F687-4f45-9708-019B960494DF}"/>
          </a:extLst>
        </p:spPr>
        <p:txBody>
          <a:bodyPr vert="horz" wrap="square" lIns="91423" tIns="45712" rIns="91423" bIns="45712" numCol="1" anchor="b" anchorCtr="0" compatLnSpc="1">
            <a:prstTxWarp prst="textNoShape">
              <a:avLst/>
            </a:prstTxWarp>
          </a:bodyPr>
          <a:lstStyle/>
          <a:p>
            <a:pPr lvl="0"/>
            <a:r>
              <a:rPr lang="en-US" altLang="en-US" smtClean="0"/>
              <a:t>Click to edit Master title style</a:t>
            </a:r>
            <a:endParaRPr lang="en-AU" altLang="en-US"/>
          </a:p>
        </p:txBody>
      </p:sp>
      <p:sp>
        <p:nvSpPr>
          <p:cNvPr id="1027" name="Text Placeholder 2"/>
          <p:cNvSpPr>
            <a:spLocks noGrp="1"/>
          </p:cNvSpPr>
          <p:nvPr>
            <p:ph type="body" idx="1"/>
          </p:nvPr>
        </p:nvSpPr>
        <p:spPr bwMode="auto">
          <a:xfrm>
            <a:off x="193556" y="1562422"/>
            <a:ext cx="8641483" cy="8446965"/>
          </a:xfrm>
          <a:prstGeom prst="rect">
            <a:avLst/>
          </a:prstGeom>
          <a:noFill/>
          <a:ln>
            <a:noFill/>
          </a:ln>
          <a:extLst>
            <a:ext uri="{909E8E84-426E-40dd-AFC4-6F175D3DCCD1}"/>
            <a:ext uri="{91240B29-F687-4f45-9708-019B960494DF}"/>
          </a:extLst>
        </p:spPr>
        <p:txBody>
          <a:bodyPr vert="horz" wrap="square" lIns="91423" tIns="45712" rIns="91423" bIns="4571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a:p>
        </p:txBody>
      </p:sp>
      <p:grpSp>
        <p:nvGrpSpPr>
          <p:cNvPr id="1028" name="Group 49"/>
          <p:cNvGrpSpPr>
            <a:grpSpLocks noChangeAspect="1"/>
          </p:cNvGrpSpPr>
          <p:nvPr/>
        </p:nvGrpSpPr>
        <p:grpSpPr bwMode="auto">
          <a:xfrm>
            <a:off x="210694" y="12288396"/>
            <a:ext cx="801444" cy="239495"/>
            <a:chOff x="1405" y="1050"/>
            <a:chExt cx="2898" cy="450"/>
          </a:xfrm>
        </p:grpSpPr>
        <p:sp>
          <p:nvSpPr>
            <p:cNvPr id="1032" name="Freeform 50"/>
            <p:cNvSpPr>
              <a:spLocks/>
            </p:cNvSpPr>
            <p:nvPr/>
          </p:nvSpPr>
          <p:spPr bwMode="auto">
            <a:xfrm>
              <a:off x="1405" y="1057"/>
              <a:ext cx="288" cy="439"/>
            </a:xfrm>
            <a:custGeom>
              <a:avLst/>
              <a:gdLst>
                <a:gd name="T0" fmla="*/ 0 w 288"/>
                <a:gd name="T1" fmla="*/ 0 h 436"/>
                <a:gd name="T2" fmla="*/ 291 w 288"/>
                <a:gd name="T3" fmla="*/ 0 h 436"/>
                <a:gd name="T4" fmla="*/ 291 w 288"/>
                <a:gd name="T5" fmla="*/ 105 h 436"/>
                <a:gd name="T6" fmla="*/ 208 w 288"/>
                <a:gd name="T7" fmla="*/ 105 h 436"/>
                <a:gd name="T8" fmla="*/ 208 w 288"/>
                <a:gd name="T9" fmla="*/ 445 h 436"/>
                <a:gd name="T10" fmla="*/ 85 w 288"/>
                <a:gd name="T11" fmla="*/ 445 h 436"/>
                <a:gd name="T12" fmla="*/ 85 w 288"/>
                <a:gd name="T13" fmla="*/ 105 h 436"/>
                <a:gd name="T14" fmla="*/ 0 w 288"/>
                <a:gd name="T15" fmla="*/ 105 h 436"/>
                <a:gd name="T16" fmla="*/ 0 w 288"/>
                <a:gd name="T17" fmla="*/ 0 h 4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8" h="436">
                  <a:moveTo>
                    <a:pt x="0" y="0"/>
                  </a:moveTo>
                  <a:lnTo>
                    <a:pt x="288" y="0"/>
                  </a:lnTo>
                  <a:lnTo>
                    <a:pt x="288" y="102"/>
                  </a:lnTo>
                  <a:lnTo>
                    <a:pt x="205" y="102"/>
                  </a:lnTo>
                  <a:lnTo>
                    <a:pt x="205" y="436"/>
                  </a:lnTo>
                  <a:lnTo>
                    <a:pt x="85" y="436"/>
                  </a:lnTo>
                  <a:lnTo>
                    <a:pt x="85" y="102"/>
                  </a:lnTo>
                  <a:lnTo>
                    <a:pt x="0" y="102"/>
                  </a:lnTo>
                  <a:lnTo>
                    <a:pt x="0" y="0"/>
                  </a:lnTo>
                  <a:close/>
                </a:path>
              </a:pathLst>
            </a:custGeom>
            <a:solidFill>
              <a:srgbClr val="7B7C7E"/>
            </a:solidFill>
            <a:ln>
              <a:noFill/>
            </a:ln>
            <a:extLst>
              <a:ext uri="{91240B29-F687-4f45-9708-019B960494DF}"/>
            </a:extLst>
          </p:spPr>
          <p:txBody>
            <a:bodyPr/>
            <a:lstStyle/>
            <a:p>
              <a:pPr defTabSz="842680">
                <a:defRPr/>
              </a:pPr>
              <a:endParaRPr lang="en-AU" sz="1715" dirty="0">
                <a:solidFill>
                  <a:prstClr val="black"/>
                </a:solidFill>
              </a:endParaRPr>
            </a:p>
          </p:txBody>
        </p:sp>
        <p:sp>
          <p:nvSpPr>
            <p:cNvPr id="2" name="Freeform 51"/>
            <p:cNvSpPr>
              <a:spLocks/>
            </p:cNvSpPr>
            <p:nvPr/>
          </p:nvSpPr>
          <p:spPr bwMode="auto">
            <a:xfrm>
              <a:off x="1715" y="1057"/>
              <a:ext cx="303" cy="439"/>
            </a:xfrm>
            <a:custGeom>
              <a:avLst/>
              <a:gdLst>
                <a:gd name="T0" fmla="*/ 176 w 303"/>
                <a:gd name="T1" fmla="*/ 0 h 436"/>
                <a:gd name="T2" fmla="*/ 294 w 303"/>
                <a:gd name="T3" fmla="*/ 0 h 436"/>
                <a:gd name="T4" fmla="*/ 294 w 303"/>
                <a:gd name="T5" fmla="*/ 445 h 436"/>
                <a:gd name="T6" fmla="*/ 176 w 303"/>
                <a:gd name="T7" fmla="*/ 445 h 436"/>
                <a:gd name="T8" fmla="*/ 176 w 303"/>
                <a:gd name="T9" fmla="*/ 267 h 436"/>
                <a:gd name="T10" fmla="*/ 120 w 303"/>
                <a:gd name="T11" fmla="*/ 267 h 436"/>
                <a:gd name="T12" fmla="*/ 120 w 303"/>
                <a:gd name="T13" fmla="*/ 445 h 436"/>
                <a:gd name="T14" fmla="*/ 0 w 303"/>
                <a:gd name="T15" fmla="*/ 445 h 436"/>
                <a:gd name="T16" fmla="*/ 0 w 303"/>
                <a:gd name="T17" fmla="*/ 0 h 436"/>
                <a:gd name="T18" fmla="*/ 120 w 303"/>
                <a:gd name="T19" fmla="*/ 0 h 436"/>
                <a:gd name="T20" fmla="*/ 120 w 303"/>
                <a:gd name="T21" fmla="*/ 162 h 436"/>
                <a:gd name="T22" fmla="*/ 176 w 303"/>
                <a:gd name="T23" fmla="*/ 162 h 436"/>
                <a:gd name="T24" fmla="*/ 176 w 303"/>
                <a:gd name="T25" fmla="*/ 0 h 4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3" h="436">
                  <a:moveTo>
                    <a:pt x="182" y="0"/>
                  </a:moveTo>
                  <a:lnTo>
                    <a:pt x="303" y="0"/>
                  </a:lnTo>
                  <a:lnTo>
                    <a:pt x="303" y="436"/>
                  </a:lnTo>
                  <a:lnTo>
                    <a:pt x="182" y="436"/>
                  </a:lnTo>
                  <a:lnTo>
                    <a:pt x="182" y="261"/>
                  </a:lnTo>
                  <a:lnTo>
                    <a:pt x="123" y="261"/>
                  </a:lnTo>
                  <a:lnTo>
                    <a:pt x="123" y="436"/>
                  </a:lnTo>
                  <a:lnTo>
                    <a:pt x="0" y="436"/>
                  </a:lnTo>
                  <a:lnTo>
                    <a:pt x="0" y="0"/>
                  </a:lnTo>
                  <a:lnTo>
                    <a:pt x="123" y="0"/>
                  </a:lnTo>
                  <a:lnTo>
                    <a:pt x="123" y="159"/>
                  </a:lnTo>
                  <a:lnTo>
                    <a:pt x="182" y="159"/>
                  </a:lnTo>
                  <a:lnTo>
                    <a:pt x="182" y="0"/>
                  </a:lnTo>
                  <a:close/>
                </a:path>
              </a:pathLst>
            </a:custGeom>
            <a:solidFill>
              <a:srgbClr val="7B7C7E"/>
            </a:solidFill>
            <a:ln>
              <a:noFill/>
            </a:ln>
            <a:extLst>
              <a:ext uri="{91240B29-F687-4f45-9708-019B960494DF}"/>
            </a:extLst>
          </p:spPr>
          <p:txBody>
            <a:bodyPr/>
            <a:lstStyle/>
            <a:p>
              <a:pPr defTabSz="842680">
                <a:defRPr/>
              </a:pPr>
              <a:endParaRPr lang="en-AU" sz="1715" dirty="0">
                <a:solidFill>
                  <a:prstClr val="black"/>
                </a:solidFill>
              </a:endParaRPr>
            </a:p>
          </p:txBody>
        </p:sp>
        <p:sp>
          <p:nvSpPr>
            <p:cNvPr id="3" name="Rectangle 52"/>
            <p:cNvSpPr>
              <a:spLocks noChangeArrowheads="1"/>
            </p:cNvSpPr>
            <p:nvPr/>
          </p:nvSpPr>
          <p:spPr bwMode="auto">
            <a:xfrm>
              <a:off x="2061" y="1057"/>
              <a:ext cx="120" cy="439"/>
            </a:xfrm>
            <a:prstGeom prst="rect">
              <a:avLst/>
            </a:prstGeom>
            <a:solidFill>
              <a:srgbClr val="7B7C7E"/>
            </a:solidFill>
            <a:ln>
              <a:noFill/>
            </a:ln>
            <a:extLst>
              <a:ext uri="{91240B29-F687-4f45-9708-019B960494DF}"/>
            </a:extLst>
          </p:spPr>
          <p:txBody>
            <a:bodyPr/>
            <a:lstStyle/>
            <a:p>
              <a:pPr defTabSz="842680">
                <a:defRPr/>
              </a:pPr>
              <a:endParaRPr lang="en-US" sz="1715" dirty="0">
                <a:solidFill>
                  <a:prstClr val="black"/>
                </a:solidFill>
              </a:endParaRPr>
            </a:p>
          </p:txBody>
        </p:sp>
        <p:sp>
          <p:nvSpPr>
            <p:cNvPr id="1035" name="Freeform 53"/>
            <p:cNvSpPr>
              <a:spLocks/>
            </p:cNvSpPr>
            <p:nvPr/>
          </p:nvSpPr>
          <p:spPr bwMode="auto">
            <a:xfrm>
              <a:off x="2222" y="1057"/>
              <a:ext cx="313" cy="439"/>
            </a:xfrm>
            <a:custGeom>
              <a:avLst/>
              <a:gdLst>
                <a:gd name="T0" fmla="*/ 199 w 309"/>
                <a:gd name="T1" fmla="*/ 0 h 436"/>
                <a:gd name="T2" fmla="*/ 315 w 309"/>
                <a:gd name="T3" fmla="*/ 0 h 436"/>
                <a:gd name="T4" fmla="*/ 315 w 309"/>
                <a:gd name="T5" fmla="*/ 445 h 436"/>
                <a:gd name="T6" fmla="*/ 182 w 309"/>
                <a:gd name="T7" fmla="*/ 445 h 436"/>
                <a:gd name="T8" fmla="*/ 116 w 309"/>
                <a:gd name="T9" fmla="*/ 171 h 436"/>
                <a:gd name="T10" fmla="*/ 114 w 309"/>
                <a:gd name="T11" fmla="*/ 171 h 436"/>
                <a:gd name="T12" fmla="*/ 114 w 309"/>
                <a:gd name="T13" fmla="*/ 445 h 436"/>
                <a:gd name="T14" fmla="*/ 0 w 309"/>
                <a:gd name="T15" fmla="*/ 445 h 436"/>
                <a:gd name="T16" fmla="*/ 0 w 309"/>
                <a:gd name="T17" fmla="*/ 0 h 436"/>
                <a:gd name="T18" fmla="*/ 135 w 309"/>
                <a:gd name="T19" fmla="*/ 0 h 436"/>
                <a:gd name="T20" fmla="*/ 196 w 309"/>
                <a:gd name="T21" fmla="*/ 271 h 436"/>
                <a:gd name="T22" fmla="*/ 199 w 309"/>
                <a:gd name="T23" fmla="*/ 271 h 436"/>
                <a:gd name="T24" fmla="*/ 199 w 309"/>
                <a:gd name="T25" fmla="*/ 0 h 4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 h="436">
                  <a:moveTo>
                    <a:pt x="196" y="0"/>
                  </a:moveTo>
                  <a:lnTo>
                    <a:pt x="309" y="0"/>
                  </a:lnTo>
                  <a:lnTo>
                    <a:pt x="309" y="436"/>
                  </a:lnTo>
                  <a:lnTo>
                    <a:pt x="179" y="436"/>
                  </a:lnTo>
                  <a:lnTo>
                    <a:pt x="113" y="168"/>
                  </a:lnTo>
                  <a:lnTo>
                    <a:pt x="111" y="168"/>
                  </a:lnTo>
                  <a:lnTo>
                    <a:pt x="111" y="436"/>
                  </a:lnTo>
                  <a:lnTo>
                    <a:pt x="0" y="436"/>
                  </a:lnTo>
                  <a:lnTo>
                    <a:pt x="0" y="0"/>
                  </a:lnTo>
                  <a:lnTo>
                    <a:pt x="132" y="0"/>
                  </a:lnTo>
                  <a:lnTo>
                    <a:pt x="193" y="265"/>
                  </a:lnTo>
                  <a:lnTo>
                    <a:pt x="196" y="265"/>
                  </a:lnTo>
                  <a:lnTo>
                    <a:pt x="196" y="0"/>
                  </a:lnTo>
                  <a:close/>
                </a:path>
              </a:pathLst>
            </a:custGeom>
            <a:solidFill>
              <a:srgbClr val="7B7C7E"/>
            </a:solidFill>
            <a:ln>
              <a:noFill/>
            </a:ln>
            <a:extLst>
              <a:ext uri="{91240B29-F687-4f45-9708-019B960494DF}"/>
            </a:extLst>
          </p:spPr>
          <p:txBody>
            <a:bodyPr/>
            <a:lstStyle/>
            <a:p>
              <a:pPr defTabSz="842680">
                <a:defRPr/>
              </a:pPr>
              <a:endParaRPr lang="en-AU" sz="1715" dirty="0">
                <a:solidFill>
                  <a:prstClr val="black"/>
                </a:solidFill>
              </a:endParaRPr>
            </a:p>
          </p:txBody>
        </p:sp>
        <p:sp>
          <p:nvSpPr>
            <p:cNvPr id="1036" name="Freeform 54"/>
            <p:cNvSpPr>
              <a:spLocks/>
            </p:cNvSpPr>
            <p:nvPr/>
          </p:nvSpPr>
          <p:spPr bwMode="auto">
            <a:xfrm>
              <a:off x="2582" y="1057"/>
              <a:ext cx="339" cy="439"/>
            </a:xfrm>
            <a:custGeom>
              <a:avLst/>
              <a:gdLst>
                <a:gd name="T0" fmla="*/ 190 w 340"/>
                <a:gd name="T1" fmla="*/ 0 h 436"/>
                <a:gd name="T2" fmla="*/ 322 w 340"/>
                <a:gd name="T3" fmla="*/ 0 h 436"/>
                <a:gd name="T4" fmla="*/ 216 w 340"/>
                <a:gd name="T5" fmla="*/ 195 h 436"/>
                <a:gd name="T6" fmla="*/ 337 w 340"/>
                <a:gd name="T7" fmla="*/ 445 h 436"/>
                <a:gd name="T8" fmla="*/ 200 w 340"/>
                <a:gd name="T9" fmla="*/ 445 h 436"/>
                <a:gd name="T10" fmla="*/ 141 w 340"/>
                <a:gd name="T11" fmla="*/ 297 h 436"/>
                <a:gd name="T12" fmla="*/ 122 w 340"/>
                <a:gd name="T13" fmla="*/ 330 h 436"/>
                <a:gd name="T14" fmla="*/ 122 w 340"/>
                <a:gd name="T15" fmla="*/ 445 h 436"/>
                <a:gd name="T16" fmla="*/ 0 w 340"/>
                <a:gd name="T17" fmla="*/ 445 h 436"/>
                <a:gd name="T18" fmla="*/ 0 w 340"/>
                <a:gd name="T19" fmla="*/ 0 h 436"/>
                <a:gd name="T20" fmla="*/ 122 w 340"/>
                <a:gd name="T21" fmla="*/ 0 h 436"/>
                <a:gd name="T22" fmla="*/ 122 w 340"/>
                <a:gd name="T23" fmla="*/ 169 h 436"/>
                <a:gd name="T24" fmla="*/ 125 w 340"/>
                <a:gd name="T25" fmla="*/ 169 h 436"/>
                <a:gd name="T26" fmla="*/ 190 w 340"/>
                <a:gd name="T27" fmla="*/ 0 h 4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0" h="436">
                  <a:moveTo>
                    <a:pt x="193" y="0"/>
                  </a:moveTo>
                  <a:lnTo>
                    <a:pt x="325" y="0"/>
                  </a:lnTo>
                  <a:lnTo>
                    <a:pt x="219" y="192"/>
                  </a:lnTo>
                  <a:lnTo>
                    <a:pt x="340" y="436"/>
                  </a:lnTo>
                  <a:lnTo>
                    <a:pt x="203" y="436"/>
                  </a:lnTo>
                  <a:lnTo>
                    <a:pt x="141" y="291"/>
                  </a:lnTo>
                  <a:lnTo>
                    <a:pt x="122" y="324"/>
                  </a:lnTo>
                  <a:lnTo>
                    <a:pt x="122" y="436"/>
                  </a:lnTo>
                  <a:lnTo>
                    <a:pt x="0" y="436"/>
                  </a:lnTo>
                  <a:lnTo>
                    <a:pt x="0" y="0"/>
                  </a:lnTo>
                  <a:lnTo>
                    <a:pt x="122" y="0"/>
                  </a:lnTo>
                  <a:lnTo>
                    <a:pt x="122" y="166"/>
                  </a:lnTo>
                  <a:lnTo>
                    <a:pt x="125" y="166"/>
                  </a:lnTo>
                  <a:lnTo>
                    <a:pt x="193" y="0"/>
                  </a:lnTo>
                  <a:close/>
                </a:path>
              </a:pathLst>
            </a:custGeom>
            <a:solidFill>
              <a:srgbClr val="7B7C7E"/>
            </a:solidFill>
            <a:ln>
              <a:noFill/>
            </a:ln>
            <a:extLst>
              <a:ext uri="{91240B29-F687-4f45-9708-019B960494DF}"/>
            </a:extLst>
          </p:spPr>
          <p:txBody>
            <a:bodyPr/>
            <a:lstStyle/>
            <a:p>
              <a:pPr defTabSz="842680">
                <a:defRPr/>
              </a:pPr>
              <a:endParaRPr lang="en-AU" sz="1715" dirty="0">
                <a:solidFill>
                  <a:prstClr val="black"/>
                </a:solidFill>
              </a:endParaRPr>
            </a:p>
          </p:txBody>
        </p:sp>
        <p:sp>
          <p:nvSpPr>
            <p:cNvPr id="1037" name="Freeform 55"/>
            <p:cNvSpPr>
              <a:spLocks noEditPoints="1"/>
            </p:cNvSpPr>
            <p:nvPr/>
          </p:nvSpPr>
          <p:spPr bwMode="auto">
            <a:xfrm>
              <a:off x="2947" y="1057"/>
              <a:ext cx="233" cy="439"/>
            </a:xfrm>
            <a:custGeom>
              <a:avLst/>
              <a:gdLst>
                <a:gd name="T0" fmla="*/ 0 w 98"/>
                <a:gd name="T1" fmla="*/ 0 h 184"/>
                <a:gd name="T2" fmla="*/ 3625830 w 98"/>
                <a:gd name="T3" fmla="*/ 0 h 184"/>
                <a:gd name="T4" fmla="*/ 7376153 w 98"/>
                <a:gd name="T5" fmla="*/ 3872846 h 184"/>
                <a:gd name="T6" fmla="*/ 3464754 w 98"/>
                <a:gd name="T7" fmla="*/ 7736089 h 184"/>
                <a:gd name="T8" fmla="*/ 834289 w 98"/>
                <a:gd name="T9" fmla="*/ 7736089 h 184"/>
                <a:gd name="T10" fmla="*/ 834289 w 98"/>
                <a:gd name="T11" fmla="*/ 13946190 h 184"/>
                <a:gd name="T12" fmla="*/ 0 w 98"/>
                <a:gd name="T13" fmla="*/ 13946190 h 184"/>
                <a:gd name="T14" fmla="*/ 0 w 98"/>
                <a:gd name="T15" fmla="*/ 0 h 184"/>
                <a:gd name="T16" fmla="*/ 3534811 w 98"/>
                <a:gd name="T17" fmla="*/ 7033913 h 184"/>
                <a:gd name="T18" fmla="*/ 6550959 w 98"/>
                <a:gd name="T19" fmla="*/ 3872846 h 184"/>
                <a:gd name="T20" fmla="*/ 3625830 w 98"/>
                <a:gd name="T21" fmla="*/ 672720 h 184"/>
                <a:gd name="T22" fmla="*/ 834289 w 98"/>
                <a:gd name="T23" fmla="*/ 672720 h 184"/>
                <a:gd name="T24" fmla="*/ 834289 w 98"/>
                <a:gd name="T25" fmla="*/ 7033913 h 184"/>
                <a:gd name="T26" fmla="*/ 3534811 w 98"/>
                <a:gd name="T27" fmla="*/ 7033913 h 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8" h="184">
                  <a:moveTo>
                    <a:pt x="0" y="0"/>
                  </a:moveTo>
                  <a:cubicBezTo>
                    <a:pt x="48" y="0"/>
                    <a:pt x="48" y="0"/>
                    <a:pt x="48" y="0"/>
                  </a:cubicBezTo>
                  <a:cubicBezTo>
                    <a:pt x="91" y="1"/>
                    <a:pt x="98" y="31"/>
                    <a:pt x="98" y="51"/>
                  </a:cubicBezTo>
                  <a:cubicBezTo>
                    <a:pt x="98" y="82"/>
                    <a:pt x="79" y="102"/>
                    <a:pt x="46" y="102"/>
                  </a:cubicBezTo>
                  <a:cubicBezTo>
                    <a:pt x="11" y="102"/>
                    <a:pt x="11" y="102"/>
                    <a:pt x="11" y="102"/>
                  </a:cubicBezTo>
                  <a:cubicBezTo>
                    <a:pt x="11" y="184"/>
                    <a:pt x="11" y="184"/>
                    <a:pt x="11" y="184"/>
                  </a:cubicBezTo>
                  <a:cubicBezTo>
                    <a:pt x="0" y="184"/>
                    <a:pt x="0" y="184"/>
                    <a:pt x="0" y="184"/>
                  </a:cubicBezTo>
                  <a:lnTo>
                    <a:pt x="0" y="0"/>
                  </a:lnTo>
                  <a:close/>
                  <a:moveTo>
                    <a:pt x="47" y="93"/>
                  </a:moveTo>
                  <a:cubicBezTo>
                    <a:pt x="69" y="93"/>
                    <a:pt x="87" y="81"/>
                    <a:pt x="87" y="51"/>
                  </a:cubicBezTo>
                  <a:cubicBezTo>
                    <a:pt x="87" y="25"/>
                    <a:pt x="73" y="9"/>
                    <a:pt x="48" y="9"/>
                  </a:cubicBezTo>
                  <a:cubicBezTo>
                    <a:pt x="11" y="9"/>
                    <a:pt x="11" y="9"/>
                    <a:pt x="11" y="9"/>
                  </a:cubicBezTo>
                  <a:cubicBezTo>
                    <a:pt x="11" y="93"/>
                    <a:pt x="11" y="93"/>
                    <a:pt x="11" y="93"/>
                  </a:cubicBezTo>
                  <a:lnTo>
                    <a:pt x="47" y="93"/>
                  </a:lnTo>
                  <a:close/>
                </a:path>
              </a:pathLst>
            </a:custGeom>
            <a:solidFill>
              <a:srgbClr val="7B7C7E"/>
            </a:solidFill>
            <a:ln>
              <a:noFill/>
            </a:ln>
            <a:extLst>
              <a:ext uri="{91240B29-F687-4f45-9708-019B960494DF}"/>
            </a:extLst>
          </p:spPr>
          <p:txBody>
            <a:bodyPr/>
            <a:lstStyle/>
            <a:p>
              <a:pPr defTabSz="842680">
                <a:defRPr/>
              </a:pPr>
              <a:endParaRPr lang="en-AU" sz="1715" dirty="0">
                <a:solidFill>
                  <a:prstClr val="black"/>
                </a:solidFill>
              </a:endParaRPr>
            </a:p>
          </p:txBody>
        </p:sp>
        <p:sp>
          <p:nvSpPr>
            <p:cNvPr id="1038" name="Freeform 56"/>
            <p:cNvSpPr>
              <a:spLocks/>
            </p:cNvSpPr>
            <p:nvPr/>
          </p:nvSpPr>
          <p:spPr bwMode="auto">
            <a:xfrm>
              <a:off x="3228" y="1057"/>
              <a:ext cx="211" cy="439"/>
            </a:xfrm>
            <a:custGeom>
              <a:avLst/>
              <a:gdLst>
                <a:gd name="T0" fmla="*/ 0 w 208"/>
                <a:gd name="T1" fmla="*/ 0 h 436"/>
                <a:gd name="T2" fmla="*/ 26 w 208"/>
                <a:gd name="T3" fmla="*/ 0 h 436"/>
                <a:gd name="T4" fmla="*/ 26 w 208"/>
                <a:gd name="T5" fmla="*/ 421 h 436"/>
                <a:gd name="T6" fmla="*/ 217 w 208"/>
                <a:gd name="T7" fmla="*/ 421 h 436"/>
                <a:gd name="T8" fmla="*/ 217 w 208"/>
                <a:gd name="T9" fmla="*/ 445 h 436"/>
                <a:gd name="T10" fmla="*/ 0 w 208"/>
                <a:gd name="T11" fmla="*/ 445 h 436"/>
                <a:gd name="T12" fmla="*/ 0 w 208"/>
                <a:gd name="T13" fmla="*/ 0 h 4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436">
                  <a:moveTo>
                    <a:pt x="0" y="0"/>
                  </a:moveTo>
                  <a:lnTo>
                    <a:pt x="26" y="0"/>
                  </a:lnTo>
                  <a:lnTo>
                    <a:pt x="26" y="412"/>
                  </a:lnTo>
                  <a:lnTo>
                    <a:pt x="208" y="412"/>
                  </a:lnTo>
                  <a:lnTo>
                    <a:pt x="208" y="436"/>
                  </a:lnTo>
                  <a:lnTo>
                    <a:pt x="0" y="436"/>
                  </a:lnTo>
                  <a:lnTo>
                    <a:pt x="0" y="0"/>
                  </a:lnTo>
                  <a:close/>
                </a:path>
              </a:pathLst>
            </a:custGeom>
            <a:solidFill>
              <a:srgbClr val="7B7C7E"/>
            </a:solidFill>
            <a:ln>
              <a:noFill/>
            </a:ln>
            <a:extLst>
              <a:ext uri="{91240B29-F687-4f45-9708-019B960494DF}"/>
            </a:extLst>
          </p:spPr>
          <p:txBody>
            <a:bodyPr/>
            <a:lstStyle/>
            <a:p>
              <a:pPr defTabSz="842680">
                <a:defRPr/>
              </a:pPr>
              <a:endParaRPr lang="en-AU" sz="1715" dirty="0">
                <a:solidFill>
                  <a:prstClr val="black"/>
                </a:solidFill>
              </a:endParaRPr>
            </a:p>
          </p:txBody>
        </p:sp>
        <p:sp>
          <p:nvSpPr>
            <p:cNvPr id="1039" name="Freeform 57"/>
            <p:cNvSpPr>
              <a:spLocks noEditPoints="1"/>
            </p:cNvSpPr>
            <p:nvPr/>
          </p:nvSpPr>
          <p:spPr bwMode="auto">
            <a:xfrm>
              <a:off x="3454" y="1057"/>
              <a:ext cx="292" cy="439"/>
            </a:xfrm>
            <a:custGeom>
              <a:avLst/>
              <a:gdLst>
                <a:gd name="T0" fmla="*/ 226 w 298"/>
                <a:gd name="T1" fmla="*/ 307 h 436"/>
                <a:gd name="T2" fmla="*/ 63 w 298"/>
                <a:gd name="T3" fmla="*/ 307 h 436"/>
                <a:gd name="T4" fmla="*/ 26 w 298"/>
                <a:gd name="T5" fmla="*/ 445 h 436"/>
                <a:gd name="T6" fmla="*/ 0 w 298"/>
                <a:gd name="T7" fmla="*/ 445 h 436"/>
                <a:gd name="T8" fmla="*/ 132 w 298"/>
                <a:gd name="T9" fmla="*/ 0 h 436"/>
                <a:gd name="T10" fmla="*/ 162 w 298"/>
                <a:gd name="T11" fmla="*/ 0 h 436"/>
                <a:gd name="T12" fmla="*/ 289 w 298"/>
                <a:gd name="T13" fmla="*/ 445 h 436"/>
                <a:gd name="T14" fmla="*/ 263 w 298"/>
                <a:gd name="T15" fmla="*/ 445 h 436"/>
                <a:gd name="T16" fmla="*/ 226 w 298"/>
                <a:gd name="T17" fmla="*/ 307 h 436"/>
                <a:gd name="T18" fmla="*/ 147 w 298"/>
                <a:gd name="T19" fmla="*/ 26 h 436"/>
                <a:gd name="T20" fmla="*/ 147 w 298"/>
                <a:gd name="T21" fmla="*/ 26 h 436"/>
                <a:gd name="T22" fmla="*/ 71 w 298"/>
                <a:gd name="T23" fmla="*/ 285 h 436"/>
                <a:gd name="T24" fmla="*/ 221 w 298"/>
                <a:gd name="T25" fmla="*/ 285 h 436"/>
                <a:gd name="T26" fmla="*/ 147 w 298"/>
                <a:gd name="T27" fmla="*/ 26 h 4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8" h="436">
                  <a:moveTo>
                    <a:pt x="232" y="301"/>
                  </a:moveTo>
                  <a:lnTo>
                    <a:pt x="66" y="301"/>
                  </a:lnTo>
                  <a:lnTo>
                    <a:pt x="26" y="436"/>
                  </a:lnTo>
                  <a:lnTo>
                    <a:pt x="0" y="436"/>
                  </a:lnTo>
                  <a:lnTo>
                    <a:pt x="135" y="0"/>
                  </a:lnTo>
                  <a:lnTo>
                    <a:pt x="168" y="0"/>
                  </a:lnTo>
                  <a:lnTo>
                    <a:pt x="298" y="436"/>
                  </a:lnTo>
                  <a:lnTo>
                    <a:pt x="272" y="436"/>
                  </a:lnTo>
                  <a:lnTo>
                    <a:pt x="232" y="301"/>
                  </a:lnTo>
                  <a:close/>
                  <a:moveTo>
                    <a:pt x="152" y="26"/>
                  </a:moveTo>
                  <a:lnTo>
                    <a:pt x="152" y="26"/>
                  </a:lnTo>
                  <a:lnTo>
                    <a:pt x="74" y="279"/>
                  </a:lnTo>
                  <a:lnTo>
                    <a:pt x="227" y="279"/>
                  </a:lnTo>
                  <a:lnTo>
                    <a:pt x="152" y="26"/>
                  </a:lnTo>
                  <a:close/>
                </a:path>
              </a:pathLst>
            </a:custGeom>
            <a:solidFill>
              <a:srgbClr val="7B7C7E"/>
            </a:solidFill>
            <a:ln>
              <a:noFill/>
            </a:ln>
            <a:extLst>
              <a:ext uri="{91240B29-F687-4f45-9708-019B960494DF}"/>
            </a:extLst>
          </p:spPr>
          <p:txBody>
            <a:bodyPr/>
            <a:lstStyle/>
            <a:p>
              <a:pPr defTabSz="842680">
                <a:defRPr/>
              </a:pPr>
              <a:endParaRPr lang="en-AU" sz="1715" dirty="0">
                <a:solidFill>
                  <a:prstClr val="black"/>
                </a:solidFill>
              </a:endParaRPr>
            </a:p>
          </p:txBody>
        </p:sp>
        <p:sp>
          <p:nvSpPr>
            <p:cNvPr id="1040" name="Freeform 58"/>
            <p:cNvSpPr>
              <a:spLocks/>
            </p:cNvSpPr>
            <p:nvPr/>
          </p:nvSpPr>
          <p:spPr bwMode="auto">
            <a:xfrm>
              <a:off x="3771" y="1050"/>
              <a:ext cx="266" cy="450"/>
            </a:xfrm>
            <a:custGeom>
              <a:avLst/>
              <a:gdLst>
                <a:gd name="T0" fmla="*/ 7148691 w 113"/>
                <a:gd name="T1" fmla="*/ 4143605 h 190"/>
                <a:gd name="T2" fmla="*/ 4306606 w 113"/>
                <a:gd name="T3" fmla="*/ 654613 h 190"/>
                <a:gd name="T4" fmla="*/ 779931 w 113"/>
                <a:gd name="T5" fmla="*/ 7008800 h 190"/>
                <a:gd name="T6" fmla="*/ 4155401 w 113"/>
                <a:gd name="T7" fmla="*/ 13429480 h 190"/>
                <a:gd name="T8" fmla="*/ 7290539 w 113"/>
                <a:gd name="T9" fmla="*/ 9220509 h 190"/>
                <a:gd name="T10" fmla="*/ 8087050 w 113"/>
                <a:gd name="T11" fmla="*/ 9220509 h 190"/>
                <a:gd name="T12" fmla="*/ 3997063 w 113"/>
                <a:gd name="T13" fmla="*/ 14022542 h 190"/>
                <a:gd name="T14" fmla="*/ 0 w 113"/>
                <a:gd name="T15" fmla="*/ 7008800 h 190"/>
                <a:gd name="T16" fmla="*/ 4203036 w 113"/>
                <a:gd name="T17" fmla="*/ 0 h 190"/>
                <a:gd name="T18" fmla="*/ 7935779 w 113"/>
                <a:gd name="T19" fmla="*/ 4143605 h 190"/>
                <a:gd name="T20" fmla="*/ 7148691 w 113"/>
                <a:gd name="T21" fmla="*/ 4143605 h 1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3" h="190">
                  <a:moveTo>
                    <a:pt x="100" y="56"/>
                  </a:moveTo>
                  <a:cubicBezTo>
                    <a:pt x="100" y="31"/>
                    <a:pt x="87" y="9"/>
                    <a:pt x="60" y="9"/>
                  </a:cubicBezTo>
                  <a:cubicBezTo>
                    <a:pt x="23" y="9"/>
                    <a:pt x="11" y="43"/>
                    <a:pt x="11" y="95"/>
                  </a:cubicBezTo>
                  <a:cubicBezTo>
                    <a:pt x="11" y="144"/>
                    <a:pt x="21" y="182"/>
                    <a:pt x="58" y="182"/>
                  </a:cubicBezTo>
                  <a:cubicBezTo>
                    <a:pt x="94" y="182"/>
                    <a:pt x="102" y="140"/>
                    <a:pt x="102" y="125"/>
                  </a:cubicBezTo>
                  <a:cubicBezTo>
                    <a:pt x="113" y="125"/>
                    <a:pt x="113" y="125"/>
                    <a:pt x="113" y="125"/>
                  </a:cubicBezTo>
                  <a:cubicBezTo>
                    <a:pt x="113" y="147"/>
                    <a:pt x="102" y="190"/>
                    <a:pt x="56" y="190"/>
                  </a:cubicBezTo>
                  <a:cubicBezTo>
                    <a:pt x="16" y="190"/>
                    <a:pt x="0" y="155"/>
                    <a:pt x="0" y="95"/>
                  </a:cubicBezTo>
                  <a:cubicBezTo>
                    <a:pt x="0" y="37"/>
                    <a:pt x="16" y="0"/>
                    <a:pt x="59" y="0"/>
                  </a:cubicBezTo>
                  <a:cubicBezTo>
                    <a:pt x="102" y="0"/>
                    <a:pt x="111" y="38"/>
                    <a:pt x="111" y="56"/>
                  </a:cubicBezTo>
                  <a:lnTo>
                    <a:pt x="100" y="56"/>
                  </a:lnTo>
                  <a:close/>
                </a:path>
              </a:pathLst>
            </a:custGeom>
            <a:solidFill>
              <a:srgbClr val="7B7C7E"/>
            </a:solidFill>
            <a:ln>
              <a:noFill/>
            </a:ln>
            <a:extLst>
              <a:ext uri="{91240B29-F687-4f45-9708-019B960494DF}"/>
            </a:extLst>
          </p:spPr>
          <p:txBody>
            <a:bodyPr/>
            <a:lstStyle/>
            <a:p>
              <a:pPr defTabSz="842680">
                <a:defRPr/>
              </a:pPr>
              <a:endParaRPr lang="en-AU" sz="1715" dirty="0">
                <a:solidFill>
                  <a:prstClr val="black"/>
                </a:solidFill>
              </a:endParaRPr>
            </a:p>
          </p:txBody>
        </p:sp>
        <p:sp>
          <p:nvSpPr>
            <p:cNvPr id="1041" name="Freeform 59"/>
            <p:cNvSpPr>
              <a:spLocks/>
            </p:cNvSpPr>
            <p:nvPr/>
          </p:nvSpPr>
          <p:spPr bwMode="auto">
            <a:xfrm>
              <a:off x="4084" y="1057"/>
              <a:ext cx="219" cy="439"/>
            </a:xfrm>
            <a:custGeom>
              <a:avLst/>
              <a:gdLst>
                <a:gd name="T0" fmla="*/ 0 w 215"/>
                <a:gd name="T1" fmla="*/ 0 h 436"/>
                <a:gd name="T2" fmla="*/ 214 w 215"/>
                <a:gd name="T3" fmla="*/ 0 h 436"/>
                <a:gd name="T4" fmla="*/ 214 w 215"/>
                <a:gd name="T5" fmla="*/ 24 h 436"/>
                <a:gd name="T6" fmla="*/ 26 w 215"/>
                <a:gd name="T7" fmla="*/ 24 h 436"/>
                <a:gd name="T8" fmla="*/ 26 w 215"/>
                <a:gd name="T9" fmla="*/ 200 h 436"/>
                <a:gd name="T10" fmla="*/ 202 w 215"/>
                <a:gd name="T11" fmla="*/ 200 h 436"/>
                <a:gd name="T12" fmla="*/ 202 w 215"/>
                <a:gd name="T13" fmla="*/ 226 h 436"/>
                <a:gd name="T14" fmla="*/ 26 w 215"/>
                <a:gd name="T15" fmla="*/ 226 h 436"/>
                <a:gd name="T16" fmla="*/ 26 w 215"/>
                <a:gd name="T17" fmla="*/ 421 h 436"/>
                <a:gd name="T18" fmla="*/ 221 w 215"/>
                <a:gd name="T19" fmla="*/ 421 h 436"/>
                <a:gd name="T20" fmla="*/ 221 w 215"/>
                <a:gd name="T21" fmla="*/ 445 h 436"/>
                <a:gd name="T22" fmla="*/ 0 w 215"/>
                <a:gd name="T23" fmla="*/ 445 h 436"/>
                <a:gd name="T24" fmla="*/ 0 w 215"/>
                <a:gd name="T25" fmla="*/ 0 h 4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5" h="436">
                  <a:moveTo>
                    <a:pt x="0" y="0"/>
                  </a:moveTo>
                  <a:lnTo>
                    <a:pt x="208" y="0"/>
                  </a:lnTo>
                  <a:lnTo>
                    <a:pt x="208" y="24"/>
                  </a:lnTo>
                  <a:lnTo>
                    <a:pt x="26" y="24"/>
                  </a:lnTo>
                  <a:lnTo>
                    <a:pt x="26" y="197"/>
                  </a:lnTo>
                  <a:lnTo>
                    <a:pt x="196" y="197"/>
                  </a:lnTo>
                  <a:lnTo>
                    <a:pt x="196" y="220"/>
                  </a:lnTo>
                  <a:lnTo>
                    <a:pt x="26" y="220"/>
                  </a:lnTo>
                  <a:lnTo>
                    <a:pt x="26" y="412"/>
                  </a:lnTo>
                  <a:lnTo>
                    <a:pt x="215" y="412"/>
                  </a:lnTo>
                  <a:lnTo>
                    <a:pt x="215" y="436"/>
                  </a:lnTo>
                  <a:lnTo>
                    <a:pt x="0" y="436"/>
                  </a:lnTo>
                  <a:lnTo>
                    <a:pt x="0" y="0"/>
                  </a:lnTo>
                  <a:close/>
                </a:path>
              </a:pathLst>
            </a:custGeom>
            <a:solidFill>
              <a:srgbClr val="7B7C7E"/>
            </a:solidFill>
            <a:ln>
              <a:noFill/>
            </a:ln>
            <a:extLst>
              <a:ext uri="{91240B29-F687-4f45-9708-019B960494DF}"/>
            </a:extLst>
          </p:spPr>
          <p:txBody>
            <a:bodyPr/>
            <a:lstStyle/>
            <a:p>
              <a:pPr defTabSz="842680">
                <a:defRPr/>
              </a:pPr>
              <a:endParaRPr lang="en-AU" sz="1715" dirty="0">
                <a:solidFill>
                  <a:prstClr val="black"/>
                </a:solidFill>
              </a:endParaRPr>
            </a:p>
          </p:txBody>
        </p:sp>
      </p:grpSp>
      <p:sp>
        <p:nvSpPr>
          <p:cNvPr id="9" name="Slide Number Placeholder 8"/>
          <p:cNvSpPr>
            <a:spLocks noGrp="1"/>
          </p:cNvSpPr>
          <p:nvPr>
            <p:ph type="sldNum" sz="quarter" idx="4"/>
          </p:nvPr>
        </p:nvSpPr>
        <p:spPr>
          <a:xfrm>
            <a:off x="7816698" y="12245320"/>
            <a:ext cx="1560703" cy="313233"/>
          </a:xfrm>
          <a:prstGeom prst="rect">
            <a:avLst/>
          </a:prstGeom>
        </p:spPr>
        <p:txBody>
          <a:bodyPr vert="horz" lIns="91440" tIns="45720" rIns="91440" bIns="45720" rtlCol="0" anchor="ctr"/>
          <a:lstStyle>
            <a:lvl1pPr algn="r">
              <a:defRPr sz="1317" b="1">
                <a:solidFill>
                  <a:srgbClr val="505050"/>
                </a:solidFill>
              </a:defRPr>
            </a:lvl1pPr>
          </a:lstStyle>
          <a:p>
            <a:pPr defTabSz="703263" eaLnBrk="0" fontAlgn="base" hangingPunct="0">
              <a:spcBef>
                <a:spcPct val="0"/>
              </a:spcBef>
              <a:spcAft>
                <a:spcPct val="0"/>
              </a:spcAft>
            </a:pPr>
            <a:fld id="{F391D870-F278-EA46-B543-D2C306DF4062}" type="slidenum">
              <a:rPr lang="en-US" smtClean="0"/>
              <a:pPr defTabSz="703263" eaLnBrk="0" fontAlgn="base" hangingPunct="0">
                <a:spcBef>
                  <a:spcPct val="0"/>
                </a:spcBef>
                <a:spcAft>
                  <a:spcPct val="0"/>
                </a:spcAft>
              </a:pPr>
              <a:t>‹#›</a:t>
            </a:fld>
            <a:endParaRPr lang="en-US" dirty="0"/>
          </a:p>
        </p:txBody>
      </p:sp>
    </p:spTree>
    <p:extLst>
      <p:ext uri="{BB962C8B-B14F-4D97-AF65-F5344CB8AC3E}">
        <p14:creationId xmlns:p14="http://schemas.microsoft.com/office/powerpoint/2010/main" val="79239530"/>
      </p:ext>
    </p:extLst>
  </p:cSld>
  <p:clrMap bg1="lt1" tx1="dk1" bg2="lt2" tx2="dk2" accent1="accent1" accent2="accent2" accent3="accent3" accent4="accent4" accent5="accent5" accent6="accent6" hlink="hlink" folHlink="folHlink"/>
  <p:sldLayoutIdLst>
    <p:sldLayoutId id="2147483703" r:id="rId1"/>
    <p:sldLayoutId id="2147483704" r:id="rId2"/>
  </p:sldLayoutIdLst>
  <p:timing>
    <p:tnLst>
      <p:par>
        <p:cTn id="1" dur="indefinite" restart="never" nodeType="tmRoot"/>
      </p:par>
    </p:tnLst>
  </p:timing>
  <p:hf hdr="0" dt="0"/>
  <p:txStyles>
    <p:titleStyle>
      <a:lvl1pPr algn="l" rtl="0" eaLnBrk="1" fontAlgn="base" hangingPunct="1">
        <a:spcBef>
          <a:spcPct val="0"/>
        </a:spcBef>
        <a:spcAft>
          <a:spcPct val="0"/>
        </a:spcAft>
        <a:defRPr sz="2035" b="1" kern="1200" cap="all">
          <a:solidFill>
            <a:schemeClr val="accent1"/>
          </a:solidFill>
          <a:latin typeface="Arial" pitchFamily="34" charset="0"/>
          <a:ea typeface="Arial" charset="0"/>
          <a:cs typeface="Arial" pitchFamily="34" charset="0"/>
        </a:defRPr>
      </a:lvl1pPr>
      <a:lvl2pPr algn="l" rtl="0" eaLnBrk="1" fontAlgn="base" hangingPunct="1">
        <a:spcBef>
          <a:spcPct val="0"/>
        </a:spcBef>
        <a:spcAft>
          <a:spcPct val="0"/>
        </a:spcAft>
        <a:defRPr sz="2035" b="1">
          <a:solidFill>
            <a:schemeClr val="accent1"/>
          </a:solidFill>
          <a:latin typeface="Arial" charset="0"/>
          <a:ea typeface="Arial" charset="0"/>
          <a:cs typeface="Arial" charset="0"/>
        </a:defRPr>
      </a:lvl2pPr>
      <a:lvl3pPr algn="l" rtl="0" eaLnBrk="1" fontAlgn="base" hangingPunct="1">
        <a:spcBef>
          <a:spcPct val="0"/>
        </a:spcBef>
        <a:spcAft>
          <a:spcPct val="0"/>
        </a:spcAft>
        <a:defRPr sz="2035" b="1">
          <a:solidFill>
            <a:schemeClr val="accent1"/>
          </a:solidFill>
          <a:latin typeface="Arial" charset="0"/>
          <a:ea typeface="Arial" charset="0"/>
          <a:cs typeface="Arial" charset="0"/>
        </a:defRPr>
      </a:lvl3pPr>
      <a:lvl4pPr algn="l" rtl="0" eaLnBrk="1" fontAlgn="base" hangingPunct="1">
        <a:spcBef>
          <a:spcPct val="0"/>
        </a:spcBef>
        <a:spcAft>
          <a:spcPct val="0"/>
        </a:spcAft>
        <a:defRPr sz="2035" b="1">
          <a:solidFill>
            <a:schemeClr val="accent1"/>
          </a:solidFill>
          <a:latin typeface="Arial" charset="0"/>
          <a:ea typeface="Arial" charset="0"/>
          <a:cs typeface="Arial" charset="0"/>
        </a:defRPr>
      </a:lvl4pPr>
      <a:lvl5pPr algn="l" rtl="0" eaLnBrk="1" fontAlgn="base" hangingPunct="1">
        <a:spcBef>
          <a:spcPct val="0"/>
        </a:spcBef>
        <a:spcAft>
          <a:spcPct val="0"/>
        </a:spcAft>
        <a:defRPr sz="2035" b="1">
          <a:solidFill>
            <a:schemeClr val="accent1"/>
          </a:solidFill>
          <a:latin typeface="Arial" charset="0"/>
          <a:ea typeface="Arial" charset="0"/>
          <a:cs typeface="Arial" charset="0"/>
        </a:defRPr>
      </a:lvl5pPr>
      <a:lvl6pPr marL="562612" algn="l" rtl="0" eaLnBrk="1" fontAlgn="base" hangingPunct="1">
        <a:spcBef>
          <a:spcPct val="0"/>
        </a:spcBef>
        <a:spcAft>
          <a:spcPct val="0"/>
        </a:spcAft>
        <a:defRPr sz="2955" b="1">
          <a:solidFill>
            <a:srgbClr val="BFBE00"/>
          </a:solidFill>
          <a:latin typeface="Arial" charset="0"/>
          <a:cs typeface="Arial" charset="0"/>
        </a:defRPr>
      </a:lvl6pPr>
      <a:lvl7pPr marL="1125225" algn="l" rtl="0" eaLnBrk="1" fontAlgn="base" hangingPunct="1">
        <a:spcBef>
          <a:spcPct val="0"/>
        </a:spcBef>
        <a:spcAft>
          <a:spcPct val="0"/>
        </a:spcAft>
        <a:defRPr sz="2955" b="1">
          <a:solidFill>
            <a:srgbClr val="BFBE00"/>
          </a:solidFill>
          <a:latin typeface="Arial" charset="0"/>
          <a:cs typeface="Arial" charset="0"/>
        </a:defRPr>
      </a:lvl7pPr>
      <a:lvl8pPr marL="1687839" algn="l" rtl="0" eaLnBrk="1" fontAlgn="base" hangingPunct="1">
        <a:spcBef>
          <a:spcPct val="0"/>
        </a:spcBef>
        <a:spcAft>
          <a:spcPct val="0"/>
        </a:spcAft>
        <a:defRPr sz="2955" b="1">
          <a:solidFill>
            <a:srgbClr val="BFBE00"/>
          </a:solidFill>
          <a:latin typeface="Arial" charset="0"/>
          <a:cs typeface="Arial" charset="0"/>
        </a:defRPr>
      </a:lvl8pPr>
      <a:lvl9pPr marL="2250451" algn="l" rtl="0" eaLnBrk="1" fontAlgn="base" hangingPunct="1">
        <a:spcBef>
          <a:spcPct val="0"/>
        </a:spcBef>
        <a:spcAft>
          <a:spcPct val="0"/>
        </a:spcAft>
        <a:defRPr sz="2955" b="1">
          <a:solidFill>
            <a:srgbClr val="BFBE00"/>
          </a:solidFill>
          <a:latin typeface="Arial" charset="0"/>
          <a:cs typeface="Arial" charset="0"/>
        </a:defRPr>
      </a:lvl9pPr>
    </p:titleStyle>
    <p:bodyStyle>
      <a:lvl1pPr marL="421958" indent="-421958" algn="l" rtl="0" eaLnBrk="1" fontAlgn="base" hangingPunct="1">
        <a:spcBef>
          <a:spcPct val="20000"/>
        </a:spcBef>
        <a:spcAft>
          <a:spcPct val="0"/>
        </a:spcAft>
        <a:buFont typeface="Wingdings" charset="2"/>
        <a:defRPr sz="1317" kern="1200">
          <a:solidFill>
            <a:srgbClr val="282828"/>
          </a:solidFill>
          <a:latin typeface="Arial" pitchFamily="34" charset="0"/>
          <a:ea typeface="Arial" charset="0"/>
          <a:cs typeface="Arial" pitchFamily="34" charset="0"/>
        </a:defRPr>
      </a:lvl1pPr>
      <a:lvl2pPr marL="914244" indent="-351633" algn="l" rtl="0" eaLnBrk="1" fontAlgn="base" hangingPunct="1">
        <a:spcBef>
          <a:spcPct val="20000"/>
        </a:spcBef>
        <a:spcAft>
          <a:spcPct val="0"/>
        </a:spcAft>
        <a:buFont typeface="Arial" charset="0"/>
        <a:defRPr sz="1317" kern="1200">
          <a:solidFill>
            <a:srgbClr val="282828"/>
          </a:solidFill>
          <a:latin typeface="Arial" pitchFamily="34" charset="0"/>
          <a:ea typeface="Arial" charset="0"/>
          <a:cs typeface="Arial" pitchFamily="34" charset="0"/>
        </a:defRPr>
      </a:lvl2pPr>
      <a:lvl3pPr marL="444767" indent="-212880" algn="l" defTabSz="326923" rtl="0" eaLnBrk="1" fontAlgn="base" hangingPunct="1">
        <a:spcBef>
          <a:spcPct val="20000"/>
        </a:spcBef>
        <a:spcAft>
          <a:spcPct val="0"/>
        </a:spcAft>
        <a:buFont typeface="Arial" charset="0"/>
        <a:buChar char="•"/>
        <a:defRPr sz="1317" kern="1200">
          <a:solidFill>
            <a:srgbClr val="282828"/>
          </a:solidFill>
          <a:latin typeface="Arial" pitchFamily="34" charset="0"/>
          <a:ea typeface="Arial" charset="0"/>
          <a:cs typeface="Arial" pitchFamily="34" charset="0"/>
        </a:defRPr>
      </a:lvl3pPr>
      <a:lvl4pPr marL="773591" indent="-119746" algn="l" rtl="0" eaLnBrk="1" fontAlgn="base" hangingPunct="1">
        <a:spcBef>
          <a:spcPct val="20000"/>
        </a:spcBef>
        <a:spcAft>
          <a:spcPct val="0"/>
        </a:spcAft>
        <a:buFont typeface="Arial" charset="0"/>
        <a:buChar char="̵"/>
        <a:tabLst>
          <a:tab pos="1543380" algn="l"/>
        </a:tabLst>
        <a:defRPr sz="1317" kern="1200">
          <a:solidFill>
            <a:srgbClr val="282828"/>
          </a:solidFill>
          <a:latin typeface="Arial" pitchFamily="34" charset="0"/>
          <a:ea typeface="Arial" charset="0"/>
          <a:cs typeface="Arial" pitchFamily="34" charset="0"/>
        </a:defRPr>
      </a:lvl4pPr>
      <a:lvl5pPr marL="1218358" indent="-226186" algn="l" rtl="0" eaLnBrk="1" fontAlgn="base" hangingPunct="1">
        <a:spcBef>
          <a:spcPct val="20000"/>
        </a:spcBef>
        <a:spcAft>
          <a:spcPct val="0"/>
        </a:spcAft>
        <a:buFont typeface="Wingdings" charset="2"/>
        <a:buChar char="§"/>
        <a:defRPr sz="1317" kern="1200">
          <a:solidFill>
            <a:srgbClr val="282828"/>
          </a:solidFill>
          <a:latin typeface="Arial" pitchFamily="34" charset="0"/>
          <a:ea typeface="Arial" charset="0"/>
          <a:cs typeface="Arial" pitchFamily="34" charset="0"/>
        </a:defRPr>
      </a:lvl5pPr>
      <a:lvl6pPr marL="3094372" indent="-281307" algn="l" defTabSz="1125225" rtl="0" eaLnBrk="1" latinLnBrk="0" hangingPunct="1">
        <a:spcBef>
          <a:spcPct val="20000"/>
        </a:spcBef>
        <a:buFont typeface="Arial" pitchFamily="34" charset="0"/>
        <a:buChar char="•"/>
        <a:defRPr sz="2462" kern="1200">
          <a:solidFill>
            <a:schemeClr val="tx1"/>
          </a:solidFill>
          <a:latin typeface="+mn-lt"/>
          <a:ea typeface="+mn-ea"/>
          <a:cs typeface="+mn-cs"/>
        </a:defRPr>
      </a:lvl6pPr>
      <a:lvl7pPr marL="3656983" indent="-281307" algn="l" defTabSz="1125225" rtl="0" eaLnBrk="1" latinLnBrk="0" hangingPunct="1">
        <a:spcBef>
          <a:spcPct val="20000"/>
        </a:spcBef>
        <a:buFont typeface="Arial" pitchFamily="34" charset="0"/>
        <a:buChar char="•"/>
        <a:defRPr sz="2462" kern="1200">
          <a:solidFill>
            <a:schemeClr val="tx1"/>
          </a:solidFill>
          <a:latin typeface="+mn-lt"/>
          <a:ea typeface="+mn-ea"/>
          <a:cs typeface="+mn-cs"/>
        </a:defRPr>
      </a:lvl7pPr>
      <a:lvl8pPr marL="4219596" indent="-281307" algn="l" defTabSz="1125225" rtl="0" eaLnBrk="1" latinLnBrk="0" hangingPunct="1">
        <a:spcBef>
          <a:spcPct val="20000"/>
        </a:spcBef>
        <a:buFont typeface="Arial" pitchFamily="34" charset="0"/>
        <a:buChar char="•"/>
        <a:defRPr sz="2462" kern="1200">
          <a:solidFill>
            <a:schemeClr val="tx1"/>
          </a:solidFill>
          <a:latin typeface="+mn-lt"/>
          <a:ea typeface="+mn-ea"/>
          <a:cs typeface="+mn-cs"/>
        </a:defRPr>
      </a:lvl8pPr>
      <a:lvl9pPr marL="4782209" indent="-281307" algn="l" defTabSz="1125225" rtl="0" eaLnBrk="1" latinLnBrk="0" hangingPunct="1">
        <a:spcBef>
          <a:spcPct val="20000"/>
        </a:spcBef>
        <a:buFont typeface="Arial" pitchFamily="34" charset="0"/>
        <a:buChar char="•"/>
        <a:defRPr sz="2462" kern="1200">
          <a:solidFill>
            <a:schemeClr val="tx1"/>
          </a:solidFill>
          <a:latin typeface="+mn-lt"/>
          <a:ea typeface="+mn-ea"/>
          <a:cs typeface="+mn-cs"/>
        </a:defRPr>
      </a:lvl9pPr>
    </p:bodyStyle>
    <p:otherStyle>
      <a:defPPr>
        <a:defRPr lang="en-US"/>
      </a:defPPr>
      <a:lvl1pPr marL="0" algn="l" defTabSz="1125225" rtl="0" eaLnBrk="1" latinLnBrk="0" hangingPunct="1">
        <a:defRPr sz="2215" kern="1200">
          <a:solidFill>
            <a:schemeClr val="tx1"/>
          </a:solidFill>
          <a:latin typeface="+mn-lt"/>
          <a:ea typeface="+mn-ea"/>
          <a:cs typeface="+mn-cs"/>
        </a:defRPr>
      </a:lvl1pPr>
      <a:lvl2pPr marL="562612" algn="l" defTabSz="1125225" rtl="0" eaLnBrk="1" latinLnBrk="0" hangingPunct="1">
        <a:defRPr sz="2215" kern="1200">
          <a:solidFill>
            <a:schemeClr val="tx1"/>
          </a:solidFill>
          <a:latin typeface="+mn-lt"/>
          <a:ea typeface="+mn-ea"/>
          <a:cs typeface="+mn-cs"/>
        </a:defRPr>
      </a:lvl2pPr>
      <a:lvl3pPr marL="1125225" algn="l" defTabSz="1125225" rtl="0" eaLnBrk="1" latinLnBrk="0" hangingPunct="1">
        <a:defRPr sz="2215" kern="1200">
          <a:solidFill>
            <a:schemeClr val="tx1"/>
          </a:solidFill>
          <a:latin typeface="+mn-lt"/>
          <a:ea typeface="+mn-ea"/>
          <a:cs typeface="+mn-cs"/>
        </a:defRPr>
      </a:lvl3pPr>
      <a:lvl4pPr marL="1687839" algn="l" defTabSz="1125225" rtl="0" eaLnBrk="1" latinLnBrk="0" hangingPunct="1">
        <a:defRPr sz="2215" kern="1200">
          <a:solidFill>
            <a:schemeClr val="tx1"/>
          </a:solidFill>
          <a:latin typeface="+mn-lt"/>
          <a:ea typeface="+mn-ea"/>
          <a:cs typeface="+mn-cs"/>
        </a:defRPr>
      </a:lvl4pPr>
      <a:lvl5pPr marL="2250451" algn="l" defTabSz="1125225" rtl="0" eaLnBrk="1" latinLnBrk="0" hangingPunct="1">
        <a:defRPr sz="2215" kern="1200">
          <a:solidFill>
            <a:schemeClr val="tx1"/>
          </a:solidFill>
          <a:latin typeface="+mn-lt"/>
          <a:ea typeface="+mn-ea"/>
          <a:cs typeface="+mn-cs"/>
        </a:defRPr>
      </a:lvl5pPr>
      <a:lvl6pPr marL="2813065" algn="l" defTabSz="1125225" rtl="0" eaLnBrk="1" latinLnBrk="0" hangingPunct="1">
        <a:defRPr sz="2215" kern="1200">
          <a:solidFill>
            <a:schemeClr val="tx1"/>
          </a:solidFill>
          <a:latin typeface="+mn-lt"/>
          <a:ea typeface="+mn-ea"/>
          <a:cs typeface="+mn-cs"/>
        </a:defRPr>
      </a:lvl6pPr>
      <a:lvl7pPr marL="3375676" algn="l" defTabSz="1125225" rtl="0" eaLnBrk="1" latinLnBrk="0" hangingPunct="1">
        <a:defRPr sz="2215" kern="1200">
          <a:solidFill>
            <a:schemeClr val="tx1"/>
          </a:solidFill>
          <a:latin typeface="+mn-lt"/>
          <a:ea typeface="+mn-ea"/>
          <a:cs typeface="+mn-cs"/>
        </a:defRPr>
      </a:lvl7pPr>
      <a:lvl8pPr marL="3938290" algn="l" defTabSz="1125225" rtl="0" eaLnBrk="1" latinLnBrk="0" hangingPunct="1">
        <a:defRPr sz="2215" kern="1200">
          <a:solidFill>
            <a:schemeClr val="tx1"/>
          </a:solidFill>
          <a:latin typeface="+mn-lt"/>
          <a:ea typeface="+mn-ea"/>
          <a:cs typeface="+mn-cs"/>
        </a:defRPr>
      </a:lvl8pPr>
      <a:lvl9pPr marL="4500903" algn="l" defTabSz="1125225" rtl="0" eaLnBrk="1" latinLnBrk="0" hangingPunct="1">
        <a:defRPr sz="221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93556" y="353542"/>
            <a:ext cx="8795724" cy="771707"/>
          </a:xfrm>
          <a:prstGeom prst="rect">
            <a:avLst/>
          </a:prstGeom>
          <a:noFill/>
          <a:ln>
            <a:noFill/>
          </a:ln>
          <a:extLst>
            <a:ext uri="{909E8E84-426E-40dd-AFC4-6F175D3DCCD1}"/>
            <a:ext uri="{91240B29-F687-4f45-9708-019B960494DF}"/>
          </a:extLst>
        </p:spPr>
        <p:txBody>
          <a:bodyPr vert="horz" wrap="square" lIns="91423" tIns="45712" rIns="91423" bIns="45712" numCol="1" anchor="b" anchorCtr="0" compatLnSpc="1">
            <a:prstTxWarp prst="textNoShape">
              <a:avLst/>
            </a:prstTxWarp>
          </a:bodyPr>
          <a:lstStyle/>
          <a:p>
            <a:pPr lvl="0"/>
            <a:r>
              <a:rPr lang="en-US" altLang="en-US" smtClean="0"/>
              <a:t>Click to edit Master title style</a:t>
            </a:r>
            <a:endParaRPr lang="en-AU" altLang="en-US"/>
          </a:p>
        </p:txBody>
      </p:sp>
      <p:sp>
        <p:nvSpPr>
          <p:cNvPr id="1027" name="Text Placeholder 2"/>
          <p:cNvSpPr>
            <a:spLocks noGrp="1"/>
          </p:cNvSpPr>
          <p:nvPr>
            <p:ph type="body" idx="1"/>
          </p:nvPr>
        </p:nvSpPr>
        <p:spPr bwMode="auto">
          <a:xfrm>
            <a:off x="193556" y="1562422"/>
            <a:ext cx="8641483" cy="8446965"/>
          </a:xfrm>
          <a:prstGeom prst="rect">
            <a:avLst/>
          </a:prstGeom>
          <a:noFill/>
          <a:ln>
            <a:noFill/>
          </a:ln>
          <a:extLst>
            <a:ext uri="{909E8E84-426E-40dd-AFC4-6F175D3DCCD1}"/>
            <a:ext uri="{91240B29-F687-4f45-9708-019B960494DF}"/>
          </a:extLst>
        </p:spPr>
        <p:txBody>
          <a:bodyPr vert="horz" wrap="square" lIns="91423" tIns="45712" rIns="91423" bIns="4571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a:p>
        </p:txBody>
      </p:sp>
      <p:grpSp>
        <p:nvGrpSpPr>
          <p:cNvPr id="1028" name="Group 49"/>
          <p:cNvGrpSpPr>
            <a:grpSpLocks noChangeAspect="1"/>
          </p:cNvGrpSpPr>
          <p:nvPr/>
        </p:nvGrpSpPr>
        <p:grpSpPr bwMode="auto">
          <a:xfrm>
            <a:off x="210694" y="12288396"/>
            <a:ext cx="801444" cy="239495"/>
            <a:chOff x="1405" y="1050"/>
            <a:chExt cx="2898" cy="450"/>
          </a:xfrm>
        </p:grpSpPr>
        <p:sp>
          <p:nvSpPr>
            <p:cNvPr id="1032" name="Freeform 50"/>
            <p:cNvSpPr>
              <a:spLocks/>
            </p:cNvSpPr>
            <p:nvPr/>
          </p:nvSpPr>
          <p:spPr bwMode="auto">
            <a:xfrm>
              <a:off x="1405" y="1057"/>
              <a:ext cx="288" cy="439"/>
            </a:xfrm>
            <a:custGeom>
              <a:avLst/>
              <a:gdLst>
                <a:gd name="T0" fmla="*/ 0 w 288"/>
                <a:gd name="T1" fmla="*/ 0 h 436"/>
                <a:gd name="T2" fmla="*/ 291 w 288"/>
                <a:gd name="T3" fmla="*/ 0 h 436"/>
                <a:gd name="T4" fmla="*/ 291 w 288"/>
                <a:gd name="T5" fmla="*/ 105 h 436"/>
                <a:gd name="T6" fmla="*/ 208 w 288"/>
                <a:gd name="T7" fmla="*/ 105 h 436"/>
                <a:gd name="T8" fmla="*/ 208 w 288"/>
                <a:gd name="T9" fmla="*/ 445 h 436"/>
                <a:gd name="T10" fmla="*/ 85 w 288"/>
                <a:gd name="T11" fmla="*/ 445 h 436"/>
                <a:gd name="T12" fmla="*/ 85 w 288"/>
                <a:gd name="T13" fmla="*/ 105 h 436"/>
                <a:gd name="T14" fmla="*/ 0 w 288"/>
                <a:gd name="T15" fmla="*/ 105 h 436"/>
                <a:gd name="T16" fmla="*/ 0 w 288"/>
                <a:gd name="T17" fmla="*/ 0 h 4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8" h="436">
                  <a:moveTo>
                    <a:pt x="0" y="0"/>
                  </a:moveTo>
                  <a:lnTo>
                    <a:pt x="288" y="0"/>
                  </a:lnTo>
                  <a:lnTo>
                    <a:pt x="288" y="102"/>
                  </a:lnTo>
                  <a:lnTo>
                    <a:pt x="205" y="102"/>
                  </a:lnTo>
                  <a:lnTo>
                    <a:pt x="205" y="436"/>
                  </a:lnTo>
                  <a:lnTo>
                    <a:pt x="85" y="436"/>
                  </a:lnTo>
                  <a:lnTo>
                    <a:pt x="85" y="102"/>
                  </a:lnTo>
                  <a:lnTo>
                    <a:pt x="0" y="102"/>
                  </a:lnTo>
                  <a:lnTo>
                    <a:pt x="0" y="0"/>
                  </a:lnTo>
                  <a:close/>
                </a:path>
              </a:pathLst>
            </a:custGeom>
            <a:solidFill>
              <a:srgbClr val="7B7C7E"/>
            </a:solidFill>
            <a:ln>
              <a:noFill/>
            </a:ln>
            <a:extLst>
              <a:ext uri="{91240B29-F687-4f45-9708-019B960494DF}"/>
            </a:extLst>
          </p:spPr>
          <p:txBody>
            <a:bodyPr/>
            <a:lstStyle/>
            <a:p>
              <a:pPr defTabSz="842680">
                <a:defRPr/>
              </a:pPr>
              <a:endParaRPr lang="en-AU" sz="1715" dirty="0">
                <a:solidFill>
                  <a:prstClr val="black"/>
                </a:solidFill>
              </a:endParaRPr>
            </a:p>
          </p:txBody>
        </p:sp>
        <p:sp>
          <p:nvSpPr>
            <p:cNvPr id="2" name="Freeform 51"/>
            <p:cNvSpPr>
              <a:spLocks/>
            </p:cNvSpPr>
            <p:nvPr/>
          </p:nvSpPr>
          <p:spPr bwMode="auto">
            <a:xfrm>
              <a:off x="1715" y="1057"/>
              <a:ext cx="303" cy="439"/>
            </a:xfrm>
            <a:custGeom>
              <a:avLst/>
              <a:gdLst>
                <a:gd name="T0" fmla="*/ 176 w 303"/>
                <a:gd name="T1" fmla="*/ 0 h 436"/>
                <a:gd name="T2" fmla="*/ 294 w 303"/>
                <a:gd name="T3" fmla="*/ 0 h 436"/>
                <a:gd name="T4" fmla="*/ 294 w 303"/>
                <a:gd name="T5" fmla="*/ 445 h 436"/>
                <a:gd name="T6" fmla="*/ 176 w 303"/>
                <a:gd name="T7" fmla="*/ 445 h 436"/>
                <a:gd name="T8" fmla="*/ 176 w 303"/>
                <a:gd name="T9" fmla="*/ 267 h 436"/>
                <a:gd name="T10" fmla="*/ 120 w 303"/>
                <a:gd name="T11" fmla="*/ 267 h 436"/>
                <a:gd name="T12" fmla="*/ 120 w 303"/>
                <a:gd name="T13" fmla="*/ 445 h 436"/>
                <a:gd name="T14" fmla="*/ 0 w 303"/>
                <a:gd name="T15" fmla="*/ 445 h 436"/>
                <a:gd name="T16" fmla="*/ 0 w 303"/>
                <a:gd name="T17" fmla="*/ 0 h 436"/>
                <a:gd name="T18" fmla="*/ 120 w 303"/>
                <a:gd name="T19" fmla="*/ 0 h 436"/>
                <a:gd name="T20" fmla="*/ 120 w 303"/>
                <a:gd name="T21" fmla="*/ 162 h 436"/>
                <a:gd name="T22" fmla="*/ 176 w 303"/>
                <a:gd name="T23" fmla="*/ 162 h 436"/>
                <a:gd name="T24" fmla="*/ 176 w 303"/>
                <a:gd name="T25" fmla="*/ 0 h 4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3" h="436">
                  <a:moveTo>
                    <a:pt x="182" y="0"/>
                  </a:moveTo>
                  <a:lnTo>
                    <a:pt x="303" y="0"/>
                  </a:lnTo>
                  <a:lnTo>
                    <a:pt x="303" y="436"/>
                  </a:lnTo>
                  <a:lnTo>
                    <a:pt x="182" y="436"/>
                  </a:lnTo>
                  <a:lnTo>
                    <a:pt x="182" y="261"/>
                  </a:lnTo>
                  <a:lnTo>
                    <a:pt x="123" y="261"/>
                  </a:lnTo>
                  <a:lnTo>
                    <a:pt x="123" y="436"/>
                  </a:lnTo>
                  <a:lnTo>
                    <a:pt x="0" y="436"/>
                  </a:lnTo>
                  <a:lnTo>
                    <a:pt x="0" y="0"/>
                  </a:lnTo>
                  <a:lnTo>
                    <a:pt x="123" y="0"/>
                  </a:lnTo>
                  <a:lnTo>
                    <a:pt x="123" y="159"/>
                  </a:lnTo>
                  <a:lnTo>
                    <a:pt x="182" y="159"/>
                  </a:lnTo>
                  <a:lnTo>
                    <a:pt x="182" y="0"/>
                  </a:lnTo>
                  <a:close/>
                </a:path>
              </a:pathLst>
            </a:custGeom>
            <a:solidFill>
              <a:srgbClr val="7B7C7E"/>
            </a:solidFill>
            <a:ln>
              <a:noFill/>
            </a:ln>
            <a:extLst>
              <a:ext uri="{91240B29-F687-4f45-9708-019B960494DF}"/>
            </a:extLst>
          </p:spPr>
          <p:txBody>
            <a:bodyPr/>
            <a:lstStyle/>
            <a:p>
              <a:pPr defTabSz="842680">
                <a:defRPr/>
              </a:pPr>
              <a:endParaRPr lang="en-AU" sz="1715" dirty="0">
                <a:solidFill>
                  <a:prstClr val="black"/>
                </a:solidFill>
              </a:endParaRPr>
            </a:p>
          </p:txBody>
        </p:sp>
        <p:sp>
          <p:nvSpPr>
            <p:cNvPr id="3" name="Rectangle 52"/>
            <p:cNvSpPr>
              <a:spLocks noChangeArrowheads="1"/>
            </p:cNvSpPr>
            <p:nvPr/>
          </p:nvSpPr>
          <p:spPr bwMode="auto">
            <a:xfrm>
              <a:off x="2061" y="1057"/>
              <a:ext cx="120" cy="439"/>
            </a:xfrm>
            <a:prstGeom prst="rect">
              <a:avLst/>
            </a:prstGeom>
            <a:solidFill>
              <a:srgbClr val="7B7C7E"/>
            </a:solidFill>
            <a:ln>
              <a:noFill/>
            </a:ln>
            <a:extLst>
              <a:ext uri="{91240B29-F687-4f45-9708-019B960494DF}"/>
            </a:extLst>
          </p:spPr>
          <p:txBody>
            <a:bodyPr/>
            <a:lstStyle/>
            <a:p>
              <a:pPr defTabSz="842680">
                <a:defRPr/>
              </a:pPr>
              <a:endParaRPr lang="en-US" sz="1715" dirty="0">
                <a:solidFill>
                  <a:prstClr val="black"/>
                </a:solidFill>
              </a:endParaRPr>
            </a:p>
          </p:txBody>
        </p:sp>
        <p:sp>
          <p:nvSpPr>
            <p:cNvPr id="1035" name="Freeform 53"/>
            <p:cNvSpPr>
              <a:spLocks/>
            </p:cNvSpPr>
            <p:nvPr/>
          </p:nvSpPr>
          <p:spPr bwMode="auto">
            <a:xfrm>
              <a:off x="2222" y="1057"/>
              <a:ext cx="313" cy="439"/>
            </a:xfrm>
            <a:custGeom>
              <a:avLst/>
              <a:gdLst>
                <a:gd name="T0" fmla="*/ 199 w 309"/>
                <a:gd name="T1" fmla="*/ 0 h 436"/>
                <a:gd name="T2" fmla="*/ 315 w 309"/>
                <a:gd name="T3" fmla="*/ 0 h 436"/>
                <a:gd name="T4" fmla="*/ 315 w 309"/>
                <a:gd name="T5" fmla="*/ 445 h 436"/>
                <a:gd name="T6" fmla="*/ 182 w 309"/>
                <a:gd name="T7" fmla="*/ 445 h 436"/>
                <a:gd name="T8" fmla="*/ 116 w 309"/>
                <a:gd name="T9" fmla="*/ 171 h 436"/>
                <a:gd name="T10" fmla="*/ 114 w 309"/>
                <a:gd name="T11" fmla="*/ 171 h 436"/>
                <a:gd name="T12" fmla="*/ 114 w 309"/>
                <a:gd name="T13" fmla="*/ 445 h 436"/>
                <a:gd name="T14" fmla="*/ 0 w 309"/>
                <a:gd name="T15" fmla="*/ 445 h 436"/>
                <a:gd name="T16" fmla="*/ 0 w 309"/>
                <a:gd name="T17" fmla="*/ 0 h 436"/>
                <a:gd name="T18" fmla="*/ 135 w 309"/>
                <a:gd name="T19" fmla="*/ 0 h 436"/>
                <a:gd name="T20" fmla="*/ 196 w 309"/>
                <a:gd name="T21" fmla="*/ 271 h 436"/>
                <a:gd name="T22" fmla="*/ 199 w 309"/>
                <a:gd name="T23" fmla="*/ 271 h 436"/>
                <a:gd name="T24" fmla="*/ 199 w 309"/>
                <a:gd name="T25" fmla="*/ 0 h 4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 h="436">
                  <a:moveTo>
                    <a:pt x="196" y="0"/>
                  </a:moveTo>
                  <a:lnTo>
                    <a:pt x="309" y="0"/>
                  </a:lnTo>
                  <a:lnTo>
                    <a:pt x="309" y="436"/>
                  </a:lnTo>
                  <a:lnTo>
                    <a:pt x="179" y="436"/>
                  </a:lnTo>
                  <a:lnTo>
                    <a:pt x="113" y="168"/>
                  </a:lnTo>
                  <a:lnTo>
                    <a:pt x="111" y="168"/>
                  </a:lnTo>
                  <a:lnTo>
                    <a:pt x="111" y="436"/>
                  </a:lnTo>
                  <a:lnTo>
                    <a:pt x="0" y="436"/>
                  </a:lnTo>
                  <a:lnTo>
                    <a:pt x="0" y="0"/>
                  </a:lnTo>
                  <a:lnTo>
                    <a:pt x="132" y="0"/>
                  </a:lnTo>
                  <a:lnTo>
                    <a:pt x="193" y="265"/>
                  </a:lnTo>
                  <a:lnTo>
                    <a:pt x="196" y="265"/>
                  </a:lnTo>
                  <a:lnTo>
                    <a:pt x="196" y="0"/>
                  </a:lnTo>
                  <a:close/>
                </a:path>
              </a:pathLst>
            </a:custGeom>
            <a:solidFill>
              <a:srgbClr val="7B7C7E"/>
            </a:solidFill>
            <a:ln>
              <a:noFill/>
            </a:ln>
            <a:extLst>
              <a:ext uri="{91240B29-F687-4f45-9708-019B960494DF}"/>
            </a:extLst>
          </p:spPr>
          <p:txBody>
            <a:bodyPr/>
            <a:lstStyle/>
            <a:p>
              <a:pPr defTabSz="842680">
                <a:defRPr/>
              </a:pPr>
              <a:endParaRPr lang="en-AU" sz="1715" dirty="0">
                <a:solidFill>
                  <a:prstClr val="black"/>
                </a:solidFill>
              </a:endParaRPr>
            </a:p>
          </p:txBody>
        </p:sp>
        <p:sp>
          <p:nvSpPr>
            <p:cNvPr id="1036" name="Freeform 54"/>
            <p:cNvSpPr>
              <a:spLocks/>
            </p:cNvSpPr>
            <p:nvPr/>
          </p:nvSpPr>
          <p:spPr bwMode="auto">
            <a:xfrm>
              <a:off x="2582" y="1057"/>
              <a:ext cx="339" cy="439"/>
            </a:xfrm>
            <a:custGeom>
              <a:avLst/>
              <a:gdLst>
                <a:gd name="T0" fmla="*/ 190 w 340"/>
                <a:gd name="T1" fmla="*/ 0 h 436"/>
                <a:gd name="T2" fmla="*/ 322 w 340"/>
                <a:gd name="T3" fmla="*/ 0 h 436"/>
                <a:gd name="T4" fmla="*/ 216 w 340"/>
                <a:gd name="T5" fmla="*/ 195 h 436"/>
                <a:gd name="T6" fmla="*/ 337 w 340"/>
                <a:gd name="T7" fmla="*/ 445 h 436"/>
                <a:gd name="T8" fmla="*/ 200 w 340"/>
                <a:gd name="T9" fmla="*/ 445 h 436"/>
                <a:gd name="T10" fmla="*/ 141 w 340"/>
                <a:gd name="T11" fmla="*/ 297 h 436"/>
                <a:gd name="T12" fmla="*/ 122 w 340"/>
                <a:gd name="T13" fmla="*/ 330 h 436"/>
                <a:gd name="T14" fmla="*/ 122 w 340"/>
                <a:gd name="T15" fmla="*/ 445 h 436"/>
                <a:gd name="T16" fmla="*/ 0 w 340"/>
                <a:gd name="T17" fmla="*/ 445 h 436"/>
                <a:gd name="T18" fmla="*/ 0 w 340"/>
                <a:gd name="T19" fmla="*/ 0 h 436"/>
                <a:gd name="T20" fmla="*/ 122 w 340"/>
                <a:gd name="T21" fmla="*/ 0 h 436"/>
                <a:gd name="T22" fmla="*/ 122 w 340"/>
                <a:gd name="T23" fmla="*/ 169 h 436"/>
                <a:gd name="T24" fmla="*/ 125 w 340"/>
                <a:gd name="T25" fmla="*/ 169 h 436"/>
                <a:gd name="T26" fmla="*/ 190 w 340"/>
                <a:gd name="T27" fmla="*/ 0 h 4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0" h="436">
                  <a:moveTo>
                    <a:pt x="193" y="0"/>
                  </a:moveTo>
                  <a:lnTo>
                    <a:pt x="325" y="0"/>
                  </a:lnTo>
                  <a:lnTo>
                    <a:pt x="219" y="192"/>
                  </a:lnTo>
                  <a:lnTo>
                    <a:pt x="340" y="436"/>
                  </a:lnTo>
                  <a:lnTo>
                    <a:pt x="203" y="436"/>
                  </a:lnTo>
                  <a:lnTo>
                    <a:pt x="141" y="291"/>
                  </a:lnTo>
                  <a:lnTo>
                    <a:pt x="122" y="324"/>
                  </a:lnTo>
                  <a:lnTo>
                    <a:pt x="122" y="436"/>
                  </a:lnTo>
                  <a:lnTo>
                    <a:pt x="0" y="436"/>
                  </a:lnTo>
                  <a:lnTo>
                    <a:pt x="0" y="0"/>
                  </a:lnTo>
                  <a:lnTo>
                    <a:pt x="122" y="0"/>
                  </a:lnTo>
                  <a:lnTo>
                    <a:pt x="122" y="166"/>
                  </a:lnTo>
                  <a:lnTo>
                    <a:pt x="125" y="166"/>
                  </a:lnTo>
                  <a:lnTo>
                    <a:pt x="193" y="0"/>
                  </a:lnTo>
                  <a:close/>
                </a:path>
              </a:pathLst>
            </a:custGeom>
            <a:solidFill>
              <a:srgbClr val="7B7C7E"/>
            </a:solidFill>
            <a:ln>
              <a:noFill/>
            </a:ln>
            <a:extLst>
              <a:ext uri="{91240B29-F687-4f45-9708-019B960494DF}"/>
            </a:extLst>
          </p:spPr>
          <p:txBody>
            <a:bodyPr/>
            <a:lstStyle/>
            <a:p>
              <a:pPr defTabSz="842680">
                <a:defRPr/>
              </a:pPr>
              <a:endParaRPr lang="en-AU" sz="1715" dirty="0">
                <a:solidFill>
                  <a:prstClr val="black"/>
                </a:solidFill>
              </a:endParaRPr>
            </a:p>
          </p:txBody>
        </p:sp>
        <p:sp>
          <p:nvSpPr>
            <p:cNvPr id="1037" name="Freeform 55"/>
            <p:cNvSpPr>
              <a:spLocks noEditPoints="1"/>
            </p:cNvSpPr>
            <p:nvPr/>
          </p:nvSpPr>
          <p:spPr bwMode="auto">
            <a:xfrm>
              <a:off x="2947" y="1057"/>
              <a:ext cx="233" cy="439"/>
            </a:xfrm>
            <a:custGeom>
              <a:avLst/>
              <a:gdLst>
                <a:gd name="T0" fmla="*/ 0 w 98"/>
                <a:gd name="T1" fmla="*/ 0 h 184"/>
                <a:gd name="T2" fmla="*/ 3625830 w 98"/>
                <a:gd name="T3" fmla="*/ 0 h 184"/>
                <a:gd name="T4" fmla="*/ 7376153 w 98"/>
                <a:gd name="T5" fmla="*/ 3872846 h 184"/>
                <a:gd name="T6" fmla="*/ 3464754 w 98"/>
                <a:gd name="T7" fmla="*/ 7736089 h 184"/>
                <a:gd name="T8" fmla="*/ 834289 w 98"/>
                <a:gd name="T9" fmla="*/ 7736089 h 184"/>
                <a:gd name="T10" fmla="*/ 834289 w 98"/>
                <a:gd name="T11" fmla="*/ 13946190 h 184"/>
                <a:gd name="T12" fmla="*/ 0 w 98"/>
                <a:gd name="T13" fmla="*/ 13946190 h 184"/>
                <a:gd name="T14" fmla="*/ 0 w 98"/>
                <a:gd name="T15" fmla="*/ 0 h 184"/>
                <a:gd name="T16" fmla="*/ 3534811 w 98"/>
                <a:gd name="T17" fmla="*/ 7033913 h 184"/>
                <a:gd name="T18" fmla="*/ 6550959 w 98"/>
                <a:gd name="T19" fmla="*/ 3872846 h 184"/>
                <a:gd name="T20" fmla="*/ 3625830 w 98"/>
                <a:gd name="T21" fmla="*/ 672720 h 184"/>
                <a:gd name="T22" fmla="*/ 834289 w 98"/>
                <a:gd name="T23" fmla="*/ 672720 h 184"/>
                <a:gd name="T24" fmla="*/ 834289 w 98"/>
                <a:gd name="T25" fmla="*/ 7033913 h 184"/>
                <a:gd name="T26" fmla="*/ 3534811 w 98"/>
                <a:gd name="T27" fmla="*/ 7033913 h 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8" h="184">
                  <a:moveTo>
                    <a:pt x="0" y="0"/>
                  </a:moveTo>
                  <a:cubicBezTo>
                    <a:pt x="48" y="0"/>
                    <a:pt x="48" y="0"/>
                    <a:pt x="48" y="0"/>
                  </a:cubicBezTo>
                  <a:cubicBezTo>
                    <a:pt x="91" y="1"/>
                    <a:pt x="98" y="31"/>
                    <a:pt x="98" y="51"/>
                  </a:cubicBezTo>
                  <a:cubicBezTo>
                    <a:pt x="98" y="82"/>
                    <a:pt x="79" y="102"/>
                    <a:pt x="46" y="102"/>
                  </a:cubicBezTo>
                  <a:cubicBezTo>
                    <a:pt x="11" y="102"/>
                    <a:pt x="11" y="102"/>
                    <a:pt x="11" y="102"/>
                  </a:cubicBezTo>
                  <a:cubicBezTo>
                    <a:pt x="11" y="184"/>
                    <a:pt x="11" y="184"/>
                    <a:pt x="11" y="184"/>
                  </a:cubicBezTo>
                  <a:cubicBezTo>
                    <a:pt x="0" y="184"/>
                    <a:pt x="0" y="184"/>
                    <a:pt x="0" y="184"/>
                  </a:cubicBezTo>
                  <a:lnTo>
                    <a:pt x="0" y="0"/>
                  </a:lnTo>
                  <a:close/>
                  <a:moveTo>
                    <a:pt x="47" y="93"/>
                  </a:moveTo>
                  <a:cubicBezTo>
                    <a:pt x="69" y="93"/>
                    <a:pt x="87" y="81"/>
                    <a:pt x="87" y="51"/>
                  </a:cubicBezTo>
                  <a:cubicBezTo>
                    <a:pt x="87" y="25"/>
                    <a:pt x="73" y="9"/>
                    <a:pt x="48" y="9"/>
                  </a:cubicBezTo>
                  <a:cubicBezTo>
                    <a:pt x="11" y="9"/>
                    <a:pt x="11" y="9"/>
                    <a:pt x="11" y="9"/>
                  </a:cubicBezTo>
                  <a:cubicBezTo>
                    <a:pt x="11" y="93"/>
                    <a:pt x="11" y="93"/>
                    <a:pt x="11" y="93"/>
                  </a:cubicBezTo>
                  <a:lnTo>
                    <a:pt x="47" y="93"/>
                  </a:lnTo>
                  <a:close/>
                </a:path>
              </a:pathLst>
            </a:custGeom>
            <a:solidFill>
              <a:srgbClr val="7B7C7E"/>
            </a:solidFill>
            <a:ln>
              <a:noFill/>
            </a:ln>
            <a:extLst>
              <a:ext uri="{91240B29-F687-4f45-9708-019B960494DF}"/>
            </a:extLst>
          </p:spPr>
          <p:txBody>
            <a:bodyPr/>
            <a:lstStyle/>
            <a:p>
              <a:pPr defTabSz="842680">
                <a:defRPr/>
              </a:pPr>
              <a:endParaRPr lang="en-AU" sz="1715" dirty="0">
                <a:solidFill>
                  <a:prstClr val="black"/>
                </a:solidFill>
              </a:endParaRPr>
            </a:p>
          </p:txBody>
        </p:sp>
        <p:sp>
          <p:nvSpPr>
            <p:cNvPr id="1038" name="Freeform 56"/>
            <p:cNvSpPr>
              <a:spLocks/>
            </p:cNvSpPr>
            <p:nvPr/>
          </p:nvSpPr>
          <p:spPr bwMode="auto">
            <a:xfrm>
              <a:off x="3228" y="1057"/>
              <a:ext cx="211" cy="439"/>
            </a:xfrm>
            <a:custGeom>
              <a:avLst/>
              <a:gdLst>
                <a:gd name="T0" fmla="*/ 0 w 208"/>
                <a:gd name="T1" fmla="*/ 0 h 436"/>
                <a:gd name="T2" fmla="*/ 26 w 208"/>
                <a:gd name="T3" fmla="*/ 0 h 436"/>
                <a:gd name="T4" fmla="*/ 26 w 208"/>
                <a:gd name="T5" fmla="*/ 421 h 436"/>
                <a:gd name="T6" fmla="*/ 217 w 208"/>
                <a:gd name="T7" fmla="*/ 421 h 436"/>
                <a:gd name="T8" fmla="*/ 217 w 208"/>
                <a:gd name="T9" fmla="*/ 445 h 436"/>
                <a:gd name="T10" fmla="*/ 0 w 208"/>
                <a:gd name="T11" fmla="*/ 445 h 436"/>
                <a:gd name="T12" fmla="*/ 0 w 208"/>
                <a:gd name="T13" fmla="*/ 0 h 4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436">
                  <a:moveTo>
                    <a:pt x="0" y="0"/>
                  </a:moveTo>
                  <a:lnTo>
                    <a:pt x="26" y="0"/>
                  </a:lnTo>
                  <a:lnTo>
                    <a:pt x="26" y="412"/>
                  </a:lnTo>
                  <a:lnTo>
                    <a:pt x="208" y="412"/>
                  </a:lnTo>
                  <a:lnTo>
                    <a:pt x="208" y="436"/>
                  </a:lnTo>
                  <a:lnTo>
                    <a:pt x="0" y="436"/>
                  </a:lnTo>
                  <a:lnTo>
                    <a:pt x="0" y="0"/>
                  </a:lnTo>
                  <a:close/>
                </a:path>
              </a:pathLst>
            </a:custGeom>
            <a:solidFill>
              <a:srgbClr val="7B7C7E"/>
            </a:solidFill>
            <a:ln>
              <a:noFill/>
            </a:ln>
            <a:extLst>
              <a:ext uri="{91240B29-F687-4f45-9708-019B960494DF}"/>
            </a:extLst>
          </p:spPr>
          <p:txBody>
            <a:bodyPr/>
            <a:lstStyle/>
            <a:p>
              <a:pPr defTabSz="842680">
                <a:defRPr/>
              </a:pPr>
              <a:endParaRPr lang="en-AU" sz="1715" dirty="0">
                <a:solidFill>
                  <a:prstClr val="black"/>
                </a:solidFill>
              </a:endParaRPr>
            </a:p>
          </p:txBody>
        </p:sp>
        <p:sp>
          <p:nvSpPr>
            <p:cNvPr id="1039" name="Freeform 57"/>
            <p:cNvSpPr>
              <a:spLocks noEditPoints="1"/>
            </p:cNvSpPr>
            <p:nvPr/>
          </p:nvSpPr>
          <p:spPr bwMode="auto">
            <a:xfrm>
              <a:off x="3454" y="1057"/>
              <a:ext cx="292" cy="439"/>
            </a:xfrm>
            <a:custGeom>
              <a:avLst/>
              <a:gdLst>
                <a:gd name="T0" fmla="*/ 226 w 298"/>
                <a:gd name="T1" fmla="*/ 307 h 436"/>
                <a:gd name="T2" fmla="*/ 63 w 298"/>
                <a:gd name="T3" fmla="*/ 307 h 436"/>
                <a:gd name="T4" fmla="*/ 26 w 298"/>
                <a:gd name="T5" fmla="*/ 445 h 436"/>
                <a:gd name="T6" fmla="*/ 0 w 298"/>
                <a:gd name="T7" fmla="*/ 445 h 436"/>
                <a:gd name="T8" fmla="*/ 132 w 298"/>
                <a:gd name="T9" fmla="*/ 0 h 436"/>
                <a:gd name="T10" fmla="*/ 162 w 298"/>
                <a:gd name="T11" fmla="*/ 0 h 436"/>
                <a:gd name="T12" fmla="*/ 289 w 298"/>
                <a:gd name="T13" fmla="*/ 445 h 436"/>
                <a:gd name="T14" fmla="*/ 263 w 298"/>
                <a:gd name="T15" fmla="*/ 445 h 436"/>
                <a:gd name="T16" fmla="*/ 226 w 298"/>
                <a:gd name="T17" fmla="*/ 307 h 436"/>
                <a:gd name="T18" fmla="*/ 147 w 298"/>
                <a:gd name="T19" fmla="*/ 26 h 436"/>
                <a:gd name="T20" fmla="*/ 147 w 298"/>
                <a:gd name="T21" fmla="*/ 26 h 436"/>
                <a:gd name="T22" fmla="*/ 71 w 298"/>
                <a:gd name="T23" fmla="*/ 285 h 436"/>
                <a:gd name="T24" fmla="*/ 221 w 298"/>
                <a:gd name="T25" fmla="*/ 285 h 436"/>
                <a:gd name="T26" fmla="*/ 147 w 298"/>
                <a:gd name="T27" fmla="*/ 26 h 4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8" h="436">
                  <a:moveTo>
                    <a:pt x="232" y="301"/>
                  </a:moveTo>
                  <a:lnTo>
                    <a:pt x="66" y="301"/>
                  </a:lnTo>
                  <a:lnTo>
                    <a:pt x="26" y="436"/>
                  </a:lnTo>
                  <a:lnTo>
                    <a:pt x="0" y="436"/>
                  </a:lnTo>
                  <a:lnTo>
                    <a:pt x="135" y="0"/>
                  </a:lnTo>
                  <a:lnTo>
                    <a:pt x="168" y="0"/>
                  </a:lnTo>
                  <a:lnTo>
                    <a:pt x="298" y="436"/>
                  </a:lnTo>
                  <a:lnTo>
                    <a:pt x="272" y="436"/>
                  </a:lnTo>
                  <a:lnTo>
                    <a:pt x="232" y="301"/>
                  </a:lnTo>
                  <a:close/>
                  <a:moveTo>
                    <a:pt x="152" y="26"/>
                  </a:moveTo>
                  <a:lnTo>
                    <a:pt x="152" y="26"/>
                  </a:lnTo>
                  <a:lnTo>
                    <a:pt x="74" y="279"/>
                  </a:lnTo>
                  <a:lnTo>
                    <a:pt x="227" y="279"/>
                  </a:lnTo>
                  <a:lnTo>
                    <a:pt x="152" y="26"/>
                  </a:lnTo>
                  <a:close/>
                </a:path>
              </a:pathLst>
            </a:custGeom>
            <a:solidFill>
              <a:srgbClr val="7B7C7E"/>
            </a:solidFill>
            <a:ln>
              <a:noFill/>
            </a:ln>
            <a:extLst>
              <a:ext uri="{91240B29-F687-4f45-9708-019B960494DF}"/>
            </a:extLst>
          </p:spPr>
          <p:txBody>
            <a:bodyPr/>
            <a:lstStyle/>
            <a:p>
              <a:pPr defTabSz="842680">
                <a:defRPr/>
              </a:pPr>
              <a:endParaRPr lang="en-AU" sz="1715" dirty="0">
                <a:solidFill>
                  <a:prstClr val="black"/>
                </a:solidFill>
              </a:endParaRPr>
            </a:p>
          </p:txBody>
        </p:sp>
        <p:sp>
          <p:nvSpPr>
            <p:cNvPr id="1040" name="Freeform 58"/>
            <p:cNvSpPr>
              <a:spLocks/>
            </p:cNvSpPr>
            <p:nvPr/>
          </p:nvSpPr>
          <p:spPr bwMode="auto">
            <a:xfrm>
              <a:off x="3771" y="1050"/>
              <a:ext cx="266" cy="450"/>
            </a:xfrm>
            <a:custGeom>
              <a:avLst/>
              <a:gdLst>
                <a:gd name="T0" fmla="*/ 7148691 w 113"/>
                <a:gd name="T1" fmla="*/ 4143605 h 190"/>
                <a:gd name="T2" fmla="*/ 4306606 w 113"/>
                <a:gd name="T3" fmla="*/ 654613 h 190"/>
                <a:gd name="T4" fmla="*/ 779931 w 113"/>
                <a:gd name="T5" fmla="*/ 7008800 h 190"/>
                <a:gd name="T6" fmla="*/ 4155401 w 113"/>
                <a:gd name="T7" fmla="*/ 13429480 h 190"/>
                <a:gd name="T8" fmla="*/ 7290539 w 113"/>
                <a:gd name="T9" fmla="*/ 9220509 h 190"/>
                <a:gd name="T10" fmla="*/ 8087050 w 113"/>
                <a:gd name="T11" fmla="*/ 9220509 h 190"/>
                <a:gd name="T12" fmla="*/ 3997063 w 113"/>
                <a:gd name="T13" fmla="*/ 14022542 h 190"/>
                <a:gd name="T14" fmla="*/ 0 w 113"/>
                <a:gd name="T15" fmla="*/ 7008800 h 190"/>
                <a:gd name="T16" fmla="*/ 4203036 w 113"/>
                <a:gd name="T17" fmla="*/ 0 h 190"/>
                <a:gd name="T18" fmla="*/ 7935779 w 113"/>
                <a:gd name="T19" fmla="*/ 4143605 h 190"/>
                <a:gd name="T20" fmla="*/ 7148691 w 113"/>
                <a:gd name="T21" fmla="*/ 4143605 h 1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3" h="190">
                  <a:moveTo>
                    <a:pt x="100" y="56"/>
                  </a:moveTo>
                  <a:cubicBezTo>
                    <a:pt x="100" y="31"/>
                    <a:pt x="87" y="9"/>
                    <a:pt x="60" y="9"/>
                  </a:cubicBezTo>
                  <a:cubicBezTo>
                    <a:pt x="23" y="9"/>
                    <a:pt x="11" y="43"/>
                    <a:pt x="11" y="95"/>
                  </a:cubicBezTo>
                  <a:cubicBezTo>
                    <a:pt x="11" y="144"/>
                    <a:pt x="21" y="182"/>
                    <a:pt x="58" y="182"/>
                  </a:cubicBezTo>
                  <a:cubicBezTo>
                    <a:pt x="94" y="182"/>
                    <a:pt x="102" y="140"/>
                    <a:pt x="102" y="125"/>
                  </a:cubicBezTo>
                  <a:cubicBezTo>
                    <a:pt x="113" y="125"/>
                    <a:pt x="113" y="125"/>
                    <a:pt x="113" y="125"/>
                  </a:cubicBezTo>
                  <a:cubicBezTo>
                    <a:pt x="113" y="147"/>
                    <a:pt x="102" y="190"/>
                    <a:pt x="56" y="190"/>
                  </a:cubicBezTo>
                  <a:cubicBezTo>
                    <a:pt x="16" y="190"/>
                    <a:pt x="0" y="155"/>
                    <a:pt x="0" y="95"/>
                  </a:cubicBezTo>
                  <a:cubicBezTo>
                    <a:pt x="0" y="37"/>
                    <a:pt x="16" y="0"/>
                    <a:pt x="59" y="0"/>
                  </a:cubicBezTo>
                  <a:cubicBezTo>
                    <a:pt x="102" y="0"/>
                    <a:pt x="111" y="38"/>
                    <a:pt x="111" y="56"/>
                  </a:cubicBezTo>
                  <a:lnTo>
                    <a:pt x="100" y="56"/>
                  </a:lnTo>
                  <a:close/>
                </a:path>
              </a:pathLst>
            </a:custGeom>
            <a:solidFill>
              <a:srgbClr val="7B7C7E"/>
            </a:solidFill>
            <a:ln>
              <a:noFill/>
            </a:ln>
            <a:extLst>
              <a:ext uri="{91240B29-F687-4f45-9708-019B960494DF}"/>
            </a:extLst>
          </p:spPr>
          <p:txBody>
            <a:bodyPr/>
            <a:lstStyle/>
            <a:p>
              <a:pPr defTabSz="842680">
                <a:defRPr/>
              </a:pPr>
              <a:endParaRPr lang="en-AU" sz="1715" dirty="0">
                <a:solidFill>
                  <a:prstClr val="black"/>
                </a:solidFill>
              </a:endParaRPr>
            </a:p>
          </p:txBody>
        </p:sp>
        <p:sp>
          <p:nvSpPr>
            <p:cNvPr id="1041" name="Freeform 59"/>
            <p:cNvSpPr>
              <a:spLocks/>
            </p:cNvSpPr>
            <p:nvPr/>
          </p:nvSpPr>
          <p:spPr bwMode="auto">
            <a:xfrm>
              <a:off x="4084" y="1057"/>
              <a:ext cx="219" cy="439"/>
            </a:xfrm>
            <a:custGeom>
              <a:avLst/>
              <a:gdLst>
                <a:gd name="T0" fmla="*/ 0 w 215"/>
                <a:gd name="T1" fmla="*/ 0 h 436"/>
                <a:gd name="T2" fmla="*/ 214 w 215"/>
                <a:gd name="T3" fmla="*/ 0 h 436"/>
                <a:gd name="T4" fmla="*/ 214 w 215"/>
                <a:gd name="T5" fmla="*/ 24 h 436"/>
                <a:gd name="T6" fmla="*/ 26 w 215"/>
                <a:gd name="T7" fmla="*/ 24 h 436"/>
                <a:gd name="T8" fmla="*/ 26 w 215"/>
                <a:gd name="T9" fmla="*/ 200 h 436"/>
                <a:gd name="T10" fmla="*/ 202 w 215"/>
                <a:gd name="T11" fmla="*/ 200 h 436"/>
                <a:gd name="T12" fmla="*/ 202 w 215"/>
                <a:gd name="T13" fmla="*/ 226 h 436"/>
                <a:gd name="T14" fmla="*/ 26 w 215"/>
                <a:gd name="T15" fmla="*/ 226 h 436"/>
                <a:gd name="T16" fmla="*/ 26 w 215"/>
                <a:gd name="T17" fmla="*/ 421 h 436"/>
                <a:gd name="T18" fmla="*/ 221 w 215"/>
                <a:gd name="T19" fmla="*/ 421 h 436"/>
                <a:gd name="T20" fmla="*/ 221 w 215"/>
                <a:gd name="T21" fmla="*/ 445 h 436"/>
                <a:gd name="T22" fmla="*/ 0 w 215"/>
                <a:gd name="T23" fmla="*/ 445 h 436"/>
                <a:gd name="T24" fmla="*/ 0 w 215"/>
                <a:gd name="T25" fmla="*/ 0 h 4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5" h="436">
                  <a:moveTo>
                    <a:pt x="0" y="0"/>
                  </a:moveTo>
                  <a:lnTo>
                    <a:pt x="208" y="0"/>
                  </a:lnTo>
                  <a:lnTo>
                    <a:pt x="208" y="24"/>
                  </a:lnTo>
                  <a:lnTo>
                    <a:pt x="26" y="24"/>
                  </a:lnTo>
                  <a:lnTo>
                    <a:pt x="26" y="197"/>
                  </a:lnTo>
                  <a:lnTo>
                    <a:pt x="196" y="197"/>
                  </a:lnTo>
                  <a:lnTo>
                    <a:pt x="196" y="220"/>
                  </a:lnTo>
                  <a:lnTo>
                    <a:pt x="26" y="220"/>
                  </a:lnTo>
                  <a:lnTo>
                    <a:pt x="26" y="412"/>
                  </a:lnTo>
                  <a:lnTo>
                    <a:pt x="215" y="412"/>
                  </a:lnTo>
                  <a:lnTo>
                    <a:pt x="215" y="436"/>
                  </a:lnTo>
                  <a:lnTo>
                    <a:pt x="0" y="436"/>
                  </a:lnTo>
                  <a:lnTo>
                    <a:pt x="0" y="0"/>
                  </a:lnTo>
                  <a:close/>
                </a:path>
              </a:pathLst>
            </a:custGeom>
            <a:solidFill>
              <a:srgbClr val="7B7C7E"/>
            </a:solidFill>
            <a:ln>
              <a:noFill/>
            </a:ln>
            <a:extLst>
              <a:ext uri="{91240B29-F687-4f45-9708-019B960494DF}"/>
            </a:extLst>
          </p:spPr>
          <p:txBody>
            <a:bodyPr/>
            <a:lstStyle/>
            <a:p>
              <a:pPr defTabSz="842680">
                <a:defRPr/>
              </a:pPr>
              <a:endParaRPr lang="en-AU" sz="1715" dirty="0">
                <a:solidFill>
                  <a:prstClr val="black"/>
                </a:solidFill>
              </a:endParaRPr>
            </a:p>
          </p:txBody>
        </p:sp>
      </p:grpSp>
      <p:sp>
        <p:nvSpPr>
          <p:cNvPr id="9" name="Slide Number Placeholder 8"/>
          <p:cNvSpPr>
            <a:spLocks noGrp="1"/>
          </p:cNvSpPr>
          <p:nvPr>
            <p:ph type="sldNum" sz="quarter" idx="4"/>
          </p:nvPr>
        </p:nvSpPr>
        <p:spPr>
          <a:xfrm>
            <a:off x="7816698" y="12245320"/>
            <a:ext cx="1560703" cy="313233"/>
          </a:xfrm>
          <a:prstGeom prst="rect">
            <a:avLst/>
          </a:prstGeom>
        </p:spPr>
        <p:txBody>
          <a:bodyPr vert="horz" lIns="91440" tIns="45720" rIns="91440" bIns="45720" rtlCol="0" anchor="ctr"/>
          <a:lstStyle>
            <a:lvl1pPr algn="r">
              <a:defRPr sz="1317" b="1">
                <a:solidFill>
                  <a:srgbClr val="505050"/>
                </a:solidFill>
              </a:defRPr>
            </a:lvl1pPr>
          </a:lstStyle>
          <a:p>
            <a:pPr defTabSz="703263" eaLnBrk="0" fontAlgn="base" hangingPunct="0">
              <a:spcBef>
                <a:spcPct val="0"/>
              </a:spcBef>
              <a:spcAft>
                <a:spcPct val="0"/>
              </a:spcAft>
            </a:pPr>
            <a:fld id="{F391D870-F278-EA46-B543-D2C306DF4062}" type="slidenum">
              <a:rPr lang="en-US" smtClean="0"/>
              <a:pPr defTabSz="703263" eaLnBrk="0" fontAlgn="base" hangingPunct="0">
                <a:spcBef>
                  <a:spcPct val="0"/>
                </a:spcBef>
                <a:spcAft>
                  <a:spcPct val="0"/>
                </a:spcAft>
              </a:pPr>
              <a:t>‹#›</a:t>
            </a:fld>
            <a:endParaRPr lang="en-US" dirty="0"/>
          </a:p>
        </p:txBody>
      </p:sp>
    </p:spTree>
    <p:extLst>
      <p:ext uri="{BB962C8B-B14F-4D97-AF65-F5344CB8AC3E}">
        <p14:creationId xmlns:p14="http://schemas.microsoft.com/office/powerpoint/2010/main" val="1280400620"/>
      </p:ext>
    </p:extLst>
  </p:cSld>
  <p:clrMap bg1="lt1" tx1="dk1" bg2="lt2" tx2="dk2" accent1="accent1" accent2="accent2" accent3="accent3" accent4="accent4" accent5="accent5" accent6="accent6" hlink="hlink" folHlink="folHlink"/>
  <p:sldLayoutIdLst>
    <p:sldLayoutId id="2147483706" r:id="rId1"/>
    <p:sldLayoutId id="2147483707" r:id="rId2"/>
  </p:sldLayoutIdLst>
  <p:timing>
    <p:tnLst>
      <p:par>
        <p:cTn id="1" dur="indefinite" restart="never" nodeType="tmRoot"/>
      </p:par>
    </p:tnLst>
  </p:timing>
  <p:hf hdr="0" dt="0"/>
  <p:txStyles>
    <p:titleStyle>
      <a:lvl1pPr algn="l" rtl="0" eaLnBrk="1" fontAlgn="base" hangingPunct="1">
        <a:spcBef>
          <a:spcPct val="0"/>
        </a:spcBef>
        <a:spcAft>
          <a:spcPct val="0"/>
        </a:spcAft>
        <a:defRPr sz="2035" b="1" kern="1200" cap="all">
          <a:solidFill>
            <a:schemeClr val="accent1"/>
          </a:solidFill>
          <a:latin typeface="Arial" pitchFamily="34" charset="0"/>
          <a:ea typeface="Arial" charset="0"/>
          <a:cs typeface="Arial" pitchFamily="34" charset="0"/>
        </a:defRPr>
      </a:lvl1pPr>
      <a:lvl2pPr algn="l" rtl="0" eaLnBrk="1" fontAlgn="base" hangingPunct="1">
        <a:spcBef>
          <a:spcPct val="0"/>
        </a:spcBef>
        <a:spcAft>
          <a:spcPct val="0"/>
        </a:spcAft>
        <a:defRPr sz="2035" b="1">
          <a:solidFill>
            <a:schemeClr val="accent1"/>
          </a:solidFill>
          <a:latin typeface="Arial" charset="0"/>
          <a:ea typeface="Arial" charset="0"/>
          <a:cs typeface="Arial" charset="0"/>
        </a:defRPr>
      </a:lvl2pPr>
      <a:lvl3pPr algn="l" rtl="0" eaLnBrk="1" fontAlgn="base" hangingPunct="1">
        <a:spcBef>
          <a:spcPct val="0"/>
        </a:spcBef>
        <a:spcAft>
          <a:spcPct val="0"/>
        </a:spcAft>
        <a:defRPr sz="2035" b="1">
          <a:solidFill>
            <a:schemeClr val="accent1"/>
          </a:solidFill>
          <a:latin typeface="Arial" charset="0"/>
          <a:ea typeface="Arial" charset="0"/>
          <a:cs typeface="Arial" charset="0"/>
        </a:defRPr>
      </a:lvl3pPr>
      <a:lvl4pPr algn="l" rtl="0" eaLnBrk="1" fontAlgn="base" hangingPunct="1">
        <a:spcBef>
          <a:spcPct val="0"/>
        </a:spcBef>
        <a:spcAft>
          <a:spcPct val="0"/>
        </a:spcAft>
        <a:defRPr sz="2035" b="1">
          <a:solidFill>
            <a:schemeClr val="accent1"/>
          </a:solidFill>
          <a:latin typeface="Arial" charset="0"/>
          <a:ea typeface="Arial" charset="0"/>
          <a:cs typeface="Arial" charset="0"/>
        </a:defRPr>
      </a:lvl4pPr>
      <a:lvl5pPr algn="l" rtl="0" eaLnBrk="1" fontAlgn="base" hangingPunct="1">
        <a:spcBef>
          <a:spcPct val="0"/>
        </a:spcBef>
        <a:spcAft>
          <a:spcPct val="0"/>
        </a:spcAft>
        <a:defRPr sz="2035" b="1">
          <a:solidFill>
            <a:schemeClr val="accent1"/>
          </a:solidFill>
          <a:latin typeface="Arial" charset="0"/>
          <a:ea typeface="Arial" charset="0"/>
          <a:cs typeface="Arial" charset="0"/>
        </a:defRPr>
      </a:lvl5pPr>
      <a:lvl6pPr marL="562612" algn="l" rtl="0" eaLnBrk="1" fontAlgn="base" hangingPunct="1">
        <a:spcBef>
          <a:spcPct val="0"/>
        </a:spcBef>
        <a:spcAft>
          <a:spcPct val="0"/>
        </a:spcAft>
        <a:defRPr sz="2955" b="1">
          <a:solidFill>
            <a:srgbClr val="BFBE00"/>
          </a:solidFill>
          <a:latin typeface="Arial" charset="0"/>
          <a:cs typeface="Arial" charset="0"/>
        </a:defRPr>
      </a:lvl6pPr>
      <a:lvl7pPr marL="1125225" algn="l" rtl="0" eaLnBrk="1" fontAlgn="base" hangingPunct="1">
        <a:spcBef>
          <a:spcPct val="0"/>
        </a:spcBef>
        <a:spcAft>
          <a:spcPct val="0"/>
        </a:spcAft>
        <a:defRPr sz="2955" b="1">
          <a:solidFill>
            <a:srgbClr val="BFBE00"/>
          </a:solidFill>
          <a:latin typeface="Arial" charset="0"/>
          <a:cs typeface="Arial" charset="0"/>
        </a:defRPr>
      </a:lvl7pPr>
      <a:lvl8pPr marL="1687839" algn="l" rtl="0" eaLnBrk="1" fontAlgn="base" hangingPunct="1">
        <a:spcBef>
          <a:spcPct val="0"/>
        </a:spcBef>
        <a:spcAft>
          <a:spcPct val="0"/>
        </a:spcAft>
        <a:defRPr sz="2955" b="1">
          <a:solidFill>
            <a:srgbClr val="BFBE00"/>
          </a:solidFill>
          <a:latin typeface="Arial" charset="0"/>
          <a:cs typeface="Arial" charset="0"/>
        </a:defRPr>
      </a:lvl8pPr>
      <a:lvl9pPr marL="2250451" algn="l" rtl="0" eaLnBrk="1" fontAlgn="base" hangingPunct="1">
        <a:spcBef>
          <a:spcPct val="0"/>
        </a:spcBef>
        <a:spcAft>
          <a:spcPct val="0"/>
        </a:spcAft>
        <a:defRPr sz="2955" b="1">
          <a:solidFill>
            <a:srgbClr val="BFBE00"/>
          </a:solidFill>
          <a:latin typeface="Arial" charset="0"/>
          <a:cs typeface="Arial" charset="0"/>
        </a:defRPr>
      </a:lvl9pPr>
    </p:titleStyle>
    <p:bodyStyle>
      <a:lvl1pPr marL="421958" indent="-421958" algn="l" rtl="0" eaLnBrk="1" fontAlgn="base" hangingPunct="1">
        <a:spcBef>
          <a:spcPct val="20000"/>
        </a:spcBef>
        <a:spcAft>
          <a:spcPct val="0"/>
        </a:spcAft>
        <a:buFont typeface="Wingdings" charset="2"/>
        <a:defRPr sz="1317" kern="1200">
          <a:solidFill>
            <a:srgbClr val="282828"/>
          </a:solidFill>
          <a:latin typeface="Arial" pitchFamily="34" charset="0"/>
          <a:ea typeface="Arial" charset="0"/>
          <a:cs typeface="Arial" pitchFamily="34" charset="0"/>
        </a:defRPr>
      </a:lvl1pPr>
      <a:lvl2pPr marL="914244" indent="-351633" algn="l" rtl="0" eaLnBrk="1" fontAlgn="base" hangingPunct="1">
        <a:spcBef>
          <a:spcPct val="20000"/>
        </a:spcBef>
        <a:spcAft>
          <a:spcPct val="0"/>
        </a:spcAft>
        <a:buFont typeface="Arial" charset="0"/>
        <a:defRPr sz="1317" kern="1200">
          <a:solidFill>
            <a:srgbClr val="282828"/>
          </a:solidFill>
          <a:latin typeface="Arial" pitchFamily="34" charset="0"/>
          <a:ea typeface="Arial" charset="0"/>
          <a:cs typeface="Arial" pitchFamily="34" charset="0"/>
        </a:defRPr>
      </a:lvl2pPr>
      <a:lvl3pPr marL="444767" indent="-212880" algn="l" defTabSz="326923" rtl="0" eaLnBrk="1" fontAlgn="base" hangingPunct="1">
        <a:spcBef>
          <a:spcPct val="20000"/>
        </a:spcBef>
        <a:spcAft>
          <a:spcPct val="0"/>
        </a:spcAft>
        <a:buFont typeface="Arial" charset="0"/>
        <a:buChar char="•"/>
        <a:defRPr sz="1317" kern="1200">
          <a:solidFill>
            <a:srgbClr val="282828"/>
          </a:solidFill>
          <a:latin typeface="Arial" pitchFamily="34" charset="0"/>
          <a:ea typeface="Arial" charset="0"/>
          <a:cs typeface="Arial" pitchFamily="34" charset="0"/>
        </a:defRPr>
      </a:lvl3pPr>
      <a:lvl4pPr marL="773591" indent="-119746" algn="l" rtl="0" eaLnBrk="1" fontAlgn="base" hangingPunct="1">
        <a:spcBef>
          <a:spcPct val="20000"/>
        </a:spcBef>
        <a:spcAft>
          <a:spcPct val="0"/>
        </a:spcAft>
        <a:buFont typeface="Arial" charset="0"/>
        <a:buChar char="̵"/>
        <a:tabLst>
          <a:tab pos="1543380" algn="l"/>
        </a:tabLst>
        <a:defRPr sz="1317" kern="1200">
          <a:solidFill>
            <a:srgbClr val="282828"/>
          </a:solidFill>
          <a:latin typeface="Arial" pitchFamily="34" charset="0"/>
          <a:ea typeface="Arial" charset="0"/>
          <a:cs typeface="Arial" pitchFamily="34" charset="0"/>
        </a:defRPr>
      </a:lvl4pPr>
      <a:lvl5pPr marL="1218358" indent="-226186" algn="l" rtl="0" eaLnBrk="1" fontAlgn="base" hangingPunct="1">
        <a:spcBef>
          <a:spcPct val="20000"/>
        </a:spcBef>
        <a:spcAft>
          <a:spcPct val="0"/>
        </a:spcAft>
        <a:buFont typeface="Wingdings" charset="2"/>
        <a:buChar char="§"/>
        <a:defRPr sz="1317" kern="1200">
          <a:solidFill>
            <a:srgbClr val="282828"/>
          </a:solidFill>
          <a:latin typeface="Arial" pitchFamily="34" charset="0"/>
          <a:ea typeface="Arial" charset="0"/>
          <a:cs typeface="Arial" pitchFamily="34" charset="0"/>
        </a:defRPr>
      </a:lvl5pPr>
      <a:lvl6pPr marL="3094372" indent="-281307" algn="l" defTabSz="1125225" rtl="0" eaLnBrk="1" latinLnBrk="0" hangingPunct="1">
        <a:spcBef>
          <a:spcPct val="20000"/>
        </a:spcBef>
        <a:buFont typeface="Arial" pitchFamily="34" charset="0"/>
        <a:buChar char="•"/>
        <a:defRPr sz="2462" kern="1200">
          <a:solidFill>
            <a:schemeClr val="tx1"/>
          </a:solidFill>
          <a:latin typeface="+mn-lt"/>
          <a:ea typeface="+mn-ea"/>
          <a:cs typeface="+mn-cs"/>
        </a:defRPr>
      </a:lvl6pPr>
      <a:lvl7pPr marL="3656983" indent="-281307" algn="l" defTabSz="1125225" rtl="0" eaLnBrk="1" latinLnBrk="0" hangingPunct="1">
        <a:spcBef>
          <a:spcPct val="20000"/>
        </a:spcBef>
        <a:buFont typeface="Arial" pitchFamily="34" charset="0"/>
        <a:buChar char="•"/>
        <a:defRPr sz="2462" kern="1200">
          <a:solidFill>
            <a:schemeClr val="tx1"/>
          </a:solidFill>
          <a:latin typeface="+mn-lt"/>
          <a:ea typeface="+mn-ea"/>
          <a:cs typeface="+mn-cs"/>
        </a:defRPr>
      </a:lvl7pPr>
      <a:lvl8pPr marL="4219596" indent="-281307" algn="l" defTabSz="1125225" rtl="0" eaLnBrk="1" latinLnBrk="0" hangingPunct="1">
        <a:spcBef>
          <a:spcPct val="20000"/>
        </a:spcBef>
        <a:buFont typeface="Arial" pitchFamily="34" charset="0"/>
        <a:buChar char="•"/>
        <a:defRPr sz="2462" kern="1200">
          <a:solidFill>
            <a:schemeClr val="tx1"/>
          </a:solidFill>
          <a:latin typeface="+mn-lt"/>
          <a:ea typeface="+mn-ea"/>
          <a:cs typeface="+mn-cs"/>
        </a:defRPr>
      </a:lvl8pPr>
      <a:lvl9pPr marL="4782209" indent="-281307" algn="l" defTabSz="1125225" rtl="0" eaLnBrk="1" latinLnBrk="0" hangingPunct="1">
        <a:spcBef>
          <a:spcPct val="20000"/>
        </a:spcBef>
        <a:buFont typeface="Arial" pitchFamily="34" charset="0"/>
        <a:buChar char="•"/>
        <a:defRPr sz="2462" kern="1200">
          <a:solidFill>
            <a:schemeClr val="tx1"/>
          </a:solidFill>
          <a:latin typeface="+mn-lt"/>
          <a:ea typeface="+mn-ea"/>
          <a:cs typeface="+mn-cs"/>
        </a:defRPr>
      </a:lvl9pPr>
    </p:bodyStyle>
    <p:otherStyle>
      <a:defPPr>
        <a:defRPr lang="en-US"/>
      </a:defPPr>
      <a:lvl1pPr marL="0" algn="l" defTabSz="1125225" rtl="0" eaLnBrk="1" latinLnBrk="0" hangingPunct="1">
        <a:defRPr sz="2215" kern="1200">
          <a:solidFill>
            <a:schemeClr val="tx1"/>
          </a:solidFill>
          <a:latin typeface="+mn-lt"/>
          <a:ea typeface="+mn-ea"/>
          <a:cs typeface="+mn-cs"/>
        </a:defRPr>
      </a:lvl1pPr>
      <a:lvl2pPr marL="562612" algn="l" defTabSz="1125225" rtl="0" eaLnBrk="1" latinLnBrk="0" hangingPunct="1">
        <a:defRPr sz="2215" kern="1200">
          <a:solidFill>
            <a:schemeClr val="tx1"/>
          </a:solidFill>
          <a:latin typeface="+mn-lt"/>
          <a:ea typeface="+mn-ea"/>
          <a:cs typeface="+mn-cs"/>
        </a:defRPr>
      </a:lvl2pPr>
      <a:lvl3pPr marL="1125225" algn="l" defTabSz="1125225" rtl="0" eaLnBrk="1" latinLnBrk="0" hangingPunct="1">
        <a:defRPr sz="2215" kern="1200">
          <a:solidFill>
            <a:schemeClr val="tx1"/>
          </a:solidFill>
          <a:latin typeface="+mn-lt"/>
          <a:ea typeface="+mn-ea"/>
          <a:cs typeface="+mn-cs"/>
        </a:defRPr>
      </a:lvl3pPr>
      <a:lvl4pPr marL="1687839" algn="l" defTabSz="1125225" rtl="0" eaLnBrk="1" latinLnBrk="0" hangingPunct="1">
        <a:defRPr sz="2215" kern="1200">
          <a:solidFill>
            <a:schemeClr val="tx1"/>
          </a:solidFill>
          <a:latin typeface="+mn-lt"/>
          <a:ea typeface="+mn-ea"/>
          <a:cs typeface="+mn-cs"/>
        </a:defRPr>
      </a:lvl4pPr>
      <a:lvl5pPr marL="2250451" algn="l" defTabSz="1125225" rtl="0" eaLnBrk="1" latinLnBrk="0" hangingPunct="1">
        <a:defRPr sz="2215" kern="1200">
          <a:solidFill>
            <a:schemeClr val="tx1"/>
          </a:solidFill>
          <a:latin typeface="+mn-lt"/>
          <a:ea typeface="+mn-ea"/>
          <a:cs typeface="+mn-cs"/>
        </a:defRPr>
      </a:lvl5pPr>
      <a:lvl6pPr marL="2813065" algn="l" defTabSz="1125225" rtl="0" eaLnBrk="1" latinLnBrk="0" hangingPunct="1">
        <a:defRPr sz="2215" kern="1200">
          <a:solidFill>
            <a:schemeClr val="tx1"/>
          </a:solidFill>
          <a:latin typeface="+mn-lt"/>
          <a:ea typeface="+mn-ea"/>
          <a:cs typeface="+mn-cs"/>
        </a:defRPr>
      </a:lvl6pPr>
      <a:lvl7pPr marL="3375676" algn="l" defTabSz="1125225" rtl="0" eaLnBrk="1" latinLnBrk="0" hangingPunct="1">
        <a:defRPr sz="2215" kern="1200">
          <a:solidFill>
            <a:schemeClr val="tx1"/>
          </a:solidFill>
          <a:latin typeface="+mn-lt"/>
          <a:ea typeface="+mn-ea"/>
          <a:cs typeface="+mn-cs"/>
        </a:defRPr>
      </a:lvl7pPr>
      <a:lvl8pPr marL="3938290" algn="l" defTabSz="1125225" rtl="0" eaLnBrk="1" latinLnBrk="0" hangingPunct="1">
        <a:defRPr sz="2215" kern="1200">
          <a:solidFill>
            <a:schemeClr val="tx1"/>
          </a:solidFill>
          <a:latin typeface="+mn-lt"/>
          <a:ea typeface="+mn-ea"/>
          <a:cs typeface="+mn-cs"/>
        </a:defRPr>
      </a:lvl8pPr>
      <a:lvl9pPr marL="4500903" algn="l" defTabSz="1125225" rtl="0" eaLnBrk="1" latinLnBrk="0" hangingPunct="1">
        <a:defRPr sz="2215"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93556" y="353542"/>
            <a:ext cx="8795724" cy="771707"/>
          </a:xfrm>
          <a:prstGeom prst="rect">
            <a:avLst/>
          </a:prstGeom>
          <a:noFill/>
          <a:ln>
            <a:noFill/>
          </a:ln>
          <a:extLst>
            <a:ext uri="{909E8E84-426E-40dd-AFC4-6F175D3DCCD1}"/>
            <a:ext uri="{91240B29-F687-4f45-9708-019B960494DF}"/>
          </a:extLst>
        </p:spPr>
        <p:txBody>
          <a:bodyPr vert="horz" wrap="square" lIns="91423" tIns="45712" rIns="91423" bIns="45712" numCol="1" anchor="b" anchorCtr="0" compatLnSpc="1">
            <a:prstTxWarp prst="textNoShape">
              <a:avLst/>
            </a:prstTxWarp>
          </a:bodyPr>
          <a:lstStyle/>
          <a:p>
            <a:pPr lvl="0"/>
            <a:r>
              <a:rPr lang="en-US" altLang="en-US" smtClean="0"/>
              <a:t>Click to edit Master title style</a:t>
            </a:r>
            <a:endParaRPr lang="en-AU" altLang="en-US"/>
          </a:p>
        </p:txBody>
      </p:sp>
      <p:sp>
        <p:nvSpPr>
          <p:cNvPr id="1027" name="Text Placeholder 2"/>
          <p:cNvSpPr>
            <a:spLocks noGrp="1"/>
          </p:cNvSpPr>
          <p:nvPr>
            <p:ph type="body" idx="1"/>
          </p:nvPr>
        </p:nvSpPr>
        <p:spPr bwMode="auto">
          <a:xfrm>
            <a:off x="193556" y="1562422"/>
            <a:ext cx="8641483" cy="8446965"/>
          </a:xfrm>
          <a:prstGeom prst="rect">
            <a:avLst/>
          </a:prstGeom>
          <a:noFill/>
          <a:ln>
            <a:noFill/>
          </a:ln>
          <a:extLst>
            <a:ext uri="{909E8E84-426E-40dd-AFC4-6F175D3DCCD1}"/>
            <a:ext uri="{91240B29-F687-4f45-9708-019B960494DF}"/>
          </a:extLst>
        </p:spPr>
        <p:txBody>
          <a:bodyPr vert="horz" wrap="square" lIns="91423" tIns="45712" rIns="91423" bIns="4571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a:p>
        </p:txBody>
      </p:sp>
      <p:grpSp>
        <p:nvGrpSpPr>
          <p:cNvPr id="1028" name="Group 49"/>
          <p:cNvGrpSpPr>
            <a:grpSpLocks noChangeAspect="1"/>
          </p:cNvGrpSpPr>
          <p:nvPr/>
        </p:nvGrpSpPr>
        <p:grpSpPr bwMode="auto">
          <a:xfrm>
            <a:off x="210694" y="12288396"/>
            <a:ext cx="801444" cy="239495"/>
            <a:chOff x="1405" y="1050"/>
            <a:chExt cx="2898" cy="450"/>
          </a:xfrm>
        </p:grpSpPr>
        <p:sp>
          <p:nvSpPr>
            <p:cNvPr id="1032" name="Freeform 50"/>
            <p:cNvSpPr>
              <a:spLocks/>
            </p:cNvSpPr>
            <p:nvPr/>
          </p:nvSpPr>
          <p:spPr bwMode="auto">
            <a:xfrm>
              <a:off x="1405" y="1057"/>
              <a:ext cx="288" cy="439"/>
            </a:xfrm>
            <a:custGeom>
              <a:avLst/>
              <a:gdLst>
                <a:gd name="T0" fmla="*/ 0 w 288"/>
                <a:gd name="T1" fmla="*/ 0 h 436"/>
                <a:gd name="T2" fmla="*/ 291 w 288"/>
                <a:gd name="T3" fmla="*/ 0 h 436"/>
                <a:gd name="T4" fmla="*/ 291 w 288"/>
                <a:gd name="T5" fmla="*/ 105 h 436"/>
                <a:gd name="T6" fmla="*/ 208 w 288"/>
                <a:gd name="T7" fmla="*/ 105 h 436"/>
                <a:gd name="T8" fmla="*/ 208 w 288"/>
                <a:gd name="T9" fmla="*/ 445 h 436"/>
                <a:gd name="T10" fmla="*/ 85 w 288"/>
                <a:gd name="T11" fmla="*/ 445 h 436"/>
                <a:gd name="T12" fmla="*/ 85 w 288"/>
                <a:gd name="T13" fmla="*/ 105 h 436"/>
                <a:gd name="T14" fmla="*/ 0 w 288"/>
                <a:gd name="T15" fmla="*/ 105 h 436"/>
                <a:gd name="T16" fmla="*/ 0 w 288"/>
                <a:gd name="T17" fmla="*/ 0 h 4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8" h="436">
                  <a:moveTo>
                    <a:pt x="0" y="0"/>
                  </a:moveTo>
                  <a:lnTo>
                    <a:pt x="288" y="0"/>
                  </a:lnTo>
                  <a:lnTo>
                    <a:pt x="288" y="102"/>
                  </a:lnTo>
                  <a:lnTo>
                    <a:pt x="205" y="102"/>
                  </a:lnTo>
                  <a:lnTo>
                    <a:pt x="205" y="436"/>
                  </a:lnTo>
                  <a:lnTo>
                    <a:pt x="85" y="436"/>
                  </a:lnTo>
                  <a:lnTo>
                    <a:pt x="85" y="102"/>
                  </a:lnTo>
                  <a:lnTo>
                    <a:pt x="0" y="102"/>
                  </a:lnTo>
                  <a:lnTo>
                    <a:pt x="0" y="0"/>
                  </a:lnTo>
                  <a:close/>
                </a:path>
              </a:pathLst>
            </a:custGeom>
            <a:solidFill>
              <a:srgbClr val="7B7C7E"/>
            </a:solidFill>
            <a:ln>
              <a:noFill/>
            </a:ln>
            <a:extLst>
              <a:ext uri="{91240B29-F687-4f45-9708-019B960494DF}"/>
            </a:extLst>
          </p:spPr>
          <p:txBody>
            <a:bodyPr/>
            <a:lstStyle/>
            <a:p>
              <a:pPr defTabSz="842680">
                <a:defRPr/>
              </a:pPr>
              <a:endParaRPr lang="en-AU" sz="1715" dirty="0">
                <a:solidFill>
                  <a:prstClr val="black"/>
                </a:solidFill>
              </a:endParaRPr>
            </a:p>
          </p:txBody>
        </p:sp>
        <p:sp>
          <p:nvSpPr>
            <p:cNvPr id="2" name="Freeform 51"/>
            <p:cNvSpPr>
              <a:spLocks/>
            </p:cNvSpPr>
            <p:nvPr/>
          </p:nvSpPr>
          <p:spPr bwMode="auto">
            <a:xfrm>
              <a:off x="1715" y="1057"/>
              <a:ext cx="303" cy="439"/>
            </a:xfrm>
            <a:custGeom>
              <a:avLst/>
              <a:gdLst>
                <a:gd name="T0" fmla="*/ 176 w 303"/>
                <a:gd name="T1" fmla="*/ 0 h 436"/>
                <a:gd name="T2" fmla="*/ 294 w 303"/>
                <a:gd name="T3" fmla="*/ 0 h 436"/>
                <a:gd name="T4" fmla="*/ 294 w 303"/>
                <a:gd name="T5" fmla="*/ 445 h 436"/>
                <a:gd name="T6" fmla="*/ 176 w 303"/>
                <a:gd name="T7" fmla="*/ 445 h 436"/>
                <a:gd name="T8" fmla="*/ 176 w 303"/>
                <a:gd name="T9" fmla="*/ 267 h 436"/>
                <a:gd name="T10" fmla="*/ 120 w 303"/>
                <a:gd name="T11" fmla="*/ 267 h 436"/>
                <a:gd name="T12" fmla="*/ 120 w 303"/>
                <a:gd name="T13" fmla="*/ 445 h 436"/>
                <a:gd name="T14" fmla="*/ 0 w 303"/>
                <a:gd name="T15" fmla="*/ 445 h 436"/>
                <a:gd name="T16" fmla="*/ 0 w 303"/>
                <a:gd name="T17" fmla="*/ 0 h 436"/>
                <a:gd name="T18" fmla="*/ 120 w 303"/>
                <a:gd name="T19" fmla="*/ 0 h 436"/>
                <a:gd name="T20" fmla="*/ 120 w 303"/>
                <a:gd name="T21" fmla="*/ 162 h 436"/>
                <a:gd name="T22" fmla="*/ 176 w 303"/>
                <a:gd name="T23" fmla="*/ 162 h 436"/>
                <a:gd name="T24" fmla="*/ 176 w 303"/>
                <a:gd name="T25" fmla="*/ 0 h 4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3" h="436">
                  <a:moveTo>
                    <a:pt x="182" y="0"/>
                  </a:moveTo>
                  <a:lnTo>
                    <a:pt x="303" y="0"/>
                  </a:lnTo>
                  <a:lnTo>
                    <a:pt x="303" y="436"/>
                  </a:lnTo>
                  <a:lnTo>
                    <a:pt x="182" y="436"/>
                  </a:lnTo>
                  <a:lnTo>
                    <a:pt x="182" y="261"/>
                  </a:lnTo>
                  <a:lnTo>
                    <a:pt x="123" y="261"/>
                  </a:lnTo>
                  <a:lnTo>
                    <a:pt x="123" y="436"/>
                  </a:lnTo>
                  <a:lnTo>
                    <a:pt x="0" y="436"/>
                  </a:lnTo>
                  <a:lnTo>
                    <a:pt x="0" y="0"/>
                  </a:lnTo>
                  <a:lnTo>
                    <a:pt x="123" y="0"/>
                  </a:lnTo>
                  <a:lnTo>
                    <a:pt x="123" y="159"/>
                  </a:lnTo>
                  <a:lnTo>
                    <a:pt x="182" y="159"/>
                  </a:lnTo>
                  <a:lnTo>
                    <a:pt x="182" y="0"/>
                  </a:lnTo>
                  <a:close/>
                </a:path>
              </a:pathLst>
            </a:custGeom>
            <a:solidFill>
              <a:srgbClr val="7B7C7E"/>
            </a:solidFill>
            <a:ln>
              <a:noFill/>
            </a:ln>
            <a:extLst>
              <a:ext uri="{91240B29-F687-4f45-9708-019B960494DF}"/>
            </a:extLst>
          </p:spPr>
          <p:txBody>
            <a:bodyPr/>
            <a:lstStyle/>
            <a:p>
              <a:pPr defTabSz="842680">
                <a:defRPr/>
              </a:pPr>
              <a:endParaRPr lang="en-AU" sz="1715" dirty="0">
                <a:solidFill>
                  <a:prstClr val="black"/>
                </a:solidFill>
              </a:endParaRPr>
            </a:p>
          </p:txBody>
        </p:sp>
        <p:sp>
          <p:nvSpPr>
            <p:cNvPr id="3" name="Rectangle 52"/>
            <p:cNvSpPr>
              <a:spLocks noChangeArrowheads="1"/>
            </p:cNvSpPr>
            <p:nvPr/>
          </p:nvSpPr>
          <p:spPr bwMode="auto">
            <a:xfrm>
              <a:off x="2061" y="1057"/>
              <a:ext cx="120" cy="439"/>
            </a:xfrm>
            <a:prstGeom prst="rect">
              <a:avLst/>
            </a:prstGeom>
            <a:solidFill>
              <a:srgbClr val="7B7C7E"/>
            </a:solidFill>
            <a:ln>
              <a:noFill/>
            </a:ln>
            <a:extLst>
              <a:ext uri="{91240B29-F687-4f45-9708-019B960494DF}"/>
            </a:extLst>
          </p:spPr>
          <p:txBody>
            <a:bodyPr/>
            <a:lstStyle/>
            <a:p>
              <a:pPr defTabSz="842680">
                <a:defRPr/>
              </a:pPr>
              <a:endParaRPr lang="en-US" sz="1715" dirty="0">
                <a:solidFill>
                  <a:prstClr val="black"/>
                </a:solidFill>
              </a:endParaRPr>
            </a:p>
          </p:txBody>
        </p:sp>
        <p:sp>
          <p:nvSpPr>
            <p:cNvPr id="1035" name="Freeform 53"/>
            <p:cNvSpPr>
              <a:spLocks/>
            </p:cNvSpPr>
            <p:nvPr/>
          </p:nvSpPr>
          <p:spPr bwMode="auto">
            <a:xfrm>
              <a:off x="2222" y="1057"/>
              <a:ext cx="313" cy="439"/>
            </a:xfrm>
            <a:custGeom>
              <a:avLst/>
              <a:gdLst>
                <a:gd name="T0" fmla="*/ 199 w 309"/>
                <a:gd name="T1" fmla="*/ 0 h 436"/>
                <a:gd name="T2" fmla="*/ 315 w 309"/>
                <a:gd name="T3" fmla="*/ 0 h 436"/>
                <a:gd name="T4" fmla="*/ 315 w 309"/>
                <a:gd name="T5" fmla="*/ 445 h 436"/>
                <a:gd name="T6" fmla="*/ 182 w 309"/>
                <a:gd name="T7" fmla="*/ 445 h 436"/>
                <a:gd name="T8" fmla="*/ 116 w 309"/>
                <a:gd name="T9" fmla="*/ 171 h 436"/>
                <a:gd name="T10" fmla="*/ 114 w 309"/>
                <a:gd name="T11" fmla="*/ 171 h 436"/>
                <a:gd name="T12" fmla="*/ 114 w 309"/>
                <a:gd name="T13" fmla="*/ 445 h 436"/>
                <a:gd name="T14" fmla="*/ 0 w 309"/>
                <a:gd name="T15" fmla="*/ 445 h 436"/>
                <a:gd name="T16" fmla="*/ 0 w 309"/>
                <a:gd name="T17" fmla="*/ 0 h 436"/>
                <a:gd name="T18" fmla="*/ 135 w 309"/>
                <a:gd name="T19" fmla="*/ 0 h 436"/>
                <a:gd name="T20" fmla="*/ 196 w 309"/>
                <a:gd name="T21" fmla="*/ 271 h 436"/>
                <a:gd name="T22" fmla="*/ 199 w 309"/>
                <a:gd name="T23" fmla="*/ 271 h 436"/>
                <a:gd name="T24" fmla="*/ 199 w 309"/>
                <a:gd name="T25" fmla="*/ 0 h 4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 h="436">
                  <a:moveTo>
                    <a:pt x="196" y="0"/>
                  </a:moveTo>
                  <a:lnTo>
                    <a:pt x="309" y="0"/>
                  </a:lnTo>
                  <a:lnTo>
                    <a:pt x="309" y="436"/>
                  </a:lnTo>
                  <a:lnTo>
                    <a:pt x="179" y="436"/>
                  </a:lnTo>
                  <a:lnTo>
                    <a:pt x="113" y="168"/>
                  </a:lnTo>
                  <a:lnTo>
                    <a:pt x="111" y="168"/>
                  </a:lnTo>
                  <a:lnTo>
                    <a:pt x="111" y="436"/>
                  </a:lnTo>
                  <a:lnTo>
                    <a:pt x="0" y="436"/>
                  </a:lnTo>
                  <a:lnTo>
                    <a:pt x="0" y="0"/>
                  </a:lnTo>
                  <a:lnTo>
                    <a:pt x="132" y="0"/>
                  </a:lnTo>
                  <a:lnTo>
                    <a:pt x="193" y="265"/>
                  </a:lnTo>
                  <a:lnTo>
                    <a:pt x="196" y="265"/>
                  </a:lnTo>
                  <a:lnTo>
                    <a:pt x="196" y="0"/>
                  </a:lnTo>
                  <a:close/>
                </a:path>
              </a:pathLst>
            </a:custGeom>
            <a:solidFill>
              <a:srgbClr val="7B7C7E"/>
            </a:solidFill>
            <a:ln>
              <a:noFill/>
            </a:ln>
            <a:extLst>
              <a:ext uri="{91240B29-F687-4f45-9708-019B960494DF}"/>
            </a:extLst>
          </p:spPr>
          <p:txBody>
            <a:bodyPr/>
            <a:lstStyle/>
            <a:p>
              <a:pPr defTabSz="842680">
                <a:defRPr/>
              </a:pPr>
              <a:endParaRPr lang="en-AU" sz="1715" dirty="0">
                <a:solidFill>
                  <a:prstClr val="black"/>
                </a:solidFill>
              </a:endParaRPr>
            </a:p>
          </p:txBody>
        </p:sp>
        <p:sp>
          <p:nvSpPr>
            <p:cNvPr id="1036" name="Freeform 54"/>
            <p:cNvSpPr>
              <a:spLocks/>
            </p:cNvSpPr>
            <p:nvPr/>
          </p:nvSpPr>
          <p:spPr bwMode="auto">
            <a:xfrm>
              <a:off x="2582" y="1057"/>
              <a:ext cx="339" cy="439"/>
            </a:xfrm>
            <a:custGeom>
              <a:avLst/>
              <a:gdLst>
                <a:gd name="T0" fmla="*/ 190 w 340"/>
                <a:gd name="T1" fmla="*/ 0 h 436"/>
                <a:gd name="T2" fmla="*/ 322 w 340"/>
                <a:gd name="T3" fmla="*/ 0 h 436"/>
                <a:gd name="T4" fmla="*/ 216 w 340"/>
                <a:gd name="T5" fmla="*/ 195 h 436"/>
                <a:gd name="T6" fmla="*/ 337 w 340"/>
                <a:gd name="T7" fmla="*/ 445 h 436"/>
                <a:gd name="T8" fmla="*/ 200 w 340"/>
                <a:gd name="T9" fmla="*/ 445 h 436"/>
                <a:gd name="T10" fmla="*/ 141 w 340"/>
                <a:gd name="T11" fmla="*/ 297 h 436"/>
                <a:gd name="T12" fmla="*/ 122 w 340"/>
                <a:gd name="T13" fmla="*/ 330 h 436"/>
                <a:gd name="T14" fmla="*/ 122 w 340"/>
                <a:gd name="T15" fmla="*/ 445 h 436"/>
                <a:gd name="T16" fmla="*/ 0 w 340"/>
                <a:gd name="T17" fmla="*/ 445 h 436"/>
                <a:gd name="T18" fmla="*/ 0 w 340"/>
                <a:gd name="T19" fmla="*/ 0 h 436"/>
                <a:gd name="T20" fmla="*/ 122 w 340"/>
                <a:gd name="T21" fmla="*/ 0 h 436"/>
                <a:gd name="T22" fmla="*/ 122 w 340"/>
                <a:gd name="T23" fmla="*/ 169 h 436"/>
                <a:gd name="T24" fmla="*/ 125 w 340"/>
                <a:gd name="T25" fmla="*/ 169 h 436"/>
                <a:gd name="T26" fmla="*/ 190 w 340"/>
                <a:gd name="T27" fmla="*/ 0 h 4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0" h="436">
                  <a:moveTo>
                    <a:pt x="193" y="0"/>
                  </a:moveTo>
                  <a:lnTo>
                    <a:pt x="325" y="0"/>
                  </a:lnTo>
                  <a:lnTo>
                    <a:pt x="219" y="192"/>
                  </a:lnTo>
                  <a:lnTo>
                    <a:pt x="340" y="436"/>
                  </a:lnTo>
                  <a:lnTo>
                    <a:pt x="203" y="436"/>
                  </a:lnTo>
                  <a:lnTo>
                    <a:pt x="141" y="291"/>
                  </a:lnTo>
                  <a:lnTo>
                    <a:pt x="122" y="324"/>
                  </a:lnTo>
                  <a:lnTo>
                    <a:pt x="122" y="436"/>
                  </a:lnTo>
                  <a:lnTo>
                    <a:pt x="0" y="436"/>
                  </a:lnTo>
                  <a:lnTo>
                    <a:pt x="0" y="0"/>
                  </a:lnTo>
                  <a:lnTo>
                    <a:pt x="122" y="0"/>
                  </a:lnTo>
                  <a:lnTo>
                    <a:pt x="122" y="166"/>
                  </a:lnTo>
                  <a:lnTo>
                    <a:pt x="125" y="166"/>
                  </a:lnTo>
                  <a:lnTo>
                    <a:pt x="193" y="0"/>
                  </a:lnTo>
                  <a:close/>
                </a:path>
              </a:pathLst>
            </a:custGeom>
            <a:solidFill>
              <a:srgbClr val="7B7C7E"/>
            </a:solidFill>
            <a:ln>
              <a:noFill/>
            </a:ln>
            <a:extLst>
              <a:ext uri="{91240B29-F687-4f45-9708-019B960494DF}"/>
            </a:extLst>
          </p:spPr>
          <p:txBody>
            <a:bodyPr/>
            <a:lstStyle/>
            <a:p>
              <a:pPr defTabSz="842680">
                <a:defRPr/>
              </a:pPr>
              <a:endParaRPr lang="en-AU" sz="1715" dirty="0">
                <a:solidFill>
                  <a:prstClr val="black"/>
                </a:solidFill>
              </a:endParaRPr>
            </a:p>
          </p:txBody>
        </p:sp>
        <p:sp>
          <p:nvSpPr>
            <p:cNvPr id="1037" name="Freeform 55"/>
            <p:cNvSpPr>
              <a:spLocks noEditPoints="1"/>
            </p:cNvSpPr>
            <p:nvPr/>
          </p:nvSpPr>
          <p:spPr bwMode="auto">
            <a:xfrm>
              <a:off x="2947" y="1057"/>
              <a:ext cx="233" cy="439"/>
            </a:xfrm>
            <a:custGeom>
              <a:avLst/>
              <a:gdLst>
                <a:gd name="T0" fmla="*/ 0 w 98"/>
                <a:gd name="T1" fmla="*/ 0 h 184"/>
                <a:gd name="T2" fmla="*/ 3625830 w 98"/>
                <a:gd name="T3" fmla="*/ 0 h 184"/>
                <a:gd name="T4" fmla="*/ 7376153 w 98"/>
                <a:gd name="T5" fmla="*/ 3872846 h 184"/>
                <a:gd name="T6" fmla="*/ 3464754 w 98"/>
                <a:gd name="T7" fmla="*/ 7736089 h 184"/>
                <a:gd name="T8" fmla="*/ 834289 w 98"/>
                <a:gd name="T9" fmla="*/ 7736089 h 184"/>
                <a:gd name="T10" fmla="*/ 834289 w 98"/>
                <a:gd name="T11" fmla="*/ 13946190 h 184"/>
                <a:gd name="T12" fmla="*/ 0 w 98"/>
                <a:gd name="T13" fmla="*/ 13946190 h 184"/>
                <a:gd name="T14" fmla="*/ 0 w 98"/>
                <a:gd name="T15" fmla="*/ 0 h 184"/>
                <a:gd name="T16" fmla="*/ 3534811 w 98"/>
                <a:gd name="T17" fmla="*/ 7033913 h 184"/>
                <a:gd name="T18" fmla="*/ 6550959 w 98"/>
                <a:gd name="T19" fmla="*/ 3872846 h 184"/>
                <a:gd name="T20" fmla="*/ 3625830 w 98"/>
                <a:gd name="T21" fmla="*/ 672720 h 184"/>
                <a:gd name="T22" fmla="*/ 834289 w 98"/>
                <a:gd name="T23" fmla="*/ 672720 h 184"/>
                <a:gd name="T24" fmla="*/ 834289 w 98"/>
                <a:gd name="T25" fmla="*/ 7033913 h 184"/>
                <a:gd name="T26" fmla="*/ 3534811 w 98"/>
                <a:gd name="T27" fmla="*/ 7033913 h 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8" h="184">
                  <a:moveTo>
                    <a:pt x="0" y="0"/>
                  </a:moveTo>
                  <a:cubicBezTo>
                    <a:pt x="48" y="0"/>
                    <a:pt x="48" y="0"/>
                    <a:pt x="48" y="0"/>
                  </a:cubicBezTo>
                  <a:cubicBezTo>
                    <a:pt x="91" y="1"/>
                    <a:pt x="98" y="31"/>
                    <a:pt x="98" y="51"/>
                  </a:cubicBezTo>
                  <a:cubicBezTo>
                    <a:pt x="98" y="82"/>
                    <a:pt x="79" y="102"/>
                    <a:pt x="46" y="102"/>
                  </a:cubicBezTo>
                  <a:cubicBezTo>
                    <a:pt x="11" y="102"/>
                    <a:pt x="11" y="102"/>
                    <a:pt x="11" y="102"/>
                  </a:cubicBezTo>
                  <a:cubicBezTo>
                    <a:pt x="11" y="184"/>
                    <a:pt x="11" y="184"/>
                    <a:pt x="11" y="184"/>
                  </a:cubicBezTo>
                  <a:cubicBezTo>
                    <a:pt x="0" y="184"/>
                    <a:pt x="0" y="184"/>
                    <a:pt x="0" y="184"/>
                  </a:cubicBezTo>
                  <a:lnTo>
                    <a:pt x="0" y="0"/>
                  </a:lnTo>
                  <a:close/>
                  <a:moveTo>
                    <a:pt x="47" y="93"/>
                  </a:moveTo>
                  <a:cubicBezTo>
                    <a:pt x="69" y="93"/>
                    <a:pt x="87" y="81"/>
                    <a:pt x="87" y="51"/>
                  </a:cubicBezTo>
                  <a:cubicBezTo>
                    <a:pt x="87" y="25"/>
                    <a:pt x="73" y="9"/>
                    <a:pt x="48" y="9"/>
                  </a:cubicBezTo>
                  <a:cubicBezTo>
                    <a:pt x="11" y="9"/>
                    <a:pt x="11" y="9"/>
                    <a:pt x="11" y="9"/>
                  </a:cubicBezTo>
                  <a:cubicBezTo>
                    <a:pt x="11" y="93"/>
                    <a:pt x="11" y="93"/>
                    <a:pt x="11" y="93"/>
                  </a:cubicBezTo>
                  <a:lnTo>
                    <a:pt x="47" y="93"/>
                  </a:lnTo>
                  <a:close/>
                </a:path>
              </a:pathLst>
            </a:custGeom>
            <a:solidFill>
              <a:srgbClr val="7B7C7E"/>
            </a:solidFill>
            <a:ln>
              <a:noFill/>
            </a:ln>
            <a:extLst>
              <a:ext uri="{91240B29-F687-4f45-9708-019B960494DF}"/>
            </a:extLst>
          </p:spPr>
          <p:txBody>
            <a:bodyPr/>
            <a:lstStyle/>
            <a:p>
              <a:pPr defTabSz="842680">
                <a:defRPr/>
              </a:pPr>
              <a:endParaRPr lang="en-AU" sz="1715" dirty="0">
                <a:solidFill>
                  <a:prstClr val="black"/>
                </a:solidFill>
              </a:endParaRPr>
            </a:p>
          </p:txBody>
        </p:sp>
        <p:sp>
          <p:nvSpPr>
            <p:cNvPr id="1038" name="Freeform 56"/>
            <p:cNvSpPr>
              <a:spLocks/>
            </p:cNvSpPr>
            <p:nvPr/>
          </p:nvSpPr>
          <p:spPr bwMode="auto">
            <a:xfrm>
              <a:off x="3228" y="1057"/>
              <a:ext cx="211" cy="439"/>
            </a:xfrm>
            <a:custGeom>
              <a:avLst/>
              <a:gdLst>
                <a:gd name="T0" fmla="*/ 0 w 208"/>
                <a:gd name="T1" fmla="*/ 0 h 436"/>
                <a:gd name="T2" fmla="*/ 26 w 208"/>
                <a:gd name="T3" fmla="*/ 0 h 436"/>
                <a:gd name="T4" fmla="*/ 26 w 208"/>
                <a:gd name="T5" fmla="*/ 421 h 436"/>
                <a:gd name="T6" fmla="*/ 217 w 208"/>
                <a:gd name="T7" fmla="*/ 421 h 436"/>
                <a:gd name="T8" fmla="*/ 217 w 208"/>
                <a:gd name="T9" fmla="*/ 445 h 436"/>
                <a:gd name="T10" fmla="*/ 0 w 208"/>
                <a:gd name="T11" fmla="*/ 445 h 436"/>
                <a:gd name="T12" fmla="*/ 0 w 208"/>
                <a:gd name="T13" fmla="*/ 0 h 4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436">
                  <a:moveTo>
                    <a:pt x="0" y="0"/>
                  </a:moveTo>
                  <a:lnTo>
                    <a:pt x="26" y="0"/>
                  </a:lnTo>
                  <a:lnTo>
                    <a:pt x="26" y="412"/>
                  </a:lnTo>
                  <a:lnTo>
                    <a:pt x="208" y="412"/>
                  </a:lnTo>
                  <a:lnTo>
                    <a:pt x="208" y="436"/>
                  </a:lnTo>
                  <a:lnTo>
                    <a:pt x="0" y="436"/>
                  </a:lnTo>
                  <a:lnTo>
                    <a:pt x="0" y="0"/>
                  </a:lnTo>
                  <a:close/>
                </a:path>
              </a:pathLst>
            </a:custGeom>
            <a:solidFill>
              <a:srgbClr val="7B7C7E"/>
            </a:solidFill>
            <a:ln>
              <a:noFill/>
            </a:ln>
            <a:extLst>
              <a:ext uri="{91240B29-F687-4f45-9708-019B960494DF}"/>
            </a:extLst>
          </p:spPr>
          <p:txBody>
            <a:bodyPr/>
            <a:lstStyle/>
            <a:p>
              <a:pPr defTabSz="842680">
                <a:defRPr/>
              </a:pPr>
              <a:endParaRPr lang="en-AU" sz="1715" dirty="0">
                <a:solidFill>
                  <a:prstClr val="black"/>
                </a:solidFill>
              </a:endParaRPr>
            </a:p>
          </p:txBody>
        </p:sp>
        <p:sp>
          <p:nvSpPr>
            <p:cNvPr id="1039" name="Freeform 57"/>
            <p:cNvSpPr>
              <a:spLocks noEditPoints="1"/>
            </p:cNvSpPr>
            <p:nvPr/>
          </p:nvSpPr>
          <p:spPr bwMode="auto">
            <a:xfrm>
              <a:off x="3454" y="1057"/>
              <a:ext cx="292" cy="439"/>
            </a:xfrm>
            <a:custGeom>
              <a:avLst/>
              <a:gdLst>
                <a:gd name="T0" fmla="*/ 226 w 298"/>
                <a:gd name="T1" fmla="*/ 307 h 436"/>
                <a:gd name="T2" fmla="*/ 63 w 298"/>
                <a:gd name="T3" fmla="*/ 307 h 436"/>
                <a:gd name="T4" fmla="*/ 26 w 298"/>
                <a:gd name="T5" fmla="*/ 445 h 436"/>
                <a:gd name="T6" fmla="*/ 0 w 298"/>
                <a:gd name="T7" fmla="*/ 445 h 436"/>
                <a:gd name="T8" fmla="*/ 132 w 298"/>
                <a:gd name="T9" fmla="*/ 0 h 436"/>
                <a:gd name="T10" fmla="*/ 162 w 298"/>
                <a:gd name="T11" fmla="*/ 0 h 436"/>
                <a:gd name="T12" fmla="*/ 289 w 298"/>
                <a:gd name="T13" fmla="*/ 445 h 436"/>
                <a:gd name="T14" fmla="*/ 263 w 298"/>
                <a:gd name="T15" fmla="*/ 445 h 436"/>
                <a:gd name="T16" fmla="*/ 226 w 298"/>
                <a:gd name="T17" fmla="*/ 307 h 436"/>
                <a:gd name="T18" fmla="*/ 147 w 298"/>
                <a:gd name="T19" fmla="*/ 26 h 436"/>
                <a:gd name="T20" fmla="*/ 147 w 298"/>
                <a:gd name="T21" fmla="*/ 26 h 436"/>
                <a:gd name="T22" fmla="*/ 71 w 298"/>
                <a:gd name="T23" fmla="*/ 285 h 436"/>
                <a:gd name="T24" fmla="*/ 221 w 298"/>
                <a:gd name="T25" fmla="*/ 285 h 436"/>
                <a:gd name="T26" fmla="*/ 147 w 298"/>
                <a:gd name="T27" fmla="*/ 26 h 4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8" h="436">
                  <a:moveTo>
                    <a:pt x="232" y="301"/>
                  </a:moveTo>
                  <a:lnTo>
                    <a:pt x="66" y="301"/>
                  </a:lnTo>
                  <a:lnTo>
                    <a:pt x="26" y="436"/>
                  </a:lnTo>
                  <a:lnTo>
                    <a:pt x="0" y="436"/>
                  </a:lnTo>
                  <a:lnTo>
                    <a:pt x="135" y="0"/>
                  </a:lnTo>
                  <a:lnTo>
                    <a:pt x="168" y="0"/>
                  </a:lnTo>
                  <a:lnTo>
                    <a:pt x="298" y="436"/>
                  </a:lnTo>
                  <a:lnTo>
                    <a:pt x="272" y="436"/>
                  </a:lnTo>
                  <a:lnTo>
                    <a:pt x="232" y="301"/>
                  </a:lnTo>
                  <a:close/>
                  <a:moveTo>
                    <a:pt x="152" y="26"/>
                  </a:moveTo>
                  <a:lnTo>
                    <a:pt x="152" y="26"/>
                  </a:lnTo>
                  <a:lnTo>
                    <a:pt x="74" y="279"/>
                  </a:lnTo>
                  <a:lnTo>
                    <a:pt x="227" y="279"/>
                  </a:lnTo>
                  <a:lnTo>
                    <a:pt x="152" y="26"/>
                  </a:lnTo>
                  <a:close/>
                </a:path>
              </a:pathLst>
            </a:custGeom>
            <a:solidFill>
              <a:srgbClr val="7B7C7E"/>
            </a:solidFill>
            <a:ln>
              <a:noFill/>
            </a:ln>
            <a:extLst>
              <a:ext uri="{91240B29-F687-4f45-9708-019B960494DF}"/>
            </a:extLst>
          </p:spPr>
          <p:txBody>
            <a:bodyPr/>
            <a:lstStyle/>
            <a:p>
              <a:pPr defTabSz="842680">
                <a:defRPr/>
              </a:pPr>
              <a:endParaRPr lang="en-AU" sz="1715" dirty="0">
                <a:solidFill>
                  <a:prstClr val="black"/>
                </a:solidFill>
              </a:endParaRPr>
            </a:p>
          </p:txBody>
        </p:sp>
        <p:sp>
          <p:nvSpPr>
            <p:cNvPr id="1040" name="Freeform 58"/>
            <p:cNvSpPr>
              <a:spLocks/>
            </p:cNvSpPr>
            <p:nvPr/>
          </p:nvSpPr>
          <p:spPr bwMode="auto">
            <a:xfrm>
              <a:off x="3771" y="1050"/>
              <a:ext cx="266" cy="450"/>
            </a:xfrm>
            <a:custGeom>
              <a:avLst/>
              <a:gdLst>
                <a:gd name="T0" fmla="*/ 7148691 w 113"/>
                <a:gd name="T1" fmla="*/ 4143605 h 190"/>
                <a:gd name="T2" fmla="*/ 4306606 w 113"/>
                <a:gd name="T3" fmla="*/ 654613 h 190"/>
                <a:gd name="T4" fmla="*/ 779931 w 113"/>
                <a:gd name="T5" fmla="*/ 7008800 h 190"/>
                <a:gd name="T6" fmla="*/ 4155401 w 113"/>
                <a:gd name="T7" fmla="*/ 13429480 h 190"/>
                <a:gd name="T8" fmla="*/ 7290539 w 113"/>
                <a:gd name="T9" fmla="*/ 9220509 h 190"/>
                <a:gd name="T10" fmla="*/ 8087050 w 113"/>
                <a:gd name="T11" fmla="*/ 9220509 h 190"/>
                <a:gd name="T12" fmla="*/ 3997063 w 113"/>
                <a:gd name="T13" fmla="*/ 14022542 h 190"/>
                <a:gd name="T14" fmla="*/ 0 w 113"/>
                <a:gd name="T15" fmla="*/ 7008800 h 190"/>
                <a:gd name="T16" fmla="*/ 4203036 w 113"/>
                <a:gd name="T17" fmla="*/ 0 h 190"/>
                <a:gd name="T18" fmla="*/ 7935779 w 113"/>
                <a:gd name="T19" fmla="*/ 4143605 h 190"/>
                <a:gd name="T20" fmla="*/ 7148691 w 113"/>
                <a:gd name="T21" fmla="*/ 4143605 h 1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3" h="190">
                  <a:moveTo>
                    <a:pt x="100" y="56"/>
                  </a:moveTo>
                  <a:cubicBezTo>
                    <a:pt x="100" y="31"/>
                    <a:pt x="87" y="9"/>
                    <a:pt x="60" y="9"/>
                  </a:cubicBezTo>
                  <a:cubicBezTo>
                    <a:pt x="23" y="9"/>
                    <a:pt x="11" y="43"/>
                    <a:pt x="11" y="95"/>
                  </a:cubicBezTo>
                  <a:cubicBezTo>
                    <a:pt x="11" y="144"/>
                    <a:pt x="21" y="182"/>
                    <a:pt x="58" y="182"/>
                  </a:cubicBezTo>
                  <a:cubicBezTo>
                    <a:pt x="94" y="182"/>
                    <a:pt x="102" y="140"/>
                    <a:pt x="102" y="125"/>
                  </a:cubicBezTo>
                  <a:cubicBezTo>
                    <a:pt x="113" y="125"/>
                    <a:pt x="113" y="125"/>
                    <a:pt x="113" y="125"/>
                  </a:cubicBezTo>
                  <a:cubicBezTo>
                    <a:pt x="113" y="147"/>
                    <a:pt x="102" y="190"/>
                    <a:pt x="56" y="190"/>
                  </a:cubicBezTo>
                  <a:cubicBezTo>
                    <a:pt x="16" y="190"/>
                    <a:pt x="0" y="155"/>
                    <a:pt x="0" y="95"/>
                  </a:cubicBezTo>
                  <a:cubicBezTo>
                    <a:pt x="0" y="37"/>
                    <a:pt x="16" y="0"/>
                    <a:pt x="59" y="0"/>
                  </a:cubicBezTo>
                  <a:cubicBezTo>
                    <a:pt x="102" y="0"/>
                    <a:pt x="111" y="38"/>
                    <a:pt x="111" y="56"/>
                  </a:cubicBezTo>
                  <a:lnTo>
                    <a:pt x="100" y="56"/>
                  </a:lnTo>
                  <a:close/>
                </a:path>
              </a:pathLst>
            </a:custGeom>
            <a:solidFill>
              <a:srgbClr val="7B7C7E"/>
            </a:solidFill>
            <a:ln>
              <a:noFill/>
            </a:ln>
            <a:extLst>
              <a:ext uri="{91240B29-F687-4f45-9708-019B960494DF}"/>
            </a:extLst>
          </p:spPr>
          <p:txBody>
            <a:bodyPr/>
            <a:lstStyle/>
            <a:p>
              <a:pPr defTabSz="842680">
                <a:defRPr/>
              </a:pPr>
              <a:endParaRPr lang="en-AU" sz="1715" dirty="0">
                <a:solidFill>
                  <a:prstClr val="black"/>
                </a:solidFill>
              </a:endParaRPr>
            </a:p>
          </p:txBody>
        </p:sp>
        <p:sp>
          <p:nvSpPr>
            <p:cNvPr id="1041" name="Freeform 59"/>
            <p:cNvSpPr>
              <a:spLocks/>
            </p:cNvSpPr>
            <p:nvPr/>
          </p:nvSpPr>
          <p:spPr bwMode="auto">
            <a:xfrm>
              <a:off x="4084" y="1057"/>
              <a:ext cx="219" cy="439"/>
            </a:xfrm>
            <a:custGeom>
              <a:avLst/>
              <a:gdLst>
                <a:gd name="T0" fmla="*/ 0 w 215"/>
                <a:gd name="T1" fmla="*/ 0 h 436"/>
                <a:gd name="T2" fmla="*/ 214 w 215"/>
                <a:gd name="T3" fmla="*/ 0 h 436"/>
                <a:gd name="T4" fmla="*/ 214 w 215"/>
                <a:gd name="T5" fmla="*/ 24 h 436"/>
                <a:gd name="T6" fmla="*/ 26 w 215"/>
                <a:gd name="T7" fmla="*/ 24 h 436"/>
                <a:gd name="T8" fmla="*/ 26 w 215"/>
                <a:gd name="T9" fmla="*/ 200 h 436"/>
                <a:gd name="T10" fmla="*/ 202 w 215"/>
                <a:gd name="T11" fmla="*/ 200 h 436"/>
                <a:gd name="T12" fmla="*/ 202 w 215"/>
                <a:gd name="T13" fmla="*/ 226 h 436"/>
                <a:gd name="T14" fmla="*/ 26 w 215"/>
                <a:gd name="T15" fmla="*/ 226 h 436"/>
                <a:gd name="T16" fmla="*/ 26 w 215"/>
                <a:gd name="T17" fmla="*/ 421 h 436"/>
                <a:gd name="T18" fmla="*/ 221 w 215"/>
                <a:gd name="T19" fmla="*/ 421 h 436"/>
                <a:gd name="T20" fmla="*/ 221 w 215"/>
                <a:gd name="T21" fmla="*/ 445 h 436"/>
                <a:gd name="T22" fmla="*/ 0 w 215"/>
                <a:gd name="T23" fmla="*/ 445 h 436"/>
                <a:gd name="T24" fmla="*/ 0 w 215"/>
                <a:gd name="T25" fmla="*/ 0 h 4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5" h="436">
                  <a:moveTo>
                    <a:pt x="0" y="0"/>
                  </a:moveTo>
                  <a:lnTo>
                    <a:pt x="208" y="0"/>
                  </a:lnTo>
                  <a:lnTo>
                    <a:pt x="208" y="24"/>
                  </a:lnTo>
                  <a:lnTo>
                    <a:pt x="26" y="24"/>
                  </a:lnTo>
                  <a:lnTo>
                    <a:pt x="26" y="197"/>
                  </a:lnTo>
                  <a:lnTo>
                    <a:pt x="196" y="197"/>
                  </a:lnTo>
                  <a:lnTo>
                    <a:pt x="196" y="220"/>
                  </a:lnTo>
                  <a:lnTo>
                    <a:pt x="26" y="220"/>
                  </a:lnTo>
                  <a:lnTo>
                    <a:pt x="26" y="412"/>
                  </a:lnTo>
                  <a:lnTo>
                    <a:pt x="215" y="412"/>
                  </a:lnTo>
                  <a:lnTo>
                    <a:pt x="215" y="436"/>
                  </a:lnTo>
                  <a:lnTo>
                    <a:pt x="0" y="436"/>
                  </a:lnTo>
                  <a:lnTo>
                    <a:pt x="0" y="0"/>
                  </a:lnTo>
                  <a:close/>
                </a:path>
              </a:pathLst>
            </a:custGeom>
            <a:solidFill>
              <a:srgbClr val="7B7C7E"/>
            </a:solidFill>
            <a:ln>
              <a:noFill/>
            </a:ln>
            <a:extLst>
              <a:ext uri="{91240B29-F687-4f45-9708-019B960494DF}"/>
            </a:extLst>
          </p:spPr>
          <p:txBody>
            <a:bodyPr/>
            <a:lstStyle/>
            <a:p>
              <a:pPr defTabSz="842680">
                <a:defRPr/>
              </a:pPr>
              <a:endParaRPr lang="en-AU" sz="1715" dirty="0">
                <a:solidFill>
                  <a:prstClr val="black"/>
                </a:solidFill>
              </a:endParaRPr>
            </a:p>
          </p:txBody>
        </p:sp>
      </p:grpSp>
      <p:sp>
        <p:nvSpPr>
          <p:cNvPr id="9" name="Slide Number Placeholder 8"/>
          <p:cNvSpPr>
            <a:spLocks noGrp="1"/>
          </p:cNvSpPr>
          <p:nvPr>
            <p:ph type="sldNum" sz="quarter" idx="4"/>
          </p:nvPr>
        </p:nvSpPr>
        <p:spPr>
          <a:xfrm>
            <a:off x="7816698" y="12245320"/>
            <a:ext cx="1560703" cy="313233"/>
          </a:xfrm>
          <a:prstGeom prst="rect">
            <a:avLst/>
          </a:prstGeom>
        </p:spPr>
        <p:txBody>
          <a:bodyPr vert="horz" lIns="91440" tIns="45720" rIns="91440" bIns="45720" rtlCol="0" anchor="ctr"/>
          <a:lstStyle>
            <a:lvl1pPr algn="r">
              <a:defRPr sz="1317" b="1">
                <a:solidFill>
                  <a:srgbClr val="505050"/>
                </a:solidFill>
              </a:defRPr>
            </a:lvl1pPr>
          </a:lstStyle>
          <a:p>
            <a:pPr defTabSz="703263" eaLnBrk="0" fontAlgn="base" hangingPunct="0">
              <a:spcBef>
                <a:spcPct val="0"/>
              </a:spcBef>
              <a:spcAft>
                <a:spcPct val="0"/>
              </a:spcAft>
            </a:pPr>
            <a:fld id="{F391D870-F278-EA46-B543-D2C306DF4062}" type="slidenum">
              <a:rPr lang="en-US" smtClean="0"/>
              <a:pPr defTabSz="703263" eaLnBrk="0" fontAlgn="base" hangingPunct="0">
                <a:spcBef>
                  <a:spcPct val="0"/>
                </a:spcBef>
                <a:spcAft>
                  <a:spcPct val="0"/>
                </a:spcAft>
              </a:pPr>
              <a:t>‹#›</a:t>
            </a:fld>
            <a:endParaRPr lang="en-US" dirty="0"/>
          </a:p>
        </p:txBody>
      </p:sp>
    </p:spTree>
    <p:extLst>
      <p:ext uri="{BB962C8B-B14F-4D97-AF65-F5344CB8AC3E}">
        <p14:creationId xmlns:p14="http://schemas.microsoft.com/office/powerpoint/2010/main" val="422989527"/>
      </p:ext>
    </p:extLst>
  </p:cSld>
  <p:clrMap bg1="lt1" tx1="dk1" bg2="lt2" tx2="dk2" accent1="accent1" accent2="accent2" accent3="accent3" accent4="accent4" accent5="accent5" accent6="accent6" hlink="hlink" folHlink="folHlink"/>
  <p:sldLayoutIdLst>
    <p:sldLayoutId id="2147483712" r:id="rId1"/>
    <p:sldLayoutId id="2147483713" r:id="rId2"/>
  </p:sldLayoutIdLst>
  <p:timing>
    <p:tnLst>
      <p:par>
        <p:cTn id="1" dur="indefinite" restart="never" nodeType="tmRoot"/>
      </p:par>
    </p:tnLst>
  </p:timing>
  <p:hf hdr="0" dt="0"/>
  <p:txStyles>
    <p:titleStyle>
      <a:lvl1pPr algn="l" rtl="0" eaLnBrk="1" fontAlgn="base" hangingPunct="1">
        <a:spcBef>
          <a:spcPct val="0"/>
        </a:spcBef>
        <a:spcAft>
          <a:spcPct val="0"/>
        </a:spcAft>
        <a:defRPr sz="2035" b="1" kern="1200" cap="all">
          <a:solidFill>
            <a:schemeClr val="accent1"/>
          </a:solidFill>
          <a:latin typeface="Arial" pitchFamily="34" charset="0"/>
          <a:ea typeface="Arial" charset="0"/>
          <a:cs typeface="Arial" pitchFamily="34" charset="0"/>
        </a:defRPr>
      </a:lvl1pPr>
      <a:lvl2pPr algn="l" rtl="0" eaLnBrk="1" fontAlgn="base" hangingPunct="1">
        <a:spcBef>
          <a:spcPct val="0"/>
        </a:spcBef>
        <a:spcAft>
          <a:spcPct val="0"/>
        </a:spcAft>
        <a:defRPr sz="2035" b="1">
          <a:solidFill>
            <a:schemeClr val="accent1"/>
          </a:solidFill>
          <a:latin typeface="Arial" charset="0"/>
          <a:ea typeface="Arial" charset="0"/>
          <a:cs typeface="Arial" charset="0"/>
        </a:defRPr>
      </a:lvl2pPr>
      <a:lvl3pPr algn="l" rtl="0" eaLnBrk="1" fontAlgn="base" hangingPunct="1">
        <a:spcBef>
          <a:spcPct val="0"/>
        </a:spcBef>
        <a:spcAft>
          <a:spcPct val="0"/>
        </a:spcAft>
        <a:defRPr sz="2035" b="1">
          <a:solidFill>
            <a:schemeClr val="accent1"/>
          </a:solidFill>
          <a:latin typeface="Arial" charset="0"/>
          <a:ea typeface="Arial" charset="0"/>
          <a:cs typeface="Arial" charset="0"/>
        </a:defRPr>
      </a:lvl3pPr>
      <a:lvl4pPr algn="l" rtl="0" eaLnBrk="1" fontAlgn="base" hangingPunct="1">
        <a:spcBef>
          <a:spcPct val="0"/>
        </a:spcBef>
        <a:spcAft>
          <a:spcPct val="0"/>
        </a:spcAft>
        <a:defRPr sz="2035" b="1">
          <a:solidFill>
            <a:schemeClr val="accent1"/>
          </a:solidFill>
          <a:latin typeface="Arial" charset="0"/>
          <a:ea typeface="Arial" charset="0"/>
          <a:cs typeface="Arial" charset="0"/>
        </a:defRPr>
      </a:lvl4pPr>
      <a:lvl5pPr algn="l" rtl="0" eaLnBrk="1" fontAlgn="base" hangingPunct="1">
        <a:spcBef>
          <a:spcPct val="0"/>
        </a:spcBef>
        <a:spcAft>
          <a:spcPct val="0"/>
        </a:spcAft>
        <a:defRPr sz="2035" b="1">
          <a:solidFill>
            <a:schemeClr val="accent1"/>
          </a:solidFill>
          <a:latin typeface="Arial" charset="0"/>
          <a:ea typeface="Arial" charset="0"/>
          <a:cs typeface="Arial" charset="0"/>
        </a:defRPr>
      </a:lvl5pPr>
      <a:lvl6pPr marL="562612" algn="l" rtl="0" eaLnBrk="1" fontAlgn="base" hangingPunct="1">
        <a:spcBef>
          <a:spcPct val="0"/>
        </a:spcBef>
        <a:spcAft>
          <a:spcPct val="0"/>
        </a:spcAft>
        <a:defRPr sz="2955" b="1">
          <a:solidFill>
            <a:srgbClr val="BFBE00"/>
          </a:solidFill>
          <a:latin typeface="Arial" charset="0"/>
          <a:cs typeface="Arial" charset="0"/>
        </a:defRPr>
      </a:lvl6pPr>
      <a:lvl7pPr marL="1125225" algn="l" rtl="0" eaLnBrk="1" fontAlgn="base" hangingPunct="1">
        <a:spcBef>
          <a:spcPct val="0"/>
        </a:spcBef>
        <a:spcAft>
          <a:spcPct val="0"/>
        </a:spcAft>
        <a:defRPr sz="2955" b="1">
          <a:solidFill>
            <a:srgbClr val="BFBE00"/>
          </a:solidFill>
          <a:latin typeface="Arial" charset="0"/>
          <a:cs typeface="Arial" charset="0"/>
        </a:defRPr>
      </a:lvl7pPr>
      <a:lvl8pPr marL="1687839" algn="l" rtl="0" eaLnBrk="1" fontAlgn="base" hangingPunct="1">
        <a:spcBef>
          <a:spcPct val="0"/>
        </a:spcBef>
        <a:spcAft>
          <a:spcPct val="0"/>
        </a:spcAft>
        <a:defRPr sz="2955" b="1">
          <a:solidFill>
            <a:srgbClr val="BFBE00"/>
          </a:solidFill>
          <a:latin typeface="Arial" charset="0"/>
          <a:cs typeface="Arial" charset="0"/>
        </a:defRPr>
      </a:lvl8pPr>
      <a:lvl9pPr marL="2250451" algn="l" rtl="0" eaLnBrk="1" fontAlgn="base" hangingPunct="1">
        <a:spcBef>
          <a:spcPct val="0"/>
        </a:spcBef>
        <a:spcAft>
          <a:spcPct val="0"/>
        </a:spcAft>
        <a:defRPr sz="2955" b="1">
          <a:solidFill>
            <a:srgbClr val="BFBE00"/>
          </a:solidFill>
          <a:latin typeface="Arial" charset="0"/>
          <a:cs typeface="Arial" charset="0"/>
        </a:defRPr>
      </a:lvl9pPr>
    </p:titleStyle>
    <p:bodyStyle>
      <a:lvl1pPr marL="421958" indent="-421958" algn="l" rtl="0" eaLnBrk="1" fontAlgn="base" hangingPunct="1">
        <a:spcBef>
          <a:spcPct val="20000"/>
        </a:spcBef>
        <a:spcAft>
          <a:spcPct val="0"/>
        </a:spcAft>
        <a:buFont typeface="Wingdings" charset="2"/>
        <a:defRPr sz="1317" kern="1200">
          <a:solidFill>
            <a:srgbClr val="282828"/>
          </a:solidFill>
          <a:latin typeface="Arial" pitchFamily="34" charset="0"/>
          <a:ea typeface="Arial" charset="0"/>
          <a:cs typeface="Arial" pitchFamily="34" charset="0"/>
        </a:defRPr>
      </a:lvl1pPr>
      <a:lvl2pPr marL="914244" indent="-351633" algn="l" rtl="0" eaLnBrk="1" fontAlgn="base" hangingPunct="1">
        <a:spcBef>
          <a:spcPct val="20000"/>
        </a:spcBef>
        <a:spcAft>
          <a:spcPct val="0"/>
        </a:spcAft>
        <a:buFont typeface="Arial" charset="0"/>
        <a:defRPr sz="1317" kern="1200">
          <a:solidFill>
            <a:srgbClr val="282828"/>
          </a:solidFill>
          <a:latin typeface="Arial" pitchFamily="34" charset="0"/>
          <a:ea typeface="Arial" charset="0"/>
          <a:cs typeface="Arial" pitchFamily="34" charset="0"/>
        </a:defRPr>
      </a:lvl2pPr>
      <a:lvl3pPr marL="444767" indent="-212880" algn="l" defTabSz="326923" rtl="0" eaLnBrk="1" fontAlgn="base" hangingPunct="1">
        <a:spcBef>
          <a:spcPct val="20000"/>
        </a:spcBef>
        <a:spcAft>
          <a:spcPct val="0"/>
        </a:spcAft>
        <a:buFont typeface="Arial" charset="0"/>
        <a:buChar char="•"/>
        <a:defRPr sz="1317" kern="1200">
          <a:solidFill>
            <a:srgbClr val="282828"/>
          </a:solidFill>
          <a:latin typeface="Arial" pitchFamily="34" charset="0"/>
          <a:ea typeface="Arial" charset="0"/>
          <a:cs typeface="Arial" pitchFamily="34" charset="0"/>
        </a:defRPr>
      </a:lvl3pPr>
      <a:lvl4pPr marL="773591" indent="-119746" algn="l" rtl="0" eaLnBrk="1" fontAlgn="base" hangingPunct="1">
        <a:spcBef>
          <a:spcPct val="20000"/>
        </a:spcBef>
        <a:spcAft>
          <a:spcPct val="0"/>
        </a:spcAft>
        <a:buFont typeface="Arial" charset="0"/>
        <a:buChar char="̵"/>
        <a:tabLst>
          <a:tab pos="1543380" algn="l"/>
        </a:tabLst>
        <a:defRPr sz="1317" kern="1200">
          <a:solidFill>
            <a:srgbClr val="282828"/>
          </a:solidFill>
          <a:latin typeface="Arial" pitchFamily="34" charset="0"/>
          <a:ea typeface="Arial" charset="0"/>
          <a:cs typeface="Arial" pitchFamily="34" charset="0"/>
        </a:defRPr>
      </a:lvl4pPr>
      <a:lvl5pPr marL="1218358" indent="-226186" algn="l" rtl="0" eaLnBrk="1" fontAlgn="base" hangingPunct="1">
        <a:spcBef>
          <a:spcPct val="20000"/>
        </a:spcBef>
        <a:spcAft>
          <a:spcPct val="0"/>
        </a:spcAft>
        <a:buFont typeface="Wingdings" charset="2"/>
        <a:buChar char="§"/>
        <a:defRPr sz="1317" kern="1200">
          <a:solidFill>
            <a:srgbClr val="282828"/>
          </a:solidFill>
          <a:latin typeface="Arial" pitchFamily="34" charset="0"/>
          <a:ea typeface="Arial" charset="0"/>
          <a:cs typeface="Arial" pitchFamily="34" charset="0"/>
        </a:defRPr>
      </a:lvl5pPr>
      <a:lvl6pPr marL="3094372" indent="-281307" algn="l" defTabSz="1125225" rtl="0" eaLnBrk="1" latinLnBrk="0" hangingPunct="1">
        <a:spcBef>
          <a:spcPct val="20000"/>
        </a:spcBef>
        <a:buFont typeface="Arial" pitchFamily="34" charset="0"/>
        <a:buChar char="•"/>
        <a:defRPr sz="2462" kern="1200">
          <a:solidFill>
            <a:schemeClr val="tx1"/>
          </a:solidFill>
          <a:latin typeface="+mn-lt"/>
          <a:ea typeface="+mn-ea"/>
          <a:cs typeface="+mn-cs"/>
        </a:defRPr>
      </a:lvl6pPr>
      <a:lvl7pPr marL="3656983" indent="-281307" algn="l" defTabSz="1125225" rtl="0" eaLnBrk="1" latinLnBrk="0" hangingPunct="1">
        <a:spcBef>
          <a:spcPct val="20000"/>
        </a:spcBef>
        <a:buFont typeface="Arial" pitchFamily="34" charset="0"/>
        <a:buChar char="•"/>
        <a:defRPr sz="2462" kern="1200">
          <a:solidFill>
            <a:schemeClr val="tx1"/>
          </a:solidFill>
          <a:latin typeface="+mn-lt"/>
          <a:ea typeface="+mn-ea"/>
          <a:cs typeface="+mn-cs"/>
        </a:defRPr>
      </a:lvl7pPr>
      <a:lvl8pPr marL="4219596" indent="-281307" algn="l" defTabSz="1125225" rtl="0" eaLnBrk="1" latinLnBrk="0" hangingPunct="1">
        <a:spcBef>
          <a:spcPct val="20000"/>
        </a:spcBef>
        <a:buFont typeface="Arial" pitchFamily="34" charset="0"/>
        <a:buChar char="•"/>
        <a:defRPr sz="2462" kern="1200">
          <a:solidFill>
            <a:schemeClr val="tx1"/>
          </a:solidFill>
          <a:latin typeface="+mn-lt"/>
          <a:ea typeface="+mn-ea"/>
          <a:cs typeface="+mn-cs"/>
        </a:defRPr>
      </a:lvl8pPr>
      <a:lvl9pPr marL="4782209" indent="-281307" algn="l" defTabSz="1125225" rtl="0" eaLnBrk="1" latinLnBrk="0" hangingPunct="1">
        <a:spcBef>
          <a:spcPct val="20000"/>
        </a:spcBef>
        <a:buFont typeface="Arial" pitchFamily="34" charset="0"/>
        <a:buChar char="•"/>
        <a:defRPr sz="2462" kern="1200">
          <a:solidFill>
            <a:schemeClr val="tx1"/>
          </a:solidFill>
          <a:latin typeface="+mn-lt"/>
          <a:ea typeface="+mn-ea"/>
          <a:cs typeface="+mn-cs"/>
        </a:defRPr>
      </a:lvl9pPr>
    </p:bodyStyle>
    <p:otherStyle>
      <a:defPPr>
        <a:defRPr lang="en-US"/>
      </a:defPPr>
      <a:lvl1pPr marL="0" algn="l" defTabSz="1125225" rtl="0" eaLnBrk="1" latinLnBrk="0" hangingPunct="1">
        <a:defRPr sz="2215" kern="1200">
          <a:solidFill>
            <a:schemeClr val="tx1"/>
          </a:solidFill>
          <a:latin typeface="+mn-lt"/>
          <a:ea typeface="+mn-ea"/>
          <a:cs typeface="+mn-cs"/>
        </a:defRPr>
      </a:lvl1pPr>
      <a:lvl2pPr marL="562612" algn="l" defTabSz="1125225" rtl="0" eaLnBrk="1" latinLnBrk="0" hangingPunct="1">
        <a:defRPr sz="2215" kern="1200">
          <a:solidFill>
            <a:schemeClr val="tx1"/>
          </a:solidFill>
          <a:latin typeface="+mn-lt"/>
          <a:ea typeface="+mn-ea"/>
          <a:cs typeface="+mn-cs"/>
        </a:defRPr>
      </a:lvl2pPr>
      <a:lvl3pPr marL="1125225" algn="l" defTabSz="1125225" rtl="0" eaLnBrk="1" latinLnBrk="0" hangingPunct="1">
        <a:defRPr sz="2215" kern="1200">
          <a:solidFill>
            <a:schemeClr val="tx1"/>
          </a:solidFill>
          <a:latin typeface="+mn-lt"/>
          <a:ea typeface="+mn-ea"/>
          <a:cs typeface="+mn-cs"/>
        </a:defRPr>
      </a:lvl3pPr>
      <a:lvl4pPr marL="1687839" algn="l" defTabSz="1125225" rtl="0" eaLnBrk="1" latinLnBrk="0" hangingPunct="1">
        <a:defRPr sz="2215" kern="1200">
          <a:solidFill>
            <a:schemeClr val="tx1"/>
          </a:solidFill>
          <a:latin typeface="+mn-lt"/>
          <a:ea typeface="+mn-ea"/>
          <a:cs typeface="+mn-cs"/>
        </a:defRPr>
      </a:lvl4pPr>
      <a:lvl5pPr marL="2250451" algn="l" defTabSz="1125225" rtl="0" eaLnBrk="1" latinLnBrk="0" hangingPunct="1">
        <a:defRPr sz="2215" kern="1200">
          <a:solidFill>
            <a:schemeClr val="tx1"/>
          </a:solidFill>
          <a:latin typeface="+mn-lt"/>
          <a:ea typeface="+mn-ea"/>
          <a:cs typeface="+mn-cs"/>
        </a:defRPr>
      </a:lvl5pPr>
      <a:lvl6pPr marL="2813065" algn="l" defTabSz="1125225" rtl="0" eaLnBrk="1" latinLnBrk="0" hangingPunct="1">
        <a:defRPr sz="2215" kern="1200">
          <a:solidFill>
            <a:schemeClr val="tx1"/>
          </a:solidFill>
          <a:latin typeface="+mn-lt"/>
          <a:ea typeface="+mn-ea"/>
          <a:cs typeface="+mn-cs"/>
        </a:defRPr>
      </a:lvl6pPr>
      <a:lvl7pPr marL="3375676" algn="l" defTabSz="1125225" rtl="0" eaLnBrk="1" latinLnBrk="0" hangingPunct="1">
        <a:defRPr sz="2215" kern="1200">
          <a:solidFill>
            <a:schemeClr val="tx1"/>
          </a:solidFill>
          <a:latin typeface="+mn-lt"/>
          <a:ea typeface="+mn-ea"/>
          <a:cs typeface="+mn-cs"/>
        </a:defRPr>
      </a:lvl7pPr>
      <a:lvl8pPr marL="3938290" algn="l" defTabSz="1125225" rtl="0" eaLnBrk="1" latinLnBrk="0" hangingPunct="1">
        <a:defRPr sz="2215" kern="1200">
          <a:solidFill>
            <a:schemeClr val="tx1"/>
          </a:solidFill>
          <a:latin typeface="+mn-lt"/>
          <a:ea typeface="+mn-ea"/>
          <a:cs typeface="+mn-cs"/>
        </a:defRPr>
      </a:lvl8pPr>
      <a:lvl9pPr marL="4500903" algn="l" defTabSz="1125225" rtl="0" eaLnBrk="1" latinLnBrk="0" hangingPunct="1">
        <a:defRPr sz="2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12"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emf"/><Relationship Id="rId11" Type="http://schemas.openxmlformats.org/officeDocument/2006/relationships/image" Target="../media/image16.emf"/><Relationship Id="rId5" Type="http://schemas.openxmlformats.org/officeDocument/2006/relationships/image" Target="../media/image10.emf"/><Relationship Id="rId10" Type="http://schemas.openxmlformats.org/officeDocument/2006/relationships/image" Target="../media/image15.emf"/><Relationship Id="rId4" Type="http://schemas.openxmlformats.org/officeDocument/2006/relationships/image" Target="../media/image9.emf"/><Relationship Id="rId9"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65C6875-824B-3941-A31A-199FBD3E3463}" type="slidenum">
              <a:rPr lang="en-US" smtClean="0"/>
              <a:t>2</a:t>
            </a:fld>
            <a:endParaRPr lang="en-US" dirty="0"/>
          </a:p>
        </p:txBody>
      </p:sp>
      <p:sp>
        <p:nvSpPr>
          <p:cNvPr id="12" name="Rectangle 11"/>
          <p:cNvSpPr/>
          <p:nvPr/>
        </p:nvSpPr>
        <p:spPr>
          <a:xfrm>
            <a:off x="0" y="0"/>
            <a:ext cx="9601200" cy="1280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964" dirty="0"/>
          </a:p>
        </p:txBody>
      </p:sp>
      <p:sp>
        <p:nvSpPr>
          <p:cNvPr id="13" name="Freeform 5"/>
          <p:cNvSpPr>
            <a:spLocks/>
          </p:cNvSpPr>
          <p:nvPr/>
        </p:nvSpPr>
        <p:spPr bwMode="auto">
          <a:xfrm>
            <a:off x="-8788400" y="-2527112"/>
            <a:ext cx="18389600" cy="16989466"/>
          </a:xfrm>
          <a:custGeom>
            <a:avLst/>
            <a:gdLst>
              <a:gd name="T0" fmla="*/ 975 w 1330"/>
              <a:gd name="T1" fmla="*/ 1144 h 1145"/>
              <a:gd name="T2" fmla="*/ 975 w 1330"/>
              <a:gd name="T3" fmla="*/ 1144 h 1145"/>
              <a:gd name="T4" fmla="*/ 975 w 1330"/>
              <a:gd name="T5" fmla="*/ 1145 h 1145"/>
              <a:gd name="T6" fmla="*/ 228 w 1330"/>
              <a:gd name="T7" fmla="*/ 713 h 1145"/>
              <a:gd name="T8" fmla="*/ 98 w 1330"/>
              <a:gd name="T9" fmla="*/ 228 h 1145"/>
              <a:gd name="T10" fmla="*/ 583 w 1330"/>
              <a:gd name="T11" fmla="*/ 98 h 1145"/>
              <a:gd name="T12" fmla="*/ 1330 w 1330"/>
              <a:gd name="T13" fmla="*/ 529 h 1145"/>
              <a:gd name="T14" fmla="*/ 1330 w 1330"/>
              <a:gd name="T15" fmla="*/ 530 h 1145"/>
              <a:gd name="T16" fmla="*/ 1330 w 1330"/>
              <a:gd name="T17" fmla="*/ 530 h 1145"/>
              <a:gd name="T18" fmla="*/ 1330 w 1330"/>
              <a:gd name="T19" fmla="*/ 939 h 1145"/>
              <a:gd name="T20" fmla="*/ 975 w 1330"/>
              <a:gd name="T21" fmla="*/ 1144 h 1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0" h="1145">
                <a:moveTo>
                  <a:pt x="975" y="1144"/>
                </a:moveTo>
                <a:cubicBezTo>
                  <a:pt x="975" y="1144"/>
                  <a:pt x="975" y="1144"/>
                  <a:pt x="975" y="1144"/>
                </a:cubicBezTo>
                <a:cubicBezTo>
                  <a:pt x="975" y="1145"/>
                  <a:pt x="975" y="1145"/>
                  <a:pt x="975" y="1145"/>
                </a:cubicBezTo>
                <a:cubicBezTo>
                  <a:pt x="228" y="713"/>
                  <a:pt x="228" y="713"/>
                  <a:pt x="228" y="713"/>
                </a:cubicBezTo>
                <a:cubicBezTo>
                  <a:pt x="58" y="615"/>
                  <a:pt x="0" y="398"/>
                  <a:pt x="98" y="228"/>
                </a:cubicBezTo>
                <a:cubicBezTo>
                  <a:pt x="196" y="58"/>
                  <a:pt x="413" y="0"/>
                  <a:pt x="583" y="98"/>
                </a:cubicBezTo>
                <a:cubicBezTo>
                  <a:pt x="1330" y="529"/>
                  <a:pt x="1330" y="529"/>
                  <a:pt x="1330" y="529"/>
                </a:cubicBezTo>
                <a:cubicBezTo>
                  <a:pt x="1330" y="530"/>
                  <a:pt x="1330" y="530"/>
                  <a:pt x="1330" y="530"/>
                </a:cubicBezTo>
                <a:cubicBezTo>
                  <a:pt x="1330" y="530"/>
                  <a:pt x="1330" y="530"/>
                  <a:pt x="1330" y="530"/>
                </a:cubicBezTo>
                <a:cubicBezTo>
                  <a:pt x="1330" y="939"/>
                  <a:pt x="1330" y="939"/>
                  <a:pt x="1330" y="939"/>
                </a:cubicBezTo>
                <a:lnTo>
                  <a:pt x="975" y="1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016" tIns="64008" rIns="128016" bIns="64008" numCol="1" anchor="t" anchorCtr="0" compatLnSpc="1">
            <a:prstTxWarp prst="textNoShape">
              <a:avLst/>
            </a:prstTxWarp>
          </a:bodyPr>
          <a:lstStyle/>
          <a:p>
            <a:endParaRPr lang="en-AU" sz="2964"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192696" y="5410292"/>
            <a:ext cx="12801600" cy="7391308"/>
          </a:xfrm>
          <a:prstGeom prst="rect">
            <a:avLst/>
          </a:prstGeom>
        </p:spPr>
      </p:pic>
      <p:pic>
        <p:nvPicPr>
          <p:cNvPr id="32" name="Picture 31"/>
          <p:cNvPicPr>
            <a:picLocks noChangeAspect="1"/>
          </p:cNvPicPr>
          <p:nvPr/>
        </p:nvPicPr>
        <p:blipFill rotWithShape="1">
          <a:blip r:embed="rId3"/>
          <a:srcRect b="15742"/>
          <a:stretch/>
        </p:blipFill>
        <p:spPr>
          <a:xfrm>
            <a:off x="205275" y="3965620"/>
            <a:ext cx="5384800" cy="2506256"/>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450" y="2870384"/>
            <a:ext cx="2973600" cy="731108"/>
          </a:xfrm>
          <a:prstGeom prst="rect">
            <a:avLst/>
          </a:prstGeom>
        </p:spPr>
      </p:pic>
      <p:sp>
        <p:nvSpPr>
          <p:cNvPr id="45" name="TextBox 44"/>
          <p:cNvSpPr txBox="1"/>
          <p:nvPr/>
        </p:nvSpPr>
        <p:spPr>
          <a:xfrm>
            <a:off x="467691" y="6731276"/>
            <a:ext cx="3484756" cy="1107354"/>
          </a:xfrm>
          <a:prstGeom prst="rect">
            <a:avLst/>
          </a:prstGeom>
          <a:noFill/>
        </p:spPr>
        <p:txBody>
          <a:bodyPr wrap="square" rtlCol="0">
            <a:spAutoFit/>
          </a:bodyPr>
          <a:lstStyle/>
          <a:p>
            <a:pPr lvl="0" defTabSz="1280128">
              <a:lnSpc>
                <a:spcPct val="90000"/>
              </a:lnSpc>
              <a:spcBef>
                <a:spcPts val="1400"/>
              </a:spcBef>
            </a:pPr>
            <a:r>
              <a:rPr lang="en-US" sz="1680" dirty="0" smtClean="0">
                <a:solidFill>
                  <a:prstClr val="white">
                    <a:lumMod val="65000"/>
                  </a:prstClr>
                </a:solidFill>
                <a:latin typeface="Roboto" charset="0"/>
                <a:ea typeface="Roboto" charset="0"/>
                <a:cs typeface="Roboto" charset="0"/>
              </a:rPr>
              <a:t>PART B</a:t>
            </a:r>
          </a:p>
          <a:p>
            <a:pPr lvl="0" defTabSz="1280128">
              <a:lnSpc>
                <a:spcPct val="90000"/>
              </a:lnSpc>
              <a:spcBef>
                <a:spcPts val="1400"/>
              </a:spcBef>
            </a:pPr>
            <a:r>
              <a:rPr lang="en-US" sz="1680" dirty="0" smtClean="0">
                <a:solidFill>
                  <a:prstClr val="white">
                    <a:lumMod val="65000"/>
                  </a:prstClr>
                </a:solidFill>
                <a:latin typeface="Roboto" charset="0"/>
                <a:ea typeface="Roboto" charset="0"/>
                <a:cs typeface="Roboto" charset="0"/>
              </a:rPr>
              <a:t>Portrait </a:t>
            </a:r>
            <a:r>
              <a:rPr lang="en-US" sz="1680" dirty="0">
                <a:solidFill>
                  <a:prstClr val="white">
                    <a:lumMod val="65000"/>
                  </a:prstClr>
                </a:solidFill>
                <a:latin typeface="Roboto" charset="0"/>
                <a:ea typeface="Roboto" charset="0"/>
                <a:cs typeface="Roboto" charset="0"/>
              </a:rPr>
              <a:t>products</a:t>
            </a:r>
          </a:p>
          <a:p>
            <a:endParaRPr lang="en-US" dirty="0"/>
          </a:p>
        </p:txBody>
      </p:sp>
    </p:spTree>
    <p:extLst>
      <p:ext uri="{BB962C8B-B14F-4D97-AF65-F5344CB8AC3E}">
        <p14:creationId xmlns:p14="http://schemas.microsoft.com/office/powerpoint/2010/main" val="1597295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52450" y="2841192"/>
            <a:ext cx="84963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4492" y="417380"/>
            <a:ext cx="8604257" cy="462434"/>
          </a:xfrm>
          <a:prstGeom prst="rect">
            <a:avLst/>
          </a:prstGeom>
          <a:noFill/>
        </p:spPr>
        <p:txBody>
          <a:bodyPr wrap="square" rtlCol="0">
            <a:spAutoFit/>
          </a:bodyPr>
          <a:lstStyle/>
          <a:p>
            <a:r>
              <a:rPr lang="en-US" b="1" dirty="0" smtClean="0">
                <a:solidFill>
                  <a:schemeClr val="accent1"/>
                </a:solidFill>
                <a:latin typeface="Arial" charset="0"/>
                <a:ea typeface="Arial" charset="0"/>
                <a:cs typeface="Arial" charset="0"/>
              </a:rPr>
              <a:t>3.0 I/we work out what we want to do and how to get there</a:t>
            </a:r>
            <a:endParaRPr lang="en-US" b="1" dirty="0">
              <a:solidFill>
                <a:schemeClr val="accent1"/>
              </a:solidFill>
              <a:latin typeface="Arial" charset="0"/>
              <a:ea typeface="Arial" charset="0"/>
              <a:cs typeface="Arial" charset="0"/>
            </a:endParaRPr>
          </a:p>
        </p:txBody>
      </p:sp>
      <p:sp>
        <p:nvSpPr>
          <p:cNvPr id="22" name="TextBox 21"/>
          <p:cNvSpPr txBox="1"/>
          <p:nvPr/>
        </p:nvSpPr>
        <p:spPr>
          <a:xfrm>
            <a:off x="552449" y="4040460"/>
            <a:ext cx="1116013" cy="707886"/>
          </a:xfrm>
          <a:prstGeom prst="rect">
            <a:avLst/>
          </a:prstGeom>
          <a:noFill/>
        </p:spPr>
        <p:txBody>
          <a:bodyPr wrap="square" rtlCol="0">
            <a:spAutoFit/>
          </a:bodyPr>
          <a:lstStyle/>
          <a:p>
            <a:pPr algn="ctr"/>
            <a:r>
              <a:rPr lang="en-US" sz="1000" b="1" dirty="0" smtClean="0">
                <a:solidFill>
                  <a:schemeClr val="accent1"/>
                </a:solidFill>
              </a:rPr>
              <a:t>Processes &amp; frameworks that enable the system capability</a:t>
            </a:r>
            <a:endParaRPr lang="en-US" sz="1000" b="1" dirty="0">
              <a:solidFill>
                <a:schemeClr val="accent1"/>
              </a:solidFill>
            </a:endParaRPr>
          </a:p>
        </p:txBody>
      </p:sp>
      <p:cxnSp>
        <p:nvCxnSpPr>
          <p:cNvPr id="24" name="Straight Connector 23"/>
          <p:cNvCxnSpPr/>
          <p:nvPr/>
        </p:nvCxnSpPr>
        <p:spPr>
          <a:xfrm>
            <a:off x="552449" y="10049646"/>
            <a:ext cx="84963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52450" y="11116578"/>
            <a:ext cx="1116011" cy="246221"/>
          </a:xfrm>
          <a:prstGeom prst="rect">
            <a:avLst/>
          </a:prstGeom>
          <a:noFill/>
        </p:spPr>
        <p:txBody>
          <a:bodyPr wrap="square" rtlCol="0">
            <a:spAutoFit/>
          </a:bodyPr>
          <a:lstStyle/>
          <a:p>
            <a:pPr algn="ctr"/>
            <a:r>
              <a:rPr lang="en-US" sz="1000" b="1" dirty="0" smtClean="0">
                <a:solidFill>
                  <a:schemeClr val="accent1"/>
                </a:solidFill>
              </a:rPr>
              <a:t>Tools</a:t>
            </a:r>
            <a:endParaRPr lang="en-US" sz="1000" b="1" dirty="0">
              <a:solidFill>
                <a:schemeClr val="accent1"/>
              </a:solidFill>
            </a:endParaRPr>
          </a:p>
        </p:txBody>
      </p:sp>
      <p:pic>
        <p:nvPicPr>
          <p:cNvPr id="27" name="Picture 26"/>
          <p:cNvPicPr>
            <a:picLocks noChangeAspect="1"/>
          </p:cNvPicPr>
          <p:nvPr/>
        </p:nvPicPr>
        <p:blipFill>
          <a:blip r:embed="rId2"/>
          <a:stretch>
            <a:fillRect/>
          </a:stretch>
        </p:blipFill>
        <p:spPr>
          <a:xfrm>
            <a:off x="764627" y="10493362"/>
            <a:ext cx="682931" cy="548784"/>
          </a:xfrm>
          <a:prstGeom prst="rect">
            <a:avLst/>
          </a:prstGeom>
        </p:spPr>
      </p:pic>
      <p:sp>
        <p:nvSpPr>
          <p:cNvPr id="23" name="TextBox 22"/>
          <p:cNvSpPr txBox="1"/>
          <p:nvPr/>
        </p:nvSpPr>
        <p:spPr>
          <a:xfrm>
            <a:off x="1591389" y="3102641"/>
            <a:ext cx="3675935" cy="1938992"/>
          </a:xfrm>
          <a:prstGeom prst="rect">
            <a:avLst/>
          </a:prstGeom>
          <a:noFill/>
          <a:ln>
            <a:noFill/>
          </a:ln>
        </p:spPr>
        <p:txBody>
          <a:bodyPr wrap="square" rtlCol="0">
            <a:spAutoFit/>
          </a:bodyPr>
          <a:lstStyle/>
          <a:p>
            <a:r>
              <a:rPr lang="en-US" sz="1000" b="1" dirty="0" smtClean="0"/>
              <a:t>3.2 My EGL proposal – what I want to do</a:t>
            </a:r>
          </a:p>
          <a:p>
            <a:r>
              <a:rPr lang="en-US" sz="1000" i="1" dirty="0" smtClean="0"/>
              <a:t>What is it? </a:t>
            </a:r>
            <a:r>
              <a:rPr lang="en-US" sz="1000" dirty="0" smtClean="0"/>
              <a:t>Identifies the outcomes </a:t>
            </a:r>
            <a:r>
              <a:rPr lang="en-US" sz="1000" dirty="0"/>
              <a:t>d</a:t>
            </a:r>
            <a:r>
              <a:rPr lang="en-US" sz="1000" dirty="0" smtClean="0"/>
              <a:t>isabled people and their whānau want to achieve, what they’re going to do and what they need to help them get there (including paid/unpaid support).  It will also identify what things will cost; what resources are needed; what networks need to be </a:t>
            </a:r>
            <a:r>
              <a:rPr lang="en-US" sz="1000" dirty="0"/>
              <a:t>built. </a:t>
            </a:r>
            <a:r>
              <a:rPr lang="en-US" sz="1000" dirty="0" smtClean="0"/>
              <a:t>Part of the proposal may include additional </a:t>
            </a:r>
            <a:r>
              <a:rPr lang="en-US" sz="1000" dirty="0"/>
              <a:t>financial support, and </a:t>
            </a:r>
            <a:r>
              <a:rPr lang="en-US" sz="1000" dirty="0" smtClean="0"/>
              <a:t>other </a:t>
            </a:r>
            <a:r>
              <a:rPr lang="en-US" sz="1000" dirty="0"/>
              <a:t>sources of </a:t>
            </a:r>
            <a:r>
              <a:rPr lang="en-US" sz="1000" dirty="0" smtClean="0"/>
              <a:t>funding (</a:t>
            </a:r>
            <a:r>
              <a:rPr lang="en-US" sz="1000" dirty="0"/>
              <a:t>t</a:t>
            </a:r>
            <a:r>
              <a:rPr lang="en-US" sz="1000" dirty="0" smtClean="0"/>
              <a:t>his </a:t>
            </a:r>
            <a:r>
              <a:rPr lang="en-US" sz="1000" dirty="0"/>
              <a:t>could include philanthropic or small business </a:t>
            </a:r>
            <a:r>
              <a:rPr lang="en-US" sz="1000" dirty="0" smtClean="0"/>
              <a:t>funding). This can be provided in any format and is not compulsory.</a:t>
            </a:r>
          </a:p>
          <a:p>
            <a:r>
              <a:rPr lang="en-US" sz="1000" i="1" dirty="0" smtClean="0"/>
              <a:t>Who uses it? </a:t>
            </a:r>
            <a:r>
              <a:rPr lang="en-US" sz="1000" dirty="0" smtClean="0"/>
              <a:t>The disabled person, the whānau and others the person has given access to through their profile</a:t>
            </a:r>
          </a:p>
          <a:p>
            <a:r>
              <a:rPr lang="en-US" sz="1000" i="1" dirty="0" smtClean="0"/>
              <a:t>What is it linked to? </a:t>
            </a:r>
            <a:r>
              <a:rPr lang="en-US" sz="1000" dirty="0" smtClean="0"/>
              <a:t>Self-managed information profile (2.4)</a:t>
            </a:r>
          </a:p>
        </p:txBody>
      </p:sp>
      <p:sp>
        <p:nvSpPr>
          <p:cNvPr id="26" name="TextBox 25"/>
          <p:cNvSpPr txBox="1"/>
          <p:nvPr/>
        </p:nvSpPr>
        <p:spPr>
          <a:xfrm>
            <a:off x="1591388" y="10300970"/>
            <a:ext cx="7168655" cy="1631216"/>
          </a:xfrm>
          <a:prstGeom prst="rect">
            <a:avLst/>
          </a:prstGeom>
          <a:noFill/>
          <a:ln>
            <a:noFill/>
          </a:ln>
        </p:spPr>
        <p:txBody>
          <a:bodyPr wrap="square" rtlCol="0">
            <a:spAutoFit/>
          </a:bodyPr>
          <a:lstStyle/>
          <a:p>
            <a:r>
              <a:rPr lang="en-US" sz="1000" b="1" dirty="0" smtClean="0"/>
              <a:t>3.1 Identifying my </a:t>
            </a:r>
            <a:r>
              <a:rPr lang="en-US" sz="1000" b="1" dirty="0"/>
              <a:t>g</a:t>
            </a:r>
            <a:r>
              <a:rPr lang="en-US" sz="1000" b="1" dirty="0" smtClean="0"/>
              <a:t>ood </a:t>
            </a:r>
            <a:r>
              <a:rPr lang="en-US" sz="1000" b="1" dirty="0"/>
              <a:t>l</a:t>
            </a:r>
            <a:r>
              <a:rPr lang="en-US" sz="1000" b="1" dirty="0" smtClean="0"/>
              <a:t>ife tool kit</a:t>
            </a:r>
          </a:p>
          <a:p>
            <a:r>
              <a:rPr lang="en-US" sz="1000" i="1" dirty="0"/>
              <a:t>What is it? </a:t>
            </a:r>
            <a:r>
              <a:rPr lang="en-US" sz="1000" dirty="0"/>
              <a:t>A package of tools and resources that disabled people and their </a:t>
            </a:r>
            <a:r>
              <a:rPr lang="en-US" sz="1000" dirty="0" err="1"/>
              <a:t>whānau</a:t>
            </a:r>
            <a:r>
              <a:rPr lang="en-US" sz="1000" dirty="0"/>
              <a:t> use to think about what they want out of their lives.  The tools and resources could be used by an Enabling Good life connector/</a:t>
            </a:r>
            <a:r>
              <a:rPr lang="en-US" sz="1000" dirty="0" err="1"/>
              <a:t>tūhono</a:t>
            </a:r>
            <a:r>
              <a:rPr lang="en-US" sz="1000" dirty="0"/>
              <a:t> . These tools could include circuit breakers, an appreciative enquiry questionnaire, scenario planning tool, a directory of people willing to share their experiences, other peoples’ stories to share/inspire and a range of culturally specific resources and approaches.  These tools will include an all of </a:t>
            </a:r>
            <a:r>
              <a:rPr lang="en-US" sz="1000" dirty="0" err="1"/>
              <a:t>whānau</a:t>
            </a:r>
            <a:r>
              <a:rPr lang="en-US" sz="1000" dirty="0"/>
              <a:t> approach and build on existing best practice.</a:t>
            </a:r>
          </a:p>
          <a:p>
            <a:r>
              <a:rPr lang="en-US" sz="1000" i="1" dirty="0"/>
              <a:t>What value does it bring? </a:t>
            </a:r>
            <a:r>
              <a:rPr lang="en-US" sz="1000" dirty="0"/>
              <a:t>Disabled people and </a:t>
            </a:r>
            <a:r>
              <a:rPr lang="en-US" sz="1000" dirty="0" err="1"/>
              <a:t>whānau</a:t>
            </a:r>
            <a:r>
              <a:rPr lang="en-US" sz="1000" dirty="0"/>
              <a:t> are well supported to develop a vision of what a good life would be for them. The Enabling Good Life connector/</a:t>
            </a:r>
            <a:r>
              <a:rPr lang="en-US" sz="1000" dirty="0" err="1"/>
              <a:t>tūhono</a:t>
            </a:r>
            <a:r>
              <a:rPr lang="en-US" sz="1000" dirty="0"/>
              <a:t> has the right suite of tools and resources to guide them as they have discussions with a disabled person and their </a:t>
            </a:r>
            <a:r>
              <a:rPr lang="en-US" sz="1000" dirty="0" err="1"/>
              <a:t>whānau</a:t>
            </a:r>
            <a:endParaRPr lang="en-US" sz="1000" i="1" dirty="0"/>
          </a:p>
          <a:p>
            <a:r>
              <a:rPr lang="en-US" sz="1000" i="1" dirty="0"/>
              <a:t>What is it linked to? </a:t>
            </a:r>
            <a:r>
              <a:rPr lang="en-US" sz="1000" dirty="0"/>
              <a:t>My EGL proposal (3.2), Enabling Good Lives team (6.1)</a:t>
            </a:r>
          </a:p>
        </p:txBody>
      </p:sp>
      <p:sp>
        <p:nvSpPr>
          <p:cNvPr id="32" name="TextBox 31"/>
          <p:cNvSpPr txBox="1"/>
          <p:nvPr/>
        </p:nvSpPr>
        <p:spPr>
          <a:xfrm>
            <a:off x="1591390" y="5151427"/>
            <a:ext cx="3675934" cy="2092881"/>
          </a:xfrm>
          <a:prstGeom prst="rect">
            <a:avLst/>
          </a:prstGeom>
          <a:noFill/>
          <a:ln>
            <a:noFill/>
          </a:ln>
        </p:spPr>
        <p:txBody>
          <a:bodyPr wrap="square" rtlCol="0">
            <a:spAutoFit/>
          </a:bodyPr>
          <a:lstStyle/>
          <a:p>
            <a:r>
              <a:rPr lang="en-US" sz="1000" b="1" dirty="0" smtClean="0"/>
              <a:t>3.3 Funding Model</a:t>
            </a:r>
          </a:p>
          <a:p>
            <a:r>
              <a:rPr lang="en-US" sz="1000" i="1" dirty="0" smtClean="0"/>
              <a:t>What is it? </a:t>
            </a:r>
            <a:r>
              <a:rPr lang="en-US" sz="1000" dirty="0" smtClean="0"/>
              <a:t>A fixed amount of funding allocated at a regional level.  This is allocated across several areas </a:t>
            </a:r>
            <a:r>
              <a:rPr lang="mr-IN" sz="1000" dirty="0" smtClean="0"/>
              <a:t>–</a:t>
            </a:r>
            <a:r>
              <a:rPr lang="en-US" sz="1000" dirty="0" smtClean="0"/>
              <a:t> upfront funding required for people in crisis, fixed and additional funding for disabled people and whānau, system investment proposals and disabled people/whānau capability building</a:t>
            </a:r>
          </a:p>
          <a:p>
            <a:r>
              <a:rPr lang="en-US" sz="1000" i="1" dirty="0" smtClean="0"/>
              <a:t>What value does it bring? </a:t>
            </a:r>
            <a:r>
              <a:rPr lang="en-AU" sz="1000" dirty="0" smtClean="0"/>
              <a:t>There are a range of funding opportunities available to disabled people and their whānau  There is also a focus on growing capability outside individualised funding for a disabled person, and wider for whānau and the broader disability system</a:t>
            </a:r>
            <a:endParaRPr lang="en-US" sz="1000" dirty="0" smtClean="0"/>
          </a:p>
          <a:p>
            <a:r>
              <a:rPr lang="en-US" sz="1000" i="1" dirty="0" smtClean="0"/>
              <a:t>Who uses it? </a:t>
            </a:r>
            <a:r>
              <a:rPr lang="en-US" sz="1000" dirty="0" smtClean="0"/>
              <a:t>EGL team, disabled people and their whānau</a:t>
            </a:r>
            <a:endParaRPr lang="en-US" sz="1000" i="1" dirty="0" smtClean="0"/>
          </a:p>
          <a:p>
            <a:r>
              <a:rPr lang="en-US" sz="1000" i="1" dirty="0" smtClean="0"/>
              <a:t>What is it linked to?</a:t>
            </a:r>
            <a:r>
              <a:rPr lang="en-US" sz="1000" dirty="0" smtClean="0"/>
              <a:t> Funding allocation process (3.4)</a:t>
            </a:r>
            <a:endParaRPr lang="en-US" sz="1000" dirty="0"/>
          </a:p>
        </p:txBody>
      </p:sp>
      <p:sp>
        <p:nvSpPr>
          <p:cNvPr id="33" name="TextBox 32"/>
          <p:cNvSpPr txBox="1"/>
          <p:nvPr/>
        </p:nvSpPr>
        <p:spPr>
          <a:xfrm>
            <a:off x="1591388" y="7369704"/>
            <a:ext cx="3399552" cy="2554545"/>
          </a:xfrm>
          <a:prstGeom prst="rect">
            <a:avLst/>
          </a:prstGeom>
          <a:noFill/>
          <a:ln>
            <a:noFill/>
          </a:ln>
        </p:spPr>
        <p:txBody>
          <a:bodyPr wrap="square" rtlCol="0">
            <a:spAutoFit/>
          </a:bodyPr>
          <a:lstStyle/>
          <a:p>
            <a:r>
              <a:rPr lang="en-US" sz="1000" b="1" dirty="0" smtClean="0"/>
              <a:t>3.4 Funding allocation process</a:t>
            </a:r>
          </a:p>
          <a:p>
            <a:r>
              <a:rPr lang="en-US" sz="1000" i="1" dirty="0"/>
              <a:t>What is it? </a:t>
            </a:r>
            <a:r>
              <a:rPr lang="en-US" sz="1000" dirty="0"/>
              <a:t>This process is about allocating a fixed amount of funding and considering proposals for additional funding or alternative phasing of funding for people to achieve the things they want to do.  It’s envisioned the fixed funding will be allocated in bands, taking into account a disabled person’s impairment and support requirements and own personal circumstances. This funding can be used flexibly to meet disabled people/</a:t>
            </a:r>
            <a:r>
              <a:rPr lang="en-US" sz="1000" dirty="0" err="1"/>
              <a:t>whānau</a:t>
            </a:r>
            <a:r>
              <a:rPr lang="en-US" sz="1000" dirty="0"/>
              <a:t> wishes, with few restrictions</a:t>
            </a:r>
            <a:br>
              <a:rPr lang="en-US" sz="1000" dirty="0"/>
            </a:br>
            <a:r>
              <a:rPr lang="en-US" sz="1000" i="1" dirty="0"/>
              <a:t>What value does it bring? </a:t>
            </a:r>
            <a:r>
              <a:rPr lang="en-AU" sz="1000" dirty="0"/>
              <a:t>Disabled people are allocated fixed funding with limited additional information requirements and can also seek additional funding or to phase it differently to achieve additional </a:t>
            </a:r>
            <a:r>
              <a:rPr lang="en-NZ" sz="1000" dirty="0"/>
              <a:t>outcomes. </a:t>
            </a:r>
            <a:endParaRPr lang="en-US" sz="1000" dirty="0"/>
          </a:p>
          <a:p>
            <a:r>
              <a:rPr lang="en-US" sz="1000" i="1" dirty="0"/>
              <a:t>Who uses it? </a:t>
            </a:r>
            <a:r>
              <a:rPr lang="en-US" sz="1000" dirty="0"/>
              <a:t>Disabled people</a:t>
            </a:r>
            <a:endParaRPr lang="en-US" sz="1000" i="1" dirty="0"/>
          </a:p>
          <a:p>
            <a:r>
              <a:rPr lang="en-US" sz="1000" i="1" dirty="0"/>
              <a:t>What is it linked to? </a:t>
            </a:r>
            <a:r>
              <a:rPr lang="en-US" sz="1000" dirty="0"/>
              <a:t>My EGL proposal (3.2); Funding Model (3.3)</a:t>
            </a:r>
          </a:p>
        </p:txBody>
      </p:sp>
      <p:sp>
        <p:nvSpPr>
          <p:cNvPr id="35" name="TextBox 34"/>
          <p:cNvSpPr txBox="1"/>
          <p:nvPr/>
        </p:nvSpPr>
        <p:spPr>
          <a:xfrm>
            <a:off x="1591389" y="1136120"/>
            <a:ext cx="7512854" cy="1323439"/>
          </a:xfrm>
          <a:prstGeom prst="rect">
            <a:avLst/>
          </a:prstGeom>
          <a:noFill/>
          <a:ln>
            <a:noFill/>
          </a:ln>
        </p:spPr>
        <p:txBody>
          <a:bodyPr wrap="square" rtlCol="0">
            <a:spAutoFit/>
          </a:bodyPr>
          <a:lstStyle/>
          <a:p>
            <a:r>
              <a:rPr lang="en-AU" sz="1000" b="1" dirty="0" smtClean="0"/>
              <a:t>Me and my </a:t>
            </a:r>
            <a:r>
              <a:rPr lang="en-US" sz="1000" b="1" dirty="0" smtClean="0"/>
              <a:t>whānau </a:t>
            </a:r>
            <a:r>
              <a:rPr lang="en-AU" sz="1000" b="1" dirty="0" smtClean="0"/>
              <a:t>choose who I want to be my Enabling Good Lives (EGL) connector/tūhono to assist me to think about what I want out of my life and what I need to do to get there.  This can be a range of people including someone I have found on the EGL connector/</a:t>
            </a:r>
            <a:r>
              <a:rPr lang="en-AU" sz="1000" b="1" dirty="0" err="1" smtClean="0"/>
              <a:t>tūhono</a:t>
            </a:r>
            <a:r>
              <a:rPr lang="en-AU" sz="1000" b="1" dirty="0" smtClean="0"/>
              <a:t> </a:t>
            </a:r>
            <a:r>
              <a:rPr lang="en-AU" sz="1000" b="1" dirty="0"/>
              <a:t>database. My </a:t>
            </a:r>
            <a:r>
              <a:rPr lang="en-AU" sz="1000" b="1" dirty="0" err="1"/>
              <a:t>whānau</a:t>
            </a:r>
            <a:r>
              <a:rPr lang="en-AU" sz="1000" b="1" dirty="0"/>
              <a:t> and I can take as much time as we need to consider what could be possible.</a:t>
            </a:r>
            <a:r>
              <a:rPr lang="en-AU" sz="1000" b="1" dirty="0" smtClean="0"/>
              <a:t> There are tools to help me think about new possibilities.  Once we’ve developed our approach of how to get there, which includes what resources are needed (paid and unpaid) and how these will be managed, we’re ready to start talking about my funding and resources package.  We will talk about what funding I need and the EGL connector/tūhono will support us to get this agreed by the EGL team. The funding package can be made up of fixed funding and additional investment funding. A funding panel with disabled people and family representatives may consider my proposal, depending on the scale and phasing of funding.  Funding will be allocated at a regional level. </a:t>
            </a:r>
            <a:endParaRPr lang="en-US" sz="1000" dirty="0"/>
          </a:p>
        </p:txBody>
      </p:sp>
      <p:pic>
        <p:nvPicPr>
          <p:cNvPr id="38" name="Picture 37"/>
          <p:cNvPicPr>
            <a:picLocks noChangeAspect="1"/>
          </p:cNvPicPr>
          <p:nvPr/>
        </p:nvPicPr>
        <p:blipFill>
          <a:blip r:embed="rId3"/>
          <a:stretch>
            <a:fillRect/>
          </a:stretch>
        </p:blipFill>
        <p:spPr>
          <a:xfrm>
            <a:off x="1000141" y="1252285"/>
            <a:ext cx="254334" cy="702447"/>
          </a:xfrm>
          <a:prstGeom prst="rect">
            <a:avLst/>
          </a:prstGeom>
        </p:spPr>
      </p:pic>
      <p:pic>
        <p:nvPicPr>
          <p:cNvPr id="16" name="Picture 15"/>
          <p:cNvPicPr>
            <a:picLocks noChangeAspect="1"/>
          </p:cNvPicPr>
          <p:nvPr/>
        </p:nvPicPr>
        <p:blipFill>
          <a:blip r:embed="rId4"/>
          <a:stretch>
            <a:fillRect/>
          </a:stretch>
        </p:blipFill>
        <p:spPr>
          <a:xfrm>
            <a:off x="869170" y="3160070"/>
            <a:ext cx="516276" cy="548544"/>
          </a:xfrm>
          <a:prstGeom prst="rect">
            <a:avLst/>
          </a:prstGeom>
        </p:spPr>
      </p:pic>
      <p:sp>
        <p:nvSpPr>
          <p:cNvPr id="3" name="Slide Number Placeholder 2"/>
          <p:cNvSpPr>
            <a:spLocks noGrp="1"/>
          </p:cNvSpPr>
          <p:nvPr>
            <p:ph type="sldNum" sz="quarter" idx="12"/>
          </p:nvPr>
        </p:nvSpPr>
        <p:spPr/>
        <p:txBody>
          <a:bodyPr/>
          <a:lstStyle/>
          <a:p>
            <a:fld id="{465C6875-824B-3941-A31A-199FBD3E3463}" type="slidenum">
              <a:rPr lang="en-US" smtClean="0"/>
              <a:t>11</a:t>
            </a:fld>
            <a:endParaRPr lang="en-US" dirty="0"/>
          </a:p>
        </p:txBody>
      </p:sp>
      <p:sp>
        <p:nvSpPr>
          <p:cNvPr id="17" name="Footer Placeholder 8"/>
          <p:cNvSpPr txBox="1">
            <a:spLocks/>
          </p:cNvSpPr>
          <p:nvPr/>
        </p:nvSpPr>
        <p:spPr>
          <a:xfrm>
            <a:off x="660083" y="12011554"/>
            <a:ext cx="5683567" cy="681038"/>
          </a:xfrm>
          <a:prstGeom prst="rect">
            <a:avLst/>
          </a:prstGeom>
        </p:spPr>
        <p:txBody>
          <a:bodyPr vert="horz" lIns="91440" tIns="45720" rIns="91440" bIns="45720" rtlCol="0" anchor="ctr"/>
          <a:lstStyle>
            <a:defPPr>
              <a:defRPr lang="en-US"/>
            </a:defPPr>
            <a:lvl1pPr marL="0" algn="l" defTabSz="1221913" rtl="0" eaLnBrk="1" latinLnBrk="0" hangingPunct="1">
              <a:defRPr sz="900" kern="1200">
                <a:solidFill>
                  <a:schemeClr val="tx1">
                    <a:tint val="75000"/>
                  </a:schemeClr>
                </a:solidFill>
                <a:latin typeface="Roboto" charset="0"/>
                <a:ea typeface="Roboto" charset="0"/>
                <a:cs typeface="Roboto" charset="0"/>
              </a:defRPr>
            </a:lvl1pPr>
            <a:lvl2pPr marL="610956" algn="l" defTabSz="1221913" rtl="0" eaLnBrk="1" latinLnBrk="0" hangingPunct="1">
              <a:defRPr sz="2405" kern="1200">
                <a:solidFill>
                  <a:schemeClr val="tx1"/>
                </a:solidFill>
                <a:latin typeface="+mn-lt"/>
                <a:ea typeface="+mn-ea"/>
                <a:cs typeface="+mn-cs"/>
              </a:defRPr>
            </a:lvl2pPr>
            <a:lvl3pPr marL="1221913" algn="l" defTabSz="1221913" rtl="0" eaLnBrk="1" latinLnBrk="0" hangingPunct="1">
              <a:defRPr sz="2405" kern="1200">
                <a:solidFill>
                  <a:schemeClr val="tx1"/>
                </a:solidFill>
                <a:latin typeface="+mn-lt"/>
                <a:ea typeface="+mn-ea"/>
                <a:cs typeface="+mn-cs"/>
              </a:defRPr>
            </a:lvl3pPr>
            <a:lvl4pPr marL="1832869" algn="l" defTabSz="1221913" rtl="0" eaLnBrk="1" latinLnBrk="0" hangingPunct="1">
              <a:defRPr sz="2405" kern="1200">
                <a:solidFill>
                  <a:schemeClr val="tx1"/>
                </a:solidFill>
                <a:latin typeface="+mn-lt"/>
                <a:ea typeface="+mn-ea"/>
                <a:cs typeface="+mn-cs"/>
              </a:defRPr>
            </a:lvl4pPr>
            <a:lvl5pPr marL="2443825" algn="l" defTabSz="1221913" rtl="0" eaLnBrk="1" latinLnBrk="0" hangingPunct="1">
              <a:defRPr sz="2405" kern="1200">
                <a:solidFill>
                  <a:schemeClr val="tx1"/>
                </a:solidFill>
                <a:latin typeface="+mn-lt"/>
                <a:ea typeface="+mn-ea"/>
                <a:cs typeface="+mn-cs"/>
              </a:defRPr>
            </a:lvl5pPr>
            <a:lvl6pPr marL="3054782" algn="l" defTabSz="1221913" rtl="0" eaLnBrk="1" latinLnBrk="0" hangingPunct="1">
              <a:defRPr sz="2405" kern="1200">
                <a:solidFill>
                  <a:schemeClr val="tx1"/>
                </a:solidFill>
                <a:latin typeface="+mn-lt"/>
                <a:ea typeface="+mn-ea"/>
                <a:cs typeface="+mn-cs"/>
              </a:defRPr>
            </a:lvl6pPr>
            <a:lvl7pPr marL="3665738" algn="l" defTabSz="1221913" rtl="0" eaLnBrk="1" latinLnBrk="0" hangingPunct="1">
              <a:defRPr sz="2405" kern="1200">
                <a:solidFill>
                  <a:schemeClr val="tx1"/>
                </a:solidFill>
                <a:latin typeface="+mn-lt"/>
                <a:ea typeface="+mn-ea"/>
                <a:cs typeface="+mn-cs"/>
              </a:defRPr>
            </a:lvl7pPr>
            <a:lvl8pPr marL="4276695" algn="l" defTabSz="1221913" rtl="0" eaLnBrk="1" latinLnBrk="0" hangingPunct="1">
              <a:defRPr sz="2405" kern="1200">
                <a:solidFill>
                  <a:schemeClr val="tx1"/>
                </a:solidFill>
                <a:latin typeface="+mn-lt"/>
                <a:ea typeface="+mn-ea"/>
                <a:cs typeface="+mn-cs"/>
              </a:defRPr>
            </a:lvl8pPr>
            <a:lvl9pPr marL="4887651" algn="l" defTabSz="1221913" rtl="0" eaLnBrk="1" latinLnBrk="0" hangingPunct="1">
              <a:defRPr sz="2405" kern="1200">
                <a:solidFill>
                  <a:schemeClr val="tx1"/>
                </a:solidFill>
                <a:latin typeface="+mn-lt"/>
                <a:ea typeface="+mn-ea"/>
                <a:cs typeface="+mn-cs"/>
              </a:defRPr>
            </a:lvl9pPr>
          </a:lstStyle>
          <a:p>
            <a:r>
              <a:rPr lang="en-NZ" dirty="0">
                <a:solidFill>
                  <a:schemeClr val="tx1">
                    <a:lumMod val="50000"/>
                    <a:lumOff val="50000"/>
                  </a:schemeClr>
                </a:solidFill>
              </a:rPr>
              <a:t>Enabling Good Lives | System Elements for Disability Support System transformation  </a:t>
            </a:r>
            <a:endParaRPr lang="en-US" dirty="0"/>
          </a:p>
        </p:txBody>
      </p:sp>
    </p:spTree>
    <p:extLst>
      <p:ext uri="{BB962C8B-B14F-4D97-AF65-F5344CB8AC3E}">
        <p14:creationId xmlns:p14="http://schemas.microsoft.com/office/powerpoint/2010/main" val="687273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566360" y="5489228"/>
            <a:ext cx="1963161" cy="47153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6" name="Straight Connector 105"/>
          <p:cNvCxnSpPr/>
          <p:nvPr/>
        </p:nvCxnSpPr>
        <p:spPr>
          <a:xfrm>
            <a:off x="3951679" y="8866889"/>
            <a:ext cx="526341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3972943" y="6935075"/>
            <a:ext cx="526341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6983536" y="5167295"/>
            <a:ext cx="793186" cy="49335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552450" y="451956"/>
            <a:ext cx="4099199" cy="461665"/>
          </a:xfrm>
          <a:prstGeom prst="rect">
            <a:avLst/>
          </a:prstGeom>
        </p:spPr>
        <p:txBody>
          <a:bodyPr wrap="none">
            <a:spAutoFit/>
          </a:bodyPr>
          <a:lstStyle/>
          <a:p>
            <a:r>
              <a:rPr lang="en-US" sz="2400" b="1" dirty="0" smtClean="0">
                <a:solidFill>
                  <a:schemeClr val="accent1"/>
                </a:solidFill>
              </a:rPr>
              <a:t>3.4  Funding allocation process</a:t>
            </a:r>
            <a:endParaRPr lang="en-US" sz="2400" b="1" dirty="0">
              <a:solidFill>
                <a:schemeClr val="accent1"/>
              </a:solidFill>
            </a:endParaRPr>
          </a:p>
        </p:txBody>
      </p:sp>
      <p:sp>
        <p:nvSpPr>
          <p:cNvPr id="5" name="TextBox 4"/>
          <p:cNvSpPr txBox="1"/>
          <p:nvPr/>
        </p:nvSpPr>
        <p:spPr>
          <a:xfrm>
            <a:off x="2317850" y="2694250"/>
            <a:ext cx="1571979" cy="1708160"/>
          </a:xfrm>
          <a:prstGeom prst="rect">
            <a:avLst/>
          </a:prstGeom>
          <a:noFill/>
        </p:spPr>
        <p:txBody>
          <a:bodyPr wrap="square" rtlCol="0">
            <a:spAutoFit/>
          </a:bodyPr>
          <a:lstStyle/>
          <a:p>
            <a:r>
              <a:rPr lang="en-US" sz="1050" dirty="0" smtClean="0"/>
              <a:t>I/we have a conversation about what I want to do with my life with an EGL Connector</a:t>
            </a:r>
          </a:p>
          <a:p>
            <a:pPr algn="ctr"/>
            <a:endParaRPr lang="en-US" sz="1050" dirty="0" smtClean="0"/>
          </a:p>
          <a:p>
            <a:pPr algn="ctr"/>
            <a:endParaRPr lang="en-US" sz="1050" dirty="0"/>
          </a:p>
          <a:p>
            <a:pPr algn="ctr"/>
            <a:endParaRPr lang="en-US" sz="1050" dirty="0" smtClean="0"/>
          </a:p>
          <a:p>
            <a:pPr algn="ctr"/>
            <a:endParaRPr lang="en-US" sz="1050" dirty="0" smtClean="0"/>
          </a:p>
          <a:p>
            <a:pPr algn="ctr"/>
            <a:endParaRPr lang="en-US" sz="1050" dirty="0"/>
          </a:p>
          <a:p>
            <a:pPr algn="ctr"/>
            <a:endParaRPr lang="en-US" sz="1050" dirty="0"/>
          </a:p>
        </p:txBody>
      </p:sp>
      <p:sp>
        <p:nvSpPr>
          <p:cNvPr id="6" name="TextBox 5"/>
          <p:cNvSpPr txBox="1"/>
          <p:nvPr/>
        </p:nvSpPr>
        <p:spPr>
          <a:xfrm>
            <a:off x="3718106" y="10227313"/>
            <a:ext cx="4058615" cy="1061829"/>
          </a:xfrm>
          <a:prstGeom prst="rect">
            <a:avLst/>
          </a:prstGeom>
          <a:solidFill>
            <a:schemeClr val="bg1">
              <a:lumMod val="85000"/>
            </a:schemeClr>
          </a:solidFill>
        </p:spPr>
        <p:txBody>
          <a:bodyPr wrap="square" rtlCol="0">
            <a:spAutoFit/>
          </a:bodyPr>
          <a:lstStyle/>
          <a:p>
            <a:r>
              <a:rPr lang="en-US" sz="1050" b="1" dirty="0" smtClean="0"/>
              <a:t>Social investment</a:t>
            </a:r>
          </a:p>
          <a:p>
            <a:pPr marL="171450" indent="-171450">
              <a:buFont typeface="Arial" charset="0"/>
              <a:buChar char="•"/>
            </a:pPr>
            <a:r>
              <a:rPr lang="en-US" sz="1050" dirty="0" smtClean="0"/>
              <a:t>Regional funding manager offers to invest in a support because there is evidence of good outcomes</a:t>
            </a:r>
            <a:endParaRPr lang="en-US" sz="1050" dirty="0"/>
          </a:p>
          <a:p>
            <a:pPr marL="171450" indent="-171450">
              <a:buFont typeface="Arial" charset="0"/>
              <a:buChar char="•"/>
            </a:pPr>
            <a:r>
              <a:rPr lang="en-US" sz="1050" dirty="0" smtClean="0"/>
              <a:t>There are opportunities </a:t>
            </a:r>
            <a:r>
              <a:rPr lang="en-US" sz="1050" dirty="0"/>
              <a:t>to invest invest </a:t>
            </a:r>
            <a:r>
              <a:rPr lang="en-US" sz="1050" dirty="0" smtClean="0"/>
              <a:t>early for </a:t>
            </a:r>
            <a:r>
              <a:rPr lang="en-US" sz="1050" dirty="0"/>
              <a:t>long term </a:t>
            </a:r>
            <a:r>
              <a:rPr lang="en-US" sz="1050" dirty="0" smtClean="0"/>
              <a:t>gain</a:t>
            </a:r>
          </a:p>
          <a:p>
            <a:pPr marL="171450" indent="-171450">
              <a:buFont typeface="Arial" charset="0"/>
              <a:buChar char="•"/>
            </a:pPr>
            <a:r>
              <a:rPr lang="en-US" sz="1050" dirty="0" smtClean="0"/>
              <a:t>The investment is included in people’s funding</a:t>
            </a:r>
          </a:p>
          <a:p>
            <a:pPr marL="171450" indent="-171450">
              <a:buFont typeface="Arial" charset="0"/>
              <a:buChar char="•"/>
            </a:pPr>
            <a:r>
              <a:rPr lang="en-US" sz="1050" dirty="0" smtClean="0"/>
              <a:t>Includes additional investment at different transition points</a:t>
            </a:r>
            <a:endParaRPr lang="en-US" sz="1050" dirty="0"/>
          </a:p>
        </p:txBody>
      </p:sp>
      <p:sp>
        <p:nvSpPr>
          <p:cNvPr id="8" name="TextBox 7"/>
          <p:cNvSpPr txBox="1"/>
          <p:nvPr/>
        </p:nvSpPr>
        <p:spPr>
          <a:xfrm>
            <a:off x="2047647" y="3906907"/>
            <a:ext cx="912765" cy="738664"/>
          </a:xfrm>
          <a:prstGeom prst="rect">
            <a:avLst/>
          </a:prstGeom>
          <a:noFill/>
        </p:spPr>
        <p:txBody>
          <a:bodyPr wrap="square" rtlCol="0">
            <a:spAutoFit/>
          </a:bodyPr>
          <a:lstStyle/>
          <a:p>
            <a:pPr algn="ctr"/>
            <a:r>
              <a:rPr lang="en-US" sz="1050" b="1" dirty="0" smtClean="0"/>
              <a:t>Is package </a:t>
            </a:r>
            <a:br>
              <a:rPr lang="en-US" sz="1050" b="1" dirty="0" smtClean="0"/>
            </a:br>
            <a:r>
              <a:rPr lang="en-US" sz="1050" b="1" dirty="0" smtClean="0"/>
              <a:t>likely to </a:t>
            </a:r>
            <a:br>
              <a:rPr lang="en-US" sz="1050" b="1" dirty="0" smtClean="0"/>
            </a:br>
            <a:r>
              <a:rPr lang="en-US" sz="1050" b="1" dirty="0" smtClean="0"/>
              <a:t>be high?</a:t>
            </a:r>
          </a:p>
          <a:p>
            <a:pPr algn="ctr"/>
            <a:r>
              <a:rPr lang="en-US" sz="1050" b="1" dirty="0" smtClean="0"/>
              <a:t>&gt; $X</a:t>
            </a:r>
            <a:endParaRPr lang="en-US" sz="1050" b="1" dirty="0"/>
          </a:p>
        </p:txBody>
      </p:sp>
      <p:grpSp>
        <p:nvGrpSpPr>
          <p:cNvPr id="22" name="Group 21"/>
          <p:cNvGrpSpPr/>
          <p:nvPr/>
        </p:nvGrpSpPr>
        <p:grpSpPr>
          <a:xfrm>
            <a:off x="3171342" y="3705817"/>
            <a:ext cx="420371" cy="394660"/>
            <a:chOff x="5573603" y="3770213"/>
            <a:chExt cx="420371" cy="394660"/>
          </a:xfrm>
        </p:grpSpPr>
        <p:sp>
          <p:nvSpPr>
            <p:cNvPr id="9" name="Rectangle 8"/>
            <p:cNvSpPr/>
            <p:nvPr/>
          </p:nvSpPr>
          <p:spPr>
            <a:xfrm>
              <a:off x="5573603" y="3813654"/>
              <a:ext cx="420371" cy="307777"/>
            </a:xfrm>
            <a:prstGeom prst="rect">
              <a:avLst/>
            </a:prstGeom>
          </p:spPr>
          <p:txBody>
            <a:bodyPr wrap="none">
              <a:spAutoFit/>
            </a:bodyPr>
            <a:lstStyle/>
            <a:p>
              <a:r>
                <a:rPr lang="en-US" sz="1400" dirty="0" smtClean="0"/>
                <a:t>Yes</a:t>
              </a:r>
              <a:endParaRPr lang="en-US" sz="1400" dirty="0"/>
            </a:p>
          </p:txBody>
        </p:sp>
        <p:sp>
          <p:nvSpPr>
            <p:cNvPr id="11" name="Oval 10"/>
            <p:cNvSpPr/>
            <p:nvPr/>
          </p:nvSpPr>
          <p:spPr>
            <a:xfrm>
              <a:off x="5578048" y="3770213"/>
              <a:ext cx="394660" cy="3946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3029686" y="4585351"/>
            <a:ext cx="408080" cy="394660"/>
            <a:chOff x="5144257" y="5135636"/>
            <a:chExt cx="408080" cy="394660"/>
          </a:xfrm>
        </p:grpSpPr>
        <p:sp>
          <p:nvSpPr>
            <p:cNvPr id="10" name="Rectangle 9"/>
            <p:cNvSpPr/>
            <p:nvPr/>
          </p:nvSpPr>
          <p:spPr>
            <a:xfrm>
              <a:off x="5157677" y="5179078"/>
              <a:ext cx="394660" cy="307777"/>
            </a:xfrm>
            <a:prstGeom prst="rect">
              <a:avLst/>
            </a:prstGeom>
          </p:spPr>
          <p:txBody>
            <a:bodyPr wrap="none">
              <a:spAutoFit/>
            </a:bodyPr>
            <a:lstStyle/>
            <a:p>
              <a:r>
                <a:rPr lang="en-US" sz="1400" dirty="0" smtClean="0"/>
                <a:t>No</a:t>
              </a:r>
              <a:endParaRPr lang="en-US" sz="1400" dirty="0"/>
            </a:p>
          </p:txBody>
        </p:sp>
        <p:sp>
          <p:nvSpPr>
            <p:cNvPr id="12" name="Oval 11"/>
            <p:cNvSpPr/>
            <p:nvPr/>
          </p:nvSpPr>
          <p:spPr>
            <a:xfrm>
              <a:off x="5144257" y="5135636"/>
              <a:ext cx="394660" cy="3946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p:cNvSpPr txBox="1"/>
          <p:nvPr/>
        </p:nvSpPr>
        <p:spPr>
          <a:xfrm>
            <a:off x="2824083" y="5704059"/>
            <a:ext cx="894023" cy="415498"/>
          </a:xfrm>
          <a:prstGeom prst="rect">
            <a:avLst/>
          </a:prstGeom>
          <a:noFill/>
        </p:spPr>
        <p:txBody>
          <a:bodyPr wrap="square" rtlCol="0">
            <a:spAutoFit/>
          </a:bodyPr>
          <a:lstStyle/>
          <a:p>
            <a:r>
              <a:rPr lang="en-US" sz="1050" dirty="0" smtClean="0"/>
              <a:t>How much do I need?</a:t>
            </a:r>
            <a:endParaRPr lang="en-US" sz="1050" dirty="0"/>
          </a:p>
        </p:txBody>
      </p:sp>
      <p:sp>
        <p:nvSpPr>
          <p:cNvPr id="14" name="TextBox 13"/>
          <p:cNvSpPr txBox="1"/>
          <p:nvPr/>
        </p:nvSpPr>
        <p:spPr>
          <a:xfrm>
            <a:off x="3862539" y="4151863"/>
            <a:ext cx="1141879" cy="415498"/>
          </a:xfrm>
          <a:prstGeom prst="rect">
            <a:avLst/>
          </a:prstGeom>
          <a:noFill/>
        </p:spPr>
        <p:txBody>
          <a:bodyPr wrap="square" rtlCol="0">
            <a:spAutoFit/>
          </a:bodyPr>
          <a:lstStyle/>
          <a:p>
            <a:r>
              <a:rPr lang="en-US" sz="1050" dirty="0" smtClean="0"/>
              <a:t>Supported</a:t>
            </a:r>
          </a:p>
          <a:p>
            <a:r>
              <a:rPr lang="en-US" sz="1050" dirty="0" smtClean="0"/>
              <a:t>Self assessment</a:t>
            </a:r>
            <a:endParaRPr lang="en-US" sz="1050" dirty="0"/>
          </a:p>
        </p:txBody>
      </p:sp>
      <p:pic>
        <p:nvPicPr>
          <p:cNvPr id="15" name="Picture 14"/>
          <p:cNvPicPr>
            <a:picLocks noChangeAspect="1"/>
          </p:cNvPicPr>
          <p:nvPr/>
        </p:nvPicPr>
        <p:blipFill>
          <a:blip r:embed="rId3"/>
          <a:stretch>
            <a:fillRect/>
          </a:stretch>
        </p:blipFill>
        <p:spPr>
          <a:xfrm>
            <a:off x="2775594" y="2099280"/>
            <a:ext cx="586487" cy="361112"/>
          </a:xfrm>
          <a:prstGeom prst="rect">
            <a:avLst/>
          </a:prstGeom>
        </p:spPr>
      </p:pic>
      <p:sp>
        <p:nvSpPr>
          <p:cNvPr id="16" name="TextBox 15"/>
          <p:cNvSpPr txBox="1"/>
          <p:nvPr/>
        </p:nvSpPr>
        <p:spPr>
          <a:xfrm>
            <a:off x="5258086" y="4117830"/>
            <a:ext cx="914367" cy="415498"/>
          </a:xfrm>
          <a:prstGeom prst="rect">
            <a:avLst/>
          </a:prstGeom>
          <a:noFill/>
        </p:spPr>
        <p:txBody>
          <a:bodyPr wrap="square" rtlCol="0">
            <a:spAutoFit/>
          </a:bodyPr>
          <a:lstStyle/>
          <a:p>
            <a:r>
              <a:rPr lang="en-US" sz="1050" dirty="0" smtClean="0"/>
              <a:t>Funding panel</a:t>
            </a:r>
            <a:endParaRPr lang="en-US" sz="1050" dirty="0"/>
          </a:p>
        </p:txBody>
      </p:sp>
      <p:pic>
        <p:nvPicPr>
          <p:cNvPr id="17" name="Picture 16"/>
          <p:cNvPicPr>
            <a:picLocks noChangeAspect="1"/>
          </p:cNvPicPr>
          <p:nvPr/>
        </p:nvPicPr>
        <p:blipFill>
          <a:blip r:embed="rId4"/>
          <a:stretch>
            <a:fillRect/>
          </a:stretch>
        </p:blipFill>
        <p:spPr>
          <a:xfrm>
            <a:off x="4068952" y="3640795"/>
            <a:ext cx="404464" cy="462244"/>
          </a:xfrm>
          <a:prstGeom prst="rect">
            <a:avLst/>
          </a:prstGeom>
        </p:spPr>
      </p:pic>
      <p:pic>
        <p:nvPicPr>
          <p:cNvPr id="19" name="Picture 18"/>
          <p:cNvPicPr>
            <a:picLocks noChangeAspect="1"/>
          </p:cNvPicPr>
          <p:nvPr/>
        </p:nvPicPr>
        <p:blipFill>
          <a:blip r:embed="rId5"/>
          <a:stretch>
            <a:fillRect/>
          </a:stretch>
        </p:blipFill>
        <p:spPr>
          <a:xfrm>
            <a:off x="6604652" y="3621539"/>
            <a:ext cx="421825" cy="421825"/>
          </a:xfrm>
          <a:prstGeom prst="rect">
            <a:avLst/>
          </a:prstGeom>
        </p:spPr>
      </p:pic>
      <p:sp>
        <p:nvSpPr>
          <p:cNvPr id="20" name="Oval 19"/>
          <p:cNvSpPr/>
          <p:nvPr/>
        </p:nvSpPr>
        <p:spPr>
          <a:xfrm>
            <a:off x="2773459" y="5486963"/>
            <a:ext cx="859337" cy="8593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805086" y="5821154"/>
            <a:ext cx="1264586" cy="1061829"/>
          </a:xfrm>
          <a:prstGeom prst="rect">
            <a:avLst/>
          </a:prstGeom>
          <a:noFill/>
        </p:spPr>
        <p:txBody>
          <a:bodyPr wrap="square" rtlCol="0">
            <a:spAutoFit/>
          </a:bodyPr>
          <a:lstStyle/>
          <a:p>
            <a:r>
              <a:rPr lang="en-US" sz="900" b="1" dirty="0" smtClean="0"/>
              <a:t>These  are:</a:t>
            </a:r>
          </a:p>
          <a:p>
            <a:pPr marL="285750" indent="-285750">
              <a:buFont typeface="Arial" charset="0"/>
              <a:buChar char="•"/>
            </a:pPr>
            <a:r>
              <a:rPr lang="en-US" sz="900" dirty="0" smtClean="0"/>
              <a:t>Strengths-based framework</a:t>
            </a:r>
          </a:p>
          <a:p>
            <a:pPr marL="285750" indent="-285750">
              <a:buFont typeface="Arial" charset="0"/>
              <a:buChar char="•"/>
            </a:pPr>
            <a:r>
              <a:rPr lang="en-US" sz="900" dirty="0" smtClean="0"/>
              <a:t>Objective</a:t>
            </a:r>
          </a:p>
          <a:p>
            <a:pPr marL="285750" indent="-285750">
              <a:buFont typeface="Arial" charset="0"/>
              <a:buChar char="•"/>
            </a:pPr>
            <a:r>
              <a:rPr lang="en-US" sz="900" dirty="0" smtClean="0"/>
              <a:t>Simple</a:t>
            </a:r>
          </a:p>
          <a:p>
            <a:pPr marL="285750" indent="-285750">
              <a:buFont typeface="Arial" charset="0"/>
              <a:buChar char="•"/>
            </a:pPr>
            <a:r>
              <a:rPr lang="en-US" sz="900" dirty="0" smtClean="0"/>
              <a:t>Create the right incentives</a:t>
            </a:r>
            <a:endParaRPr lang="en-US" sz="900" dirty="0"/>
          </a:p>
        </p:txBody>
      </p:sp>
      <p:sp>
        <p:nvSpPr>
          <p:cNvPr id="30" name="Oval 29"/>
          <p:cNvSpPr/>
          <p:nvPr/>
        </p:nvSpPr>
        <p:spPr>
          <a:xfrm>
            <a:off x="2081440" y="3805743"/>
            <a:ext cx="868339" cy="86833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Arrow Connector 30"/>
          <p:cNvCxnSpPr/>
          <p:nvPr/>
        </p:nvCxnSpPr>
        <p:spPr>
          <a:xfrm>
            <a:off x="3585199" y="3903147"/>
            <a:ext cx="26581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215221" y="5029488"/>
            <a:ext cx="0" cy="3893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727084" y="3678240"/>
            <a:ext cx="586982" cy="462434"/>
          </a:xfrm>
          <a:prstGeom prst="rect">
            <a:avLst/>
          </a:prstGeom>
          <a:noFill/>
        </p:spPr>
        <p:txBody>
          <a:bodyPr wrap="square" rtlCol="0">
            <a:spAutoFit/>
          </a:bodyPr>
          <a:lstStyle/>
          <a:p>
            <a:r>
              <a:rPr lang="en-US" dirty="0" smtClean="0"/>
              <a:t>+</a:t>
            </a:r>
            <a:endParaRPr lang="en-US" dirty="0"/>
          </a:p>
        </p:txBody>
      </p:sp>
      <p:sp>
        <p:nvSpPr>
          <p:cNvPr id="36" name="TextBox 35"/>
          <p:cNvSpPr txBox="1"/>
          <p:nvPr/>
        </p:nvSpPr>
        <p:spPr>
          <a:xfrm>
            <a:off x="6088270" y="3665816"/>
            <a:ext cx="586982" cy="462434"/>
          </a:xfrm>
          <a:prstGeom prst="rect">
            <a:avLst/>
          </a:prstGeom>
          <a:noFill/>
        </p:spPr>
        <p:txBody>
          <a:bodyPr wrap="square" rtlCol="0">
            <a:spAutoFit/>
          </a:bodyPr>
          <a:lstStyle/>
          <a:p>
            <a:r>
              <a:rPr lang="en-US" dirty="0" smtClean="0"/>
              <a:t>=</a:t>
            </a:r>
            <a:endParaRPr lang="en-US" dirty="0"/>
          </a:p>
        </p:txBody>
      </p:sp>
      <p:sp>
        <p:nvSpPr>
          <p:cNvPr id="37" name="TextBox 36"/>
          <p:cNvSpPr txBox="1"/>
          <p:nvPr/>
        </p:nvSpPr>
        <p:spPr>
          <a:xfrm>
            <a:off x="6489473" y="4087641"/>
            <a:ext cx="914367" cy="415498"/>
          </a:xfrm>
          <a:prstGeom prst="rect">
            <a:avLst/>
          </a:prstGeom>
          <a:noFill/>
        </p:spPr>
        <p:txBody>
          <a:bodyPr wrap="square" rtlCol="0">
            <a:spAutoFit/>
          </a:bodyPr>
          <a:lstStyle/>
          <a:p>
            <a:r>
              <a:rPr lang="en-US" sz="1050" dirty="0" smtClean="0"/>
              <a:t>My allocation</a:t>
            </a:r>
            <a:endParaRPr lang="en-US" sz="1050" dirty="0"/>
          </a:p>
        </p:txBody>
      </p:sp>
      <p:cxnSp>
        <p:nvCxnSpPr>
          <p:cNvPr id="42" name="Straight Arrow Connector 41"/>
          <p:cNvCxnSpPr/>
          <p:nvPr/>
        </p:nvCxnSpPr>
        <p:spPr>
          <a:xfrm flipV="1">
            <a:off x="2982937" y="4057035"/>
            <a:ext cx="195414" cy="1757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2802128" y="4599883"/>
            <a:ext cx="202806" cy="1179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nvPicPr>
        <p:blipFill>
          <a:blip r:embed="rId6"/>
          <a:stretch>
            <a:fillRect/>
          </a:stretch>
        </p:blipFill>
        <p:spPr>
          <a:xfrm>
            <a:off x="5126554" y="3631062"/>
            <a:ext cx="850154" cy="333989"/>
          </a:xfrm>
          <a:prstGeom prst="rect">
            <a:avLst/>
          </a:prstGeom>
        </p:spPr>
      </p:pic>
      <p:cxnSp>
        <p:nvCxnSpPr>
          <p:cNvPr id="60" name="Straight Arrow Connector 59"/>
          <p:cNvCxnSpPr/>
          <p:nvPr/>
        </p:nvCxnSpPr>
        <p:spPr>
          <a:xfrm flipV="1">
            <a:off x="8074840" y="5554747"/>
            <a:ext cx="225269" cy="1319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2515611" y="3411509"/>
            <a:ext cx="128136" cy="3390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2" name="Picture 61"/>
          <p:cNvPicPr>
            <a:picLocks noChangeAspect="1"/>
          </p:cNvPicPr>
          <p:nvPr/>
        </p:nvPicPr>
        <p:blipFill>
          <a:blip r:embed="rId6"/>
          <a:stretch>
            <a:fillRect/>
          </a:stretch>
        </p:blipFill>
        <p:spPr>
          <a:xfrm>
            <a:off x="8333041" y="5275630"/>
            <a:ext cx="681785" cy="267844"/>
          </a:xfrm>
          <a:prstGeom prst="rect">
            <a:avLst/>
          </a:prstGeom>
        </p:spPr>
      </p:pic>
      <p:sp>
        <p:nvSpPr>
          <p:cNvPr id="68" name="TextBox 67"/>
          <p:cNvSpPr txBox="1"/>
          <p:nvPr/>
        </p:nvSpPr>
        <p:spPr>
          <a:xfrm>
            <a:off x="7031865" y="7846886"/>
            <a:ext cx="703595" cy="577081"/>
          </a:xfrm>
          <a:prstGeom prst="rect">
            <a:avLst/>
          </a:prstGeom>
          <a:noFill/>
        </p:spPr>
        <p:txBody>
          <a:bodyPr wrap="square" rtlCol="0">
            <a:spAutoFit/>
          </a:bodyPr>
          <a:lstStyle/>
          <a:p>
            <a:pPr algn="ctr"/>
            <a:r>
              <a:rPr lang="en-US" sz="1050" dirty="0" smtClean="0"/>
              <a:t>Regional Funding Manager</a:t>
            </a:r>
            <a:endParaRPr lang="en-US" sz="1050" dirty="0"/>
          </a:p>
        </p:txBody>
      </p:sp>
      <p:cxnSp>
        <p:nvCxnSpPr>
          <p:cNvPr id="70" name="Straight Arrow Connector 69"/>
          <p:cNvCxnSpPr/>
          <p:nvPr/>
        </p:nvCxnSpPr>
        <p:spPr>
          <a:xfrm>
            <a:off x="5287532" y="9437351"/>
            <a:ext cx="140439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0" name="Group 89"/>
          <p:cNvGrpSpPr/>
          <p:nvPr/>
        </p:nvGrpSpPr>
        <p:grpSpPr>
          <a:xfrm>
            <a:off x="4016717" y="7141996"/>
            <a:ext cx="999590" cy="857937"/>
            <a:chOff x="4218176" y="5801035"/>
            <a:chExt cx="999590" cy="857937"/>
          </a:xfrm>
        </p:grpSpPr>
        <p:sp>
          <p:nvSpPr>
            <p:cNvPr id="52" name="TextBox 51"/>
            <p:cNvSpPr txBox="1"/>
            <p:nvPr/>
          </p:nvSpPr>
          <p:spPr>
            <a:xfrm>
              <a:off x="4266713" y="5859634"/>
              <a:ext cx="923732" cy="738664"/>
            </a:xfrm>
            <a:prstGeom prst="rect">
              <a:avLst/>
            </a:prstGeom>
            <a:noFill/>
          </p:spPr>
          <p:txBody>
            <a:bodyPr wrap="square" rtlCol="0">
              <a:spAutoFit/>
            </a:bodyPr>
            <a:lstStyle/>
            <a:p>
              <a:r>
                <a:rPr lang="en-US" sz="1050" b="1" dirty="0" smtClean="0"/>
                <a:t>$ amount </a:t>
              </a:r>
              <a:br>
                <a:rPr lang="en-US" sz="1050" b="1" dirty="0" smtClean="0"/>
              </a:br>
              <a:r>
                <a:rPr lang="en-US" sz="1050" b="1" dirty="0" smtClean="0"/>
                <a:t>equal to, or less than my band</a:t>
              </a:r>
              <a:endParaRPr lang="en-US" sz="1050" b="1" dirty="0"/>
            </a:p>
          </p:txBody>
        </p:sp>
        <p:sp>
          <p:nvSpPr>
            <p:cNvPr id="72" name="Rectangle 71"/>
            <p:cNvSpPr/>
            <p:nvPr/>
          </p:nvSpPr>
          <p:spPr>
            <a:xfrm>
              <a:off x="4218176" y="5801035"/>
              <a:ext cx="999590" cy="8579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4031116" y="9043634"/>
            <a:ext cx="1015479" cy="830519"/>
            <a:chOff x="4202287" y="7149207"/>
            <a:chExt cx="1015479" cy="830519"/>
          </a:xfrm>
        </p:grpSpPr>
        <p:sp>
          <p:nvSpPr>
            <p:cNvPr id="51" name="TextBox 50"/>
            <p:cNvSpPr txBox="1"/>
            <p:nvPr/>
          </p:nvSpPr>
          <p:spPr>
            <a:xfrm>
              <a:off x="4250761" y="7207806"/>
              <a:ext cx="939684" cy="738664"/>
            </a:xfrm>
            <a:prstGeom prst="rect">
              <a:avLst/>
            </a:prstGeom>
            <a:noFill/>
          </p:spPr>
          <p:txBody>
            <a:bodyPr wrap="square" rtlCol="0">
              <a:spAutoFit/>
            </a:bodyPr>
            <a:lstStyle/>
            <a:p>
              <a:r>
                <a:rPr lang="en-US" sz="1050" b="1" dirty="0" smtClean="0"/>
                <a:t>$ amount </a:t>
              </a:r>
              <a:br>
                <a:rPr lang="en-US" sz="1050" b="1" dirty="0" smtClean="0"/>
              </a:br>
              <a:r>
                <a:rPr lang="en-US" sz="1050" b="1" dirty="0" smtClean="0"/>
                <a:t>equal to, or less than my band</a:t>
              </a:r>
              <a:endParaRPr lang="en-US" sz="1050" b="1" dirty="0"/>
            </a:p>
          </p:txBody>
        </p:sp>
        <p:sp>
          <p:nvSpPr>
            <p:cNvPr id="73" name="Rectangle 72"/>
            <p:cNvSpPr/>
            <p:nvPr/>
          </p:nvSpPr>
          <p:spPr>
            <a:xfrm>
              <a:off x="4202287" y="7149207"/>
              <a:ext cx="1015479" cy="8305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TextBox 74"/>
          <p:cNvSpPr txBox="1"/>
          <p:nvPr/>
        </p:nvSpPr>
        <p:spPr>
          <a:xfrm>
            <a:off x="5019274" y="7305380"/>
            <a:ext cx="586982" cy="462434"/>
          </a:xfrm>
          <a:prstGeom prst="rect">
            <a:avLst/>
          </a:prstGeom>
          <a:noFill/>
        </p:spPr>
        <p:txBody>
          <a:bodyPr wrap="square" rtlCol="0">
            <a:spAutoFit/>
          </a:bodyPr>
          <a:lstStyle/>
          <a:p>
            <a:r>
              <a:rPr lang="en-US" dirty="0" smtClean="0"/>
              <a:t>+</a:t>
            </a:r>
            <a:endParaRPr lang="en-US" dirty="0"/>
          </a:p>
        </p:txBody>
      </p:sp>
      <p:grpSp>
        <p:nvGrpSpPr>
          <p:cNvPr id="77" name="Group 76"/>
          <p:cNvGrpSpPr/>
          <p:nvPr/>
        </p:nvGrpSpPr>
        <p:grpSpPr>
          <a:xfrm>
            <a:off x="7043020" y="7190513"/>
            <a:ext cx="618872" cy="618872"/>
            <a:chOff x="7555475" y="5779769"/>
            <a:chExt cx="618872" cy="618872"/>
          </a:xfrm>
        </p:grpSpPr>
        <p:pic>
          <p:nvPicPr>
            <p:cNvPr id="67" name="Picture 66"/>
            <p:cNvPicPr>
              <a:picLocks noChangeAspect="1"/>
            </p:cNvPicPr>
            <p:nvPr/>
          </p:nvPicPr>
          <p:blipFill>
            <a:blip r:embed="rId7"/>
            <a:stretch>
              <a:fillRect/>
            </a:stretch>
          </p:blipFill>
          <p:spPr>
            <a:xfrm>
              <a:off x="7689639" y="5859634"/>
              <a:ext cx="377064" cy="433882"/>
            </a:xfrm>
            <a:prstGeom prst="rect">
              <a:avLst/>
            </a:prstGeom>
          </p:spPr>
        </p:pic>
        <p:sp>
          <p:nvSpPr>
            <p:cNvPr id="76" name="Oval 75"/>
            <p:cNvSpPr/>
            <p:nvPr/>
          </p:nvSpPr>
          <p:spPr>
            <a:xfrm>
              <a:off x="7555475" y="5779769"/>
              <a:ext cx="618872" cy="6188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p:cNvSpPr txBox="1"/>
          <p:nvPr/>
        </p:nvSpPr>
        <p:spPr>
          <a:xfrm>
            <a:off x="5012879" y="7765775"/>
            <a:ext cx="1046389" cy="415498"/>
          </a:xfrm>
          <a:prstGeom prst="rect">
            <a:avLst/>
          </a:prstGeom>
          <a:noFill/>
        </p:spPr>
        <p:txBody>
          <a:bodyPr wrap="square" rtlCol="0">
            <a:spAutoFit/>
          </a:bodyPr>
          <a:lstStyle/>
          <a:p>
            <a:r>
              <a:rPr lang="en-US" sz="1050" dirty="0" smtClean="0"/>
              <a:t>I want to phase differently</a:t>
            </a:r>
            <a:endParaRPr lang="en-US" sz="1050" dirty="0"/>
          </a:p>
        </p:txBody>
      </p:sp>
      <p:cxnSp>
        <p:nvCxnSpPr>
          <p:cNvPr id="83" name="Straight Arrow Connector 82"/>
          <p:cNvCxnSpPr/>
          <p:nvPr/>
        </p:nvCxnSpPr>
        <p:spPr>
          <a:xfrm>
            <a:off x="5843801" y="7558830"/>
            <a:ext cx="26581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5" name="Picture 84"/>
          <p:cNvPicPr>
            <a:picLocks noChangeAspect="1"/>
          </p:cNvPicPr>
          <p:nvPr/>
        </p:nvPicPr>
        <p:blipFill>
          <a:blip r:embed="rId5"/>
          <a:stretch>
            <a:fillRect/>
          </a:stretch>
        </p:blipFill>
        <p:spPr>
          <a:xfrm>
            <a:off x="8350407" y="9296914"/>
            <a:ext cx="421825" cy="421825"/>
          </a:xfrm>
          <a:prstGeom prst="rect">
            <a:avLst/>
          </a:prstGeom>
        </p:spPr>
      </p:pic>
      <p:pic>
        <p:nvPicPr>
          <p:cNvPr id="74" name="Picture 73"/>
          <p:cNvPicPr>
            <a:picLocks noChangeAspect="1"/>
          </p:cNvPicPr>
          <p:nvPr/>
        </p:nvPicPr>
        <p:blipFill>
          <a:blip r:embed="rId8"/>
          <a:stretch>
            <a:fillRect/>
          </a:stretch>
        </p:blipFill>
        <p:spPr>
          <a:xfrm>
            <a:off x="5374078" y="7414638"/>
            <a:ext cx="360889" cy="324277"/>
          </a:xfrm>
          <a:prstGeom prst="rect">
            <a:avLst/>
          </a:prstGeom>
        </p:spPr>
      </p:pic>
      <p:grpSp>
        <p:nvGrpSpPr>
          <p:cNvPr id="89" name="Group 88"/>
          <p:cNvGrpSpPr/>
          <p:nvPr/>
        </p:nvGrpSpPr>
        <p:grpSpPr>
          <a:xfrm>
            <a:off x="3854520" y="5275630"/>
            <a:ext cx="1166761" cy="962120"/>
            <a:chOff x="4051005" y="4082902"/>
            <a:chExt cx="1166761" cy="962120"/>
          </a:xfrm>
        </p:grpSpPr>
        <p:sp>
          <p:nvSpPr>
            <p:cNvPr id="27" name="TextBox 26"/>
            <p:cNvSpPr txBox="1"/>
            <p:nvPr/>
          </p:nvSpPr>
          <p:spPr>
            <a:xfrm>
              <a:off x="4250760" y="4398790"/>
              <a:ext cx="967006" cy="577081"/>
            </a:xfrm>
            <a:prstGeom prst="rect">
              <a:avLst/>
            </a:prstGeom>
            <a:noFill/>
          </p:spPr>
          <p:txBody>
            <a:bodyPr wrap="square" rtlCol="0">
              <a:spAutoFit/>
            </a:bodyPr>
            <a:lstStyle/>
            <a:p>
              <a:r>
                <a:rPr lang="en-US" sz="1050" b="1" dirty="0" smtClean="0"/>
                <a:t>$ amount </a:t>
              </a:r>
              <a:br>
                <a:rPr lang="en-US" sz="1050" b="1" dirty="0" smtClean="0"/>
              </a:br>
              <a:r>
                <a:rPr lang="en-US" sz="1050" b="1" dirty="0" smtClean="0"/>
                <a:t>greater than my band</a:t>
              </a:r>
              <a:endParaRPr lang="en-US" sz="1050" b="1" dirty="0"/>
            </a:p>
          </p:txBody>
        </p:sp>
        <p:sp>
          <p:nvSpPr>
            <p:cNvPr id="71" name="Rectangle 70"/>
            <p:cNvSpPr/>
            <p:nvPr/>
          </p:nvSpPr>
          <p:spPr>
            <a:xfrm>
              <a:off x="4202288" y="4350746"/>
              <a:ext cx="988156" cy="6942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p:cNvSpPr txBox="1"/>
            <p:nvPr/>
          </p:nvSpPr>
          <p:spPr>
            <a:xfrm>
              <a:off x="4051005" y="4082902"/>
              <a:ext cx="184731" cy="462434"/>
            </a:xfrm>
            <a:prstGeom prst="rect">
              <a:avLst/>
            </a:prstGeom>
            <a:noFill/>
          </p:spPr>
          <p:txBody>
            <a:bodyPr wrap="none" rtlCol="0">
              <a:spAutoFit/>
            </a:bodyPr>
            <a:lstStyle/>
            <a:p>
              <a:endParaRPr lang="en-US" dirty="0"/>
            </a:p>
          </p:txBody>
        </p:sp>
      </p:grpSp>
      <p:pic>
        <p:nvPicPr>
          <p:cNvPr id="94" name="Picture 93"/>
          <p:cNvPicPr>
            <a:picLocks noChangeAspect="1"/>
          </p:cNvPicPr>
          <p:nvPr/>
        </p:nvPicPr>
        <p:blipFill>
          <a:blip r:embed="rId9"/>
          <a:stretch>
            <a:fillRect/>
          </a:stretch>
        </p:blipFill>
        <p:spPr>
          <a:xfrm>
            <a:off x="6336462" y="7305380"/>
            <a:ext cx="322585" cy="379038"/>
          </a:xfrm>
          <a:prstGeom prst="rect">
            <a:avLst/>
          </a:prstGeom>
        </p:spPr>
      </p:pic>
      <p:sp>
        <p:nvSpPr>
          <p:cNvPr id="95" name="Oval 94"/>
          <p:cNvSpPr/>
          <p:nvPr/>
        </p:nvSpPr>
        <p:spPr>
          <a:xfrm>
            <a:off x="6174098" y="7200595"/>
            <a:ext cx="618872" cy="6188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p:cNvSpPr txBox="1"/>
          <p:nvPr/>
        </p:nvSpPr>
        <p:spPr>
          <a:xfrm>
            <a:off x="5311453" y="9569843"/>
            <a:ext cx="1481517" cy="415498"/>
          </a:xfrm>
          <a:prstGeom prst="rect">
            <a:avLst/>
          </a:prstGeom>
          <a:noFill/>
        </p:spPr>
        <p:txBody>
          <a:bodyPr wrap="square" rtlCol="0">
            <a:spAutoFit/>
          </a:bodyPr>
          <a:lstStyle/>
          <a:p>
            <a:pPr algn="ctr"/>
            <a:r>
              <a:rPr lang="en-US" sz="1050" dirty="0" smtClean="0"/>
              <a:t>Straight to Funding Manager for action</a:t>
            </a:r>
            <a:endParaRPr lang="en-US" sz="1050" dirty="0"/>
          </a:p>
        </p:txBody>
      </p:sp>
      <p:cxnSp>
        <p:nvCxnSpPr>
          <p:cNvPr id="99" name="Straight Arrow Connector 98"/>
          <p:cNvCxnSpPr/>
          <p:nvPr/>
        </p:nvCxnSpPr>
        <p:spPr>
          <a:xfrm>
            <a:off x="5146516" y="5924799"/>
            <a:ext cx="69728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0" name="Picture 99"/>
          <p:cNvPicPr>
            <a:picLocks noChangeAspect="1"/>
          </p:cNvPicPr>
          <p:nvPr/>
        </p:nvPicPr>
        <p:blipFill>
          <a:blip r:embed="rId9"/>
          <a:stretch>
            <a:fillRect/>
          </a:stretch>
        </p:blipFill>
        <p:spPr>
          <a:xfrm>
            <a:off x="6161343" y="5714899"/>
            <a:ext cx="285520" cy="335487"/>
          </a:xfrm>
          <a:prstGeom prst="rect">
            <a:avLst/>
          </a:prstGeom>
        </p:spPr>
      </p:pic>
      <p:sp>
        <p:nvSpPr>
          <p:cNvPr id="101" name="Oval 100"/>
          <p:cNvSpPr/>
          <p:nvPr/>
        </p:nvSpPr>
        <p:spPr>
          <a:xfrm>
            <a:off x="6009611" y="5601025"/>
            <a:ext cx="573777" cy="57377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p:cNvSpPr txBox="1"/>
          <p:nvPr/>
        </p:nvSpPr>
        <p:spPr>
          <a:xfrm>
            <a:off x="5390251" y="6196411"/>
            <a:ext cx="1793765" cy="900246"/>
          </a:xfrm>
          <a:prstGeom prst="rect">
            <a:avLst/>
          </a:prstGeom>
          <a:noFill/>
        </p:spPr>
        <p:txBody>
          <a:bodyPr wrap="square" rtlCol="0">
            <a:spAutoFit/>
          </a:bodyPr>
          <a:lstStyle/>
          <a:p>
            <a:r>
              <a:rPr lang="en-US" sz="1050" dirty="0" smtClean="0"/>
              <a:t>My EGL Connector</a:t>
            </a:r>
          </a:p>
          <a:p>
            <a:r>
              <a:rPr lang="en-US" sz="1050" dirty="0"/>
              <a:t>p</a:t>
            </a:r>
            <a:r>
              <a:rPr lang="en-US" sz="1050" dirty="0" smtClean="0"/>
              <a:t>resents to Funding Manager OR virtual application is submitted directly</a:t>
            </a:r>
            <a:endParaRPr lang="en-US" sz="1050" dirty="0"/>
          </a:p>
        </p:txBody>
      </p:sp>
      <p:cxnSp>
        <p:nvCxnSpPr>
          <p:cNvPr id="109" name="Straight Arrow Connector 108"/>
          <p:cNvCxnSpPr/>
          <p:nvPr/>
        </p:nvCxnSpPr>
        <p:spPr>
          <a:xfrm>
            <a:off x="8088777" y="6080458"/>
            <a:ext cx="267858" cy="95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1" name="Picture 110"/>
          <p:cNvPicPr>
            <a:picLocks noChangeAspect="1"/>
          </p:cNvPicPr>
          <p:nvPr/>
        </p:nvPicPr>
        <p:blipFill>
          <a:blip r:embed="rId5"/>
          <a:stretch>
            <a:fillRect/>
          </a:stretch>
        </p:blipFill>
        <p:spPr>
          <a:xfrm>
            <a:off x="8397410" y="6068235"/>
            <a:ext cx="376396" cy="376396"/>
          </a:xfrm>
          <a:prstGeom prst="rect">
            <a:avLst/>
          </a:prstGeom>
        </p:spPr>
      </p:pic>
      <p:pic>
        <p:nvPicPr>
          <p:cNvPr id="112" name="Picture 111"/>
          <p:cNvPicPr>
            <a:picLocks noChangeAspect="1"/>
          </p:cNvPicPr>
          <p:nvPr/>
        </p:nvPicPr>
        <p:blipFill>
          <a:blip r:embed="rId10"/>
          <a:stretch>
            <a:fillRect/>
          </a:stretch>
        </p:blipFill>
        <p:spPr>
          <a:xfrm>
            <a:off x="7775639" y="5559279"/>
            <a:ext cx="279978" cy="279978"/>
          </a:xfrm>
          <a:prstGeom prst="rect">
            <a:avLst/>
          </a:prstGeom>
        </p:spPr>
      </p:pic>
      <p:pic>
        <p:nvPicPr>
          <p:cNvPr id="113" name="Picture 112"/>
          <p:cNvPicPr>
            <a:picLocks noChangeAspect="1"/>
          </p:cNvPicPr>
          <p:nvPr/>
        </p:nvPicPr>
        <p:blipFill>
          <a:blip r:embed="rId11"/>
          <a:stretch>
            <a:fillRect/>
          </a:stretch>
        </p:blipFill>
        <p:spPr>
          <a:xfrm>
            <a:off x="7773140" y="5938867"/>
            <a:ext cx="271108" cy="271108"/>
          </a:xfrm>
          <a:prstGeom prst="rect">
            <a:avLst/>
          </a:prstGeom>
        </p:spPr>
      </p:pic>
      <p:sp>
        <p:nvSpPr>
          <p:cNvPr id="114" name="TextBox 113"/>
          <p:cNvSpPr txBox="1"/>
          <p:nvPr/>
        </p:nvSpPr>
        <p:spPr>
          <a:xfrm>
            <a:off x="8222706" y="5569633"/>
            <a:ext cx="1153582" cy="253916"/>
          </a:xfrm>
          <a:prstGeom prst="rect">
            <a:avLst/>
          </a:prstGeom>
          <a:noFill/>
        </p:spPr>
        <p:txBody>
          <a:bodyPr wrap="square" rtlCol="0">
            <a:spAutoFit/>
          </a:bodyPr>
          <a:lstStyle/>
          <a:p>
            <a:r>
              <a:rPr lang="en-US" sz="1050" dirty="0" smtClean="0"/>
              <a:t>Funding panel</a:t>
            </a:r>
            <a:endParaRPr lang="en-US" sz="1050" dirty="0"/>
          </a:p>
        </p:txBody>
      </p:sp>
      <p:pic>
        <p:nvPicPr>
          <p:cNvPr id="118" name="Picture 117"/>
          <p:cNvPicPr>
            <a:picLocks noChangeAspect="1"/>
          </p:cNvPicPr>
          <p:nvPr/>
        </p:nvPicPr>
        <p:blipFill>
          <a:blip r:embed="rId5"/>
          <a:stretch>
            <a:fillRect/>
          </a:stretch>
        </p:blipFill>
        <p:spPr>
          <a:xfrm>
            <a:off x="8385074" y="7323809"/>
            <a:ext cx="421825" cy="421825"/>
          </a:xfrm>
          <a:prstGeom prst="rect">
            <a:avLst/>
          </a:prstGeom>
        </p:spPr>
      </p:pic>
      <p:sp>
        <p:nvSpPr>
          <p:cNvPr id="123" name="Rectangle 122"/>
          <p:cNvSpPr/>
          <p:nvPr/>
        </p:nvSpPr>
        <p:spPr>
          <a:xfrm>
            <a:off x="3835968" y="3460881"/>
            <a:ext cx="3379586" cy="11699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TextBox 123"/>
          <p:cNvSpPr txBox="1"/>
          <p:nvPr/>
        </p:nvSpPr>
        <p:spPr>
          <a:xfrm>
            <a:off x="3638006" y="5645575"/>
            <a:ext cx="420529" cy="462434"/>
          </a:xfrm>
          <a:prstGeom prst="rect">
            <a:avLst/>
          </a:prstGeom>
          <a:noFill/>
        </p:spPr>
        <p:txBody>
          <a:bodyPr wrap="square" rtlCol="0">
            <a:spAutoFit/>
          </a:bodyPr>
          <a:lstStyle/>
          <a:p>
            <a:r>
              <a:rPr lang="en-US" b="1" dirty="0" smtClean="0"/>
              <a:t>A</a:t>
            </a:r>
            <a:endParaRPr lang="en-US" b="1" dirty="0"/>
          </a:p>
        </p:txBody>
      </p:sp>
      <p:sp>
        <p:nvSpPr>
          <p:cNvPr id="125" name="TextBox 124"/>
          <p:cNvSpPr txBox="1"/>
          <p:nvPr/>
        </p:nvSpPr>
        <p:spPr>
          <a:xfrm>
            <a:off x="3655424" y="7329304"/>
            <a:ext cx="420529" cy="462434"/>
          </a:xfrm>
          <a:prstGeom prst="rect">
            <a:avLst/>
          </a:prstGeom>
          <a:noFill/>
        </p:spPr>
        <p:txBody>
          <a:bodyPr wrap="square" rtlCol="0">
            <a:spAutoFit/>
          </a:bodyPr>
          <a:lstStyle/>
          <a:p>
            <a:r>
              <a:rPr lang="en-US" b="1" dirty="0" smtClean="0"/>
              <a:t>B</a:t>
            </a:r>
            <a:endParaRPr lang="en-US" b="1" dirty="0"/>
          </a:p>
        </p:txBody>
      </p:sp>
      <p:sp>
        <p:nvSpPr>
          <p:cNvPr id="126" name="TextBox 125"/>
          <p:cNvSpPr txBox="1"/>
          <p:nvPr/>
        </p:nvSpPr>
        <p:spPr>
          <a:xfrm>
            <a:off x="3661869" y="9163874"/>
            <a:ext cx="420529" cy="462434"/>
          </a:xfrm>
          <a:prstGeom prst="rect">
            <a:avLst/>
          </a:prstGeom>
          <a:noFill/>
        </p:spPr>
        <p:txBody>
          <a:bodyPr wrap="square" rtlCol="0">
            <a:spAutoFit/>
          </a:bodyPr>
          <a:lstStyle/>
          <a:p>
            <a:r>
              <a:rPr lang="en-US" b="1" dirty="0" smtClean="0"/>
              <a:t>C</a:t>
            </a:r>
            <a:endParaRPr lang="en-US" b="1" dirty="0"/>
          </a:p>
        </p:txBody>
      </p:sp>
      <p:sp>
        <p:nvSpPr>
          <p:cNvPr id="130" name="Oval 129"/>
          <p:cNvSpPr/>
          <p:nvPr/>
        </p:nvSpPr>
        <p:spPr>
          <a:xfrm>
            <a:off x="2643747" y="1855689"/>
            <a:ext cx="835013" cy="83501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a:xfrm>
            <a:off x="6751429" y="12034457"/>
            <a:ext cx="2160270" cy="681567"/>
          </a:xfrm>
        </p:spPr>
        <p:txBody>
          <a:bodyPr/>
          <a:lstStyle/>
          <a:p>
            <a:fld id="{465C6875-824B-3941-A31A-199FBD3E3463}" type="slidenum">
              <a:rPr lang="en-US" smtClean="0"/>
              <a:t>12</a:t>
            </a:fld>
            <a:endParaRPr lang="en-US" dirty="0"/>
          </a:p>
        </p:txBody>
      </p:sp>
      <p:cxnSp>
        <p:nvCxnSpPr>
          <p:cNvPr id="78" name="Straight Arrow Connector 77"/>
          <p:cNvCxnSpPr>
            <a:endCxn id="111" idx="0"/>
          </p:cNvCxnSpPr>
          <p:nvPr/>
        </p:nvCxnSpPr>
        <p:spPr>
          <a:xfrm>
            <a:off x="8585608" y="5780214"/>
            <a:ext cx="0" cy="2880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Footer Placeholder 8"/>
          <p:cNvSpPr>
            <a:spLocks noGrp="1"/>
          </p:cNvSpPr>
          <p:nvPr>
            <p:ph type="ftr" sz="quarter" idx="4294967295"/>
          </p:nvPr>
        </p:nvSpPr>
        <p:spPr>
          <a:xfrm>
            <a:off x="652012" y="12026592"/>
            <a:ext cx="5683567" cy="681038"/>
          </a:xfrm>
          <a:prstGeom prst="rect">
            <a:avLst/>
          </a:prstGeom>
        </p:spPr>
        <p:txBody>
          <a:bodyPr vert="horz" lIns="91440" tIns="45720" rIns="91440" bIns="45720" rtlCol="0" anchor="ctr"/>
          <a:lstStyle>
            <a:lvl1pPr algn="l">
              <a:defRPr sz="900">
                <a:solidFill>
                  <a:schemeClr val="tx1">
                    <a:tint val="75000"/>
                  </a:schemeClr>
                </a:solidFill>
                <a:latin typeface="Roboto" charset="0"/>
                <a:ea typeface="Roboto" charset="0"/>
                <a:cs typeface="Roboto" charset="0"/>
              </a:defRPr>
            </a:lvl1pPr>
          </a:lstStyle>
          <a:p>
            <a:r>
              <a:rPr lang="en-NZ" dirty="0">
                <a:solidFill>
                  <a:schemeClr val="tx1">
                    <a:lumMod val="50000"/>
                    <a:lumOff val="50000"/>
                  </a:schemeClr>
                </a:solidFill>
              </a:rPr>
              <a:t>Enabling Good Lives | System Elements for Disability Support </a:t>
            </a:r>
            <a:r>
              <a:rPr lang="en-NZ" dirty="0" smtClean="0">
                <a:solidFill>
                  <a:schemeClr val="tx1">
                    <a:lumMod val="50000"/>
                    <a:lumOff val="50000"/>
                  </a:schemeClr>
                </a:solidFill>
              </a:rPr>
              <a:t>System </a:t>
            </a:r>
            <a:r>
              <a:rPr lang="en-NZ" dirty="0">
                <a:solidFill>
                  <a:schemeClr val="tx1">
                    <a:lumMod val="50000"/>
                    <a:lumOff val="50000"/>
                  </a:schemeClr>
                </a:solidFill>
              </a:rPr>
              <a:t>transformation  </a:t>
            </a:r>
            <a:endParaRPr lang="en-US" dirty="0"/>
          </a:p>
        </p:txBody>
      </p:sp>
      <p:grpSp>
        <p:nvGrpSpPr>
          <p:cNvPr id="24" name="Group 23"/>
          <p:cNvGrpSpPr/>
          <p:nvPr/>
        </p:nvGrpSpPr>
        <p:grpSpPr>
          <a:xfrm>
            <a:off x="6134507" y="1316943"/>
            <a:ext cx="1192541" cy="1189628"/>
            <a:chOff x="817891" y="8242785"/>
            <a:chExt cx="2008784" cy="2003874"/>
          </a:xfrm>
        </p:grpSpPr>
        <p:sp>
          <p:nvSpPr>
            <p:cNvPr id="18" name="Pie 17"/>
            <p:cNvSpPr/>
            <p:nvPr/>
          </p:nvSpPr>
          <p:spPr>
            <a:xfrm>
              <a:off x="839755" y="8269941"/>
              <a:ext cx="1976718" cy="1976718"/>
            </a:xfrm>
            <a:prstGeom prst="pie">
              <a:avLst>
                <a:gd name="adj1" fmla="val 2242295"/>
                <a:gd name="adj2" fmla="val 773870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1" name="Pie 80"/>
            <p:cNvSpPr/>
            <p:nvPr/>
          </p:nvSpPr>
          <p:spPr>
            <a:xfrm rot="8100000">
              <a:off x="817891" y="8249057"/>
              <a:ext cx="1976717" cy="1976719"/>
            </a:xfrm>
            <a:prstGeom prst="pie">
              <a:avLst>
                <a:gd name="adj1" fmla="val 21234056"/>
                <a:gd name="adj2" fmla="val 561392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4" name="Pie 83"/>
            <p:cNvSpPr/>
            <p:nvPr/>
          </p:nvSpPr>
          <p:spPr>
            <a:xfrm rot="17884886">
              <a:off x="849957" y="8242787"/>
              <a:ext cx="1976720" cy="1976716"/>
            </a:xfrm>
            <a:prstGeom prst="pie">
              <a:avLst>
                <a:gd name="adj1" fmla="val 17497217"/>
                <a:gd name="adj2" fmla="val 277179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cxnSp>
        <p:nvCxnSpPr>
          <p:cNvPr id="86" name="Straight Arrow Connector 85"/>
          <p:cNvCxnSpPr/>
          <p:nvPr/>
        </p:nvCxnSpPr>
        <p:spPr>
          <a:xfrm>
            <a:off x="1850754" y="3289472"/>
            <a:ext cx="370461" cy="4763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731995" y="2727394"/>
            <a:ext cx="1352874" cy="1708160"/>
          </a:xfrm>
          <a:prstGeom prst="rect">
            <a:avLst/>
          </a:prstGeom>
          <a:noFill/>
        </p:spPr>
        <p:txBody>
          <a:bodyPr wrap="square" rtlCol="0">
            <a:spAutoFit/>
          </a:bodyPr>
          <a:lstStyle/>
          <a:p>
            <a:r>
              <a:rPr lang="en-US" sz="1050" dirty="0" smtClean="0"/>
              <a:t>I/we know what I/we want and connect through via digital hub</a:t>
            </a:r>
          </a:p>
          <a:p>
            <a:pPr algn="ctr"/>
            <a:endParaRPr lang="en-US" sz="1050" dirty="0" smtClean="0"/>
          </a:p>
          <a:p>
            <a:pPr algn="ctr"/>
            <a:endParaRPr lang="en-US" sz="1050" dirty="0"/>
          </a:p>
          <a:p>
            <a:pPr algn="ctr"/>
            <a:endParaRPr lang="en-US" sz="1050" dirty="0" smtClean="0"/>
          </a:p>
          <a:p>
            <a:pPr algn="ctr"/>
            <a:endParaRPr lang="en-US" sz="1050" dirty="0" smtClean="0"/>
          </a:p>
          <a:p>
            <a:pPr algn="ctr"/>
            <a:endParaRPr lang="en-US" sz="1050" dirty="0"/>
          </a:p>
          <a:p>
            <a:pPr algn="ctr"/>
            <a:endParaRPr lang="en-US" sz="1050" dirty="0"/>
          </a:p>
        </p:txBody>
      </p:sp>
      <p:pic>
        <p:nvPicPr>
          <p:cNvPr id="93" name="Picture 92"/>
          <p:cNvPicPr>
            <a:picLocks noChangeAspect="1"/>
          </p:cNvPicPr>
          <p:nvPr/>
        </p:nvPicPr>
        <p:blipFill>
          <a:blip r:embed="rId12"/>
          <a:stretch>
            <a:fillRect/>
          </a:stretch>
        </p:blipFill>
        <p:spPr>
          <a:xfrm>
            <a:off x="1296008" y="2046317"/>
            <a:ext cx="474968" cy="414075"/>
          </a:xfrm>
          <a:prstGeom prst="rect">
            <a:avLst/>
          </a:prstGeom>
        </p:spPr>
      </p:pic>
      <p:sp>
        <p:nvSpPr>
          <p:cNvPr id="98" name="Oval 97"/>
          <p:cNvSpPr/>
          <p:nvPr/>
        </p:nvSpPr>
        <p:spPr>
          <a:xfrm>
            <a:off x="1115985" y="1858305"/>
            <a:ext cx="835013" cy="83501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p:cNvSpPr txBox="1"/>
          <p:nvPr/>
        </p:nvSpPr>
        <p:spPr>
          <a:xfrm>
            <a:off x="5751500" y="7966643"/>
            <a:ext cx="1581323" cy="900246"/>
          </a:xfrm>
          <a:prstGeom prst="rect">
            <a:avLst/>
          </a:prstGeom>
          <a:noFill/>
        </p:spPr>
        <p:txBody>
          <a:bodyPr wrap="square" rtlCol="0">
            <a:spAutoFit/>
          </a:bodyPr>
          <a:lstStyle/>
          <a:p>
            <a:r>
              <a:rPr lang="en-US" sz="1050" dirty="0" smtClean="0"/>
              <a:t>My EGL Connector</a:t>
            </a:r>
          </a:p>
          <a:p>
            <a:r>
              <a:rPr lang="en-US" sz="1050" dirty="0"/>
              <a:t>p</a:t>
            </a:r>
            <a:r>
              <a:rPr lang="en-US" sz="1050" dirty="0" smtClean="0"/>
              <a:t>resents to Funding Manager OR virtual application is </a:t>
            </a:r>
            <a:br>
              <a:rPr lang="en-US" sz="1050" dirty="0" smtClean="0"/>
            </a:br>
            <a:r>
              <a:rPr lang="en-US" sz="1050" dirty="0" smtClean="0"/>
              <a:t>submitted directly</a:t>
            </a:r>
            <a:endParaRPr lang="en-US" sz="1050" dirty="0"/>
          </a:p>
        </p:txBody>
      </p:sp>
      <p:pic>
        <p:nvPicPr>
          <p:cNvPr id="115" name="Picture 114"/>
          <p:cNvPicPr>
            <a:picLocks noChangeAspect="1"/>
          </p:cNvPicPr>
          <p:nvPr/>
        </p:nvPicPr>
        <p:blipFill>
          <a:blip r:embed="rId5"/>
          <a:stretch>
            <a:fillRect/>
          </a:stretch>
        </p:blipFill>
        <p:spPr>
          <a:xfrm>
            <a:off x="8332390" y="10439223"/>
            <a:ext cx="421825" cy="421825"/>
          </a:xfrm>
          <a:prstGeom prst="rect">
            <a:avLst/>
          </a:prstGeom>
        </p:spPr>
      </p:pic>
      <p:sp>
        <p:nvSpPr>
          <p:cNvPr id="116" name="TextBox 115"/>
          <p:cNvSpPr txBox="1"/>
          <p:nvPr/>
        </p:nvSpPr>
        <p:spPr>
          <a:xfrm>
            <a:off x="8033508" y="11326078"/>
            <a:ext cx="1391657" cy="577081"/>
          </a:xfrm>
          <a:prstGeom prst="rect">
            <a:avLst/>
          </a:prstGeom>
          <a:noFill/>
        </p:spPr>
        <p:txBody>
          <a:bodyPr wrap="square" rtlCol="0">
            <a:spAutoFit/>
          </a:bodyPr>
          <a:lstStyle/>
          <a:p>
            <a:r>
              <a:rPr lang="en-US" sz="1050" dirty="0" smtClean="0"/>
              <a:t>Note: Funding is ongoing until my circumstances change</a:t>
            </a:r>
            <a:endParaRPr lang="en-US" sz="1050" dirty="0"/>
          </a:p>
        </p:txBody>
      </p:sp>
      <p:sp>
        <p:nvSpPr>
          <p:cNvPr id="33" name="Rectangle 32"/>
          <p:cNvSpPr/>
          <p:nvPr/>
        </p:nvSpPr>
        <p:spPr>
          <a:xfrm>
            <a:off x="812442" y="7074366"/>
            <a:ext cx="1400944" cy="27882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p:cNvCxnSpPr/>
          <p:nvPr/>
        </p:nvCxnSpPr>
        <p:spPr>
          <a:xfrm>
            <a:off x="812442" y="7981947"/>
            <a:ext cx="14009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805086" y="8816549"/>
            <a:ext cx="14009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810970" y="8856978"/>
            <a:ext cx="1481517" cy="1061829"/>
          </a:xfrm>
          <a:prstGeom prst="rect">
            <a:avLst/>
          </a:prstGeom>
          <a:noFill/>
        </p:spPr>
        <p:txBody>
          <a:bodyPr wrap="square" rtlCol="0">
            <a:spAutoFit/>
          </a:bodyPr>
          <a:lstStyle/>
          <a:p>
            <a:r>
              <a:rPr lang="en-US" sz="1050" dirty="0" smtClean="0"/>
              <a:t>If I have these elements, I fit here:</a:t>
            </a:r>
          </a:p>
          <a:p>
            <a:pPr marL="171450" indent="-171450">
              <a:buFont typeface="Arial" charset="0"/>
              <a:buChar char="•"/>
            </a:pPr>
            <a:r>
              <a:rPr lang="en-US" sz="1050" dirty="0"/>
              <a:t>x</a:t>
            </a:r>
          </a:p>
          <a:p>
            <a:pPr marL="171450" indent="-171450">
              <a:buFont typeface="Arial" charset="0"/>
              <a:buChar char="•"/>
            </a:pPr>
            <a:r>
              <a:rPr lang="en-US" sz="1050" dirty="0" smtClean="0"/>
              <a:t>Y</a:t>
            </a:r>
          </a:p>
          <a:p>
            <a:pPr marL="171450" indent="-171450">
              <a:buFont typeface="Arial" charset="0"/>
              <a:buChar char="•"/>
            </a:pPr>
            <a:r>
              <a:rPr lang="en-US" sz="1050" dirty="0"/>
              <a:t>z</a:t>
            </a:r>
            <a:endParaRPr lang="en-US" sz="1050" dirty="0" smtClean="0"/>
          </a:p>
          <a:p>
            <a:endParaRPr lang="en-US" sz="1050" dirty="0"/>
          </a:p>
        </p:txBody>
      </p:sp>
      <p:sp>
        <p:nvSpPr>
          <p:cNvPr id="127" name="TextBox 126"/>
          <p:cNvSpPr txBox="1"/>
          <p:nvPr/>
        </p:nvSpPr>
        <p:spPr>
          <a:xfrm>
            <a:off x="832541" y="8034926"/>
            <a:ext cx="1481517" cy="738664"/>
          </a:xfrm>
          <a:prstGeom prst="rect">
            <a:avLst/>
          </a:prstGeom>
          <a:noFill/>
        </p:spPr>
        <p:txBody>
          <a:bodyPr wrap="square" rtlCol="0">
            <a:spAutoFit/>
          </a:bodyPr>
          <a:lstStyle/>
          <a:p>
            <a:r>
              <a:rPr lang="en-US" sz="1050" dirty="0" smtClean="0"/>
              <a:t>If I have these elements, I fit here:</a:t>
            </a:r>
          </a:p>
          <a:p>
            <a:pPr marL="171450" indent="-171450">
              <a:buFont typeface="Arial" charset="0"/>
              <a:buChar char="•"/>
            </a:pPr>
            <a:r>
              <a:rPr lang="en-US" sz="1050" dirty="0" smtClean="0"/>
              <a:t>w</a:t>
            </a:r>
            <a:endParaRPr lang="en-US" sz="1050" dirty="0"/>
          </a:p>
          <a:p>
            <a:pPr marL="171450" indent="-171450">
              <a:buFont typeface="Arial" charset="0"/>
              <a:buChar char="•"/>
            </a:pPr>
            <a:r>
              <a:rPr lang="en-US" sz="1050" dirty="0" smtClean="0"/>
              <a:t>x</a:t>
            </a:r>
            <a:endParaRPr lang="en-US" sz="1050" dirty="0"/>
          </a:p>
        </p:txBody>
      </p:sp>
      <p:sp>
        <p:nvSpPr>
          <p:cNvPr id="128" name="TextBox 127"/>
          <p:cNvSpPr txBox="1"/>
          <p:nvPr/>
        </p:nvSpPr>
        <p:spPr>
          <a:xfrm>
            <a:off x="832541" y="7170059"/>
            <a:ext cx="1481517" cy="738664"/>
          </a:xfrm>
          <a:prstGeom prst="rect">
            <a:avLst/>
          </a:prstGeom>
          <a:noFill/>
        </p:spPr>
        <p:txBody>
          <a:bodyPr wrap="square" rtlCol="0">
            <a:spAutoFit/>
          </a:bodyPr>
          <a:lstStyle/>
          <a:p>
            <a:r>
              <a:rPr lang="en-US" sz="1050" dirty="0" smtClean="0"/>
              <a:t>If I have these elements, I fit here:</a:t>
            </a:r>
          </a:p>
          <a:p>
            <a:pPr marL="171450" indent="-171450">
              <a:buFont typeface="Arial" charset="0"/>
              <a:buChar char="•"/>
            </a:pPr>
            <a:r>
              <a:rPr lang="en-US" sz="1050" dirty="0" smtClean="0"/>
              <a:t>x</a:t>
            </a:r>
          </a:p>
          <a:p>
            <a:pPr marL="171450" indent="-171450">
              <a:buFont typeface="Arial" charset="0"/>
              <a:buChar char="•"/>
            </a:pPr>
            <a:r>
              <a:rPr lang="en-US" sz="1050" dirty="0"/>
              <a:t>y</a:t>
            </a:r>
          </a:p>
        </p:txBody>
      </p:sp>
      <p:cxnSp>
        <p:nvCxnSpPr>
          <p:cNvPr id="129" name="Straight Connector 128"/>
          <p:cNvCxnSpPr/>
          <p:nvPr/>
        </p:nvCxnSpPr>
        <p:spPr>
          <a:xfrm>
            <a:off x="7817578" y="10152668"/>
            <a:ext cx="119724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791313" y="5571453"/>
            <a:ext cx="1218074" cy="276999"/>
          </a:xfrm>
          <a:prstGeom prst="rect">
            <a:avLst/>
          </a:prstGeom>
          <a:noFill/>
        </p:spPr>
        <p:txBody>
          <a:bodyPr wrap="square" rtlCol="0">
            <a:spAutoFit/>
          </a:bodyPr>
          <a:lstStyle/>
          <a:p>
            <a:r>
              <a:rPr lang="en-US" sz="1200" b="1" dirty="0" smtClean="0"/>
              <a:t>Bands</a:t>
            </a:r>
            <a:endParaRPr lang="en-US" sz="1200" b="1" dirty="0"/>
          </a:p>
        </p:txBody>
      </p:sp>
      <p:sp>
        <p:nvSpPr>
          <p:cNvPr id="132" name="Rectangle 131"/>
          <p:cNvSpPr/>
          <p:nvPr/>
        </p:nvSpPr>
        <p:spPr>
          <a:xfrm>
            <a:off x="5105257" y="652976"/>
            <a:ext cx="2568332" cy="461665"/>
          </a:xfrm>
          <a:prstGeom prst="rect">
            <a:avLst/>
          </a:prstGeom>
        </p:spPr>
        <p:txBody>
          <a:bodyPr wrap="none">
            <a:spAutoFit/>
          </a:bodyPr>
          <a:lstStyle/>
          <a:p>
            <a:r>
              <a:rPr lang="en-US" sz="2400" b="1" dirty="0" smtClean="0">
                <a:solidFill>
                  <a:schemeClr val="accent1"/>
                </a:solidFill>
              </a:rPr>
              <a:t>3.3 Funding Model</a:t>
            </a:r>
            <a:endParaRPr lang="en-US" sz="2400" b="1" dirty="0">
              <a:solidFill>
                <a:schemeClr val="accent1"/>
              </a:solidFill>
            </a:endParaRPr>
          </a:p>
        </p:txBody>
      </p:sp>
      <p:sp>
        <p:nvSpPr>
          <p:cNvPr id="133" name="TextBox 132"/>
          <p:cNvSpPr txBox="1"/>
          <p:nvPr/>
        </p:nvSpPr>
        <p:spPr>
          <a:xfrm>
            <a:off x="7252082" y="1182912"/>
            <a:ext cx="1141879" cy="253916"/>
          </a:xfrm>
          <a:prstGeom prst="rect">
            <a:avLst/>
          </a:prstGeom>
          <a:noFill/>
        </p:spPr>
        <p:txBody>
          <a:bodyPr wrap="square" rtlCol="0">
            <a:spAutoFit/>
          </a:bodyPr>
          <a:lstStyle/>
          <a:p>
            <a:r>
              <a:rPr lang="en-US" sz="1050" dirty="0" smtClean="0"/>
              <a:t>Band funding</a:t>
            </a:r>
            <a:endParaRPr lang="en-US" sz="1050" dirty="0"/>
          </a:p>
        </p:txBody>
      </p:sp>
      <p:sp>
        <p:nvSpPr>
          <p:cNvPr id="134" name="TextBox 133"/>
          <p:cNvSpPr txBox="1"/>
          <p:nvPr/>
        </p:nvSpPr>
        <p:spPr>
          <a:xfrm>
            <a:off x="7215554" y="2302392"/>
            <a:ext cx="1141879" cy="415498"/>
          </a:xfrm>
          <a:prstGeom prst="rect">
            <a:avLst/>
          </a:prstGeom>
          <a:noFill/>
        </p:spPr>
        <p:txBody>
          <a:bodyPr wrap="square" rtlCol="0">
            <a:spAutoFit/>
          </a:bodyPr>
          <a:lstStyle/>
          <a:p>
            <a:r>
              <a:rPr lang="en-US" sz="1050" dirty="0" smtClean="0"/>
              <a:t>Investment Funding</a:t>
            </a:r>
            <a:endParaRPr lang="en-US" sz="1050" dirty="0"/>
          </a:p>
        </p:txBody>
      </p:sp>
      <p:sp>
        <p:nvSpPr>
          <p:cNvPr id="135" name="TextBox 134"/>
          <p:cNvSpPr txBox="1"/>
          <p:nvPr/>
        </p:nvSpPr>
        <p:spPr>
          <a:xfrm>
            <a:off x="5081505" y="1519854"/>
            <a:ext cx="1141879" cy="577081"/>
          </a:xfrm>
          <a:prstGeom prst="rect">
            <a:avLst/>
          </a:prstGeom>
          <a:noFill/>
        </p:spPr>
        <p:txBody>
          <a:bodyPr wrap="square" rtlCol="0">
            <a:spAutoFit/>
          </a:bodyPr>
          <a:lstStyle/>
          <a:p>
            <a:r>
              <a:rPr lang="en-US" sz="1050" dirty="0" smtClean="0"/>
              <a:t>Disabled people and </a:t>
            </a:r>
            <a:r>
              <a:rPr lang="en-US" sz="1050" dirty="0" err="1" smtClean="0"/>
              <a:t>whānau</a:t>
            </a:r>
            <a:r>
              <a:rPr lang="en-US" sz="1050" dirty="0" smtClean="0"/>
              <a:t> capability</a:t>
            </a:r>
            <a:endParaRPr lang="en-US" sz="1050" dirty="0"/>
          </a:p>
        </p:txBody>
      </p:sp>
      <p:sp>
        <p:nvSpPr>
          <p:cNvPr id="136" name="Rectangle 135"/>
          <p:cNvSpPr/>
          <p:nvPr/>
        </p:nvSpPr>
        <p:spPr>
          <a:xfrm>
            <a:off x="4959544" y="518538"/>
            <a:ext cx="4055282" cy="22386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 name="Straight Connector 45"/>
          <p:cNvCxnSpPr>
            <a:endCxn id="133" idx="1"/>
          </p:cNvCxnSpPr>
          <p:nvPr/>
        </p:nvCxnSpPr>
        <p:spPr>
          <a:xfrm flipV="1">
            <a:off x="6857626" y="1309870"/>
            <a:ext cx="394456" cy="220121"/>
          </a:xfrm>
          <a:prstGeom prst="line">
            <a:avLst/>
          </a:prstGeom>
          <a:ln w="9525">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flipV="1">
            <a:off x="6857626" y="2270294"/>
            <a:ext cx="235392" cy="239847"/>
          </a:xfrm>
          <a:prstGeom prst="line">
            <a:avLst/>
          </a:prstGeom>
          <a:ln w="952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flipV="1">
            <a:off x="5993124" y="1812807"/>
            <a:ext cx="342455" cy="82431"/>
          </a:xfrm>
          <a:prstGeom prst="line">
            <a:avLst/>
          </a:prstGeom>
          <a:ln w="9525">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7763018" y="3006661"/>
            <a:ext cx="1507596" cy="900246"/>
          </a:xfrm>
          <a:prstGeom prst="rect">
            <a:avLst/>
          </a:prstGeom>
          <a:noFill/>
          <a:ln>
            <a:solidFill>
              <a:schemeClr val="tx1"/>
            </a:solidFill>
          </a:ln>
        </p:spPr>
        <p:txBody>
          <a:bodyPr wrap="square" rtlCol="0">
            <a:spAutoFit/>
          </a:bodyPr>
          <a:lstStyle/>
          <a:p>
            <a:pPr algn="ctr"/>
            <a:r>
              <a:rPr lang="en-US" sz="1050" dirty="0" smtClean="0"/>
              <a:t>National Funding </a:t>
            </a:r>
            <a:r>
              <a:rPr lang="en-US" sz="1050" dirty="0"/>
              <a:t>M</a:t>
            </a:r>
            <a:r>
              <a:rPr lang="en-US" sz="1050" dirty="0" smtClean="0"/>
              <a:t>anager reviews any applications already reviewed by the Funding Panel</a:t>
            </a:r>
            <a:endParaRPr lang="en-US" sz="1050" dirty="0"/>
          </a:p>
        </p:txBody>
      </p:sp>
      <p:cxnSp>
        <p:nvCxnSpPr>
          <p:cNvPr id="141" name="Straight Arrow Connector 140"/>
          <p:cNvCxnSpPr/>
          <p:nvPr/>
        </p:nvCxnSpPr>
        <p:spPr>
          <a:xfrm flipV="1">
            <a:off x="8503569" y="3923094"/>
            <a:ext cx="1" cy="580045"/>
          </a:xfrm>
          <a:prstGeom prst="straightConnector1">
            <a:avLst/>
          </a:prstGeom>
          <a:ln>
            <a:solidFill>
              <a:schemeClr val="tx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7835064" y="4521538"/>
            <a:ext cx="1416476" cy="577081"/>
          </a:xfrm>
          <a:prstGeom prst="rect">
            <a:avLst/>
          </a:prstGeom>
          <a:noFill/>
          <a:ln w="9525">
            <a:solidFill>
              <a:schemeClr val="tx1"/>
            </a:solidFill>
          </a:ln>
        </p:spPr>
        <p:txBody>
          <a:bodyPr wrap="square" rtlCol="0">
            <a:spAutoFit/>
          </a:bodyPr>
          <a:lstStyle/>
          <a:p>
            <a:r>
              <a:rPr lang="en-US" sz="1050" dirty="0" smtClean="0"/>
              <a:t>I want an independent review of the funding decision</a:t>
            </a:r>
            <a:endParaRPr lang="en-US" sz="1050" dirty="0"/>
          </a:p>
        </p:txBody>
      </p:sp>
      <p:sp>
        <p:nvSpPr>
          <p:cNvPr id="107" name="Pie 106"/>
          <p:cNvSpPr/>
          <p:nvPr/>
        </p:nvSpPr>
        <p:spPr>
          <a:xfrm rot="360589">
            <a:off x="6167083" y="1343740"/>
            <a:ext cx="1173508" cy="1173503"/>
          </a:xfrm>
          <a:prstGeom prst="pie">
            <a:avLst>
              <a:gd name="adj1" fmla="val 20337776"/>
              <a:gd name="adj2" fmla="val 176673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8" name="TextBox 107"/>
          <p:cNvSpPr txBox="1"/>
          <p:nvPr/>
        </p:nvSpPr>
        <p:spPr>
          <a:xfrm>
            <a:off x="7651766" y="1778797"/>
            <a:ext cx="1141879" cy="415498"/>
          </a:xfrm>
          <a:prstGeom prst="rect">
            <a:avLst/>
          </a:prstGeom>
          <a:noFill/>
        </p:spPr>
        <p:txBody>
          <a:bodyPr wrap="square" rtlCol="0">
            <a:spAutoFit/>
          </a:bodyPr>
          <a:lstStyle/>
          <a:p>
            <a:r>
              <a:rPr lang="en-US" sz="1050" dirty="0"/>
              <a:t>Upfront funding to address crisis </a:t>
            </a:r>
          </a:p>
        </p:txBody>
      </p:sp>
      <p:cxnSp>
        <p:nvCxnSpPr>
          <p:cNvPr id="119" name="Straight Connector 118"/>
          <p:cNvCxnSpPr/>
          <p:nvPr/>
        </p:nvCxnSpPr>
        <p:spPr>
          <a:xfrm flipV="1">
            <a:off x="7175289" y="1938176"/>
            <a:ext cx="430715" cy="35175"/>
          </a:xfrm>
          <a:prstGeom prst="line">
            <a:avLst/>
          </a:prstGeom>
          <a:ln w="9525">
            <a:solidFill>
              <a:schemeClr val="tx1"/>
            </a:solidFill>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3757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52450" y="3085654"/>
            <a:ext cx="8496300"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721114" y="4922302"/>
            <a:ext cx="800356" cy="697747"/>
          </a:xfrm>
          <a:prstGeom prst="rect">
            <a:avLst/>
          </a:prstGeom>
        </p:spPr>
      </p:pic>
      <p:pic>
        <p:nvPicPr>
          <p:cNvPr id="9" name="Picture 8"/>
          <p:cNvPicPr>
            <a:picLocks noChangeAspect="1"/>
          </p:cNvPicPr>
          <p:nvPr/>
        </p:nvPicPr>
        <p:blipFill>
          <a:blip r:embed="rId3"/>
          <a:stretch>
            <a:fillRect/>
          </a:stretch>
        </p:blipFill>
        <p:spPr>
          <a:xfrm>
            <a:off x="990108" y="3268303"/>
            <a:ext cx="254334" cy="702447"/>
          </a:xfrm>
          <a:prstGeom prst="rect">
            <a:avLst/>
          </a:prstGeom>
        </p:spPr>
      </p:pic>
      <p:sp>
        <p:nvSpPr>
          <p:cNvPr id="10" name="TextBox 9"/>
          <p:cNvSpPr txBox="1"/>
          <p:nvPr/>
        </p:nvSpPr>
        <p:spPr>
          <a:xfrm>
            <a:off x="552450" y="4029220"/>
            <a:ext cx="1103116" cy="553998"/>
          </a:xfrm>
          <a:prstGeom prst="rect">
            <a:avLst/>
          </a:prstGeom>
          <a:noFill/>
        </p:spPr>
        <p:txBody>
          <a:bodyPr wrap="square" rtlCol="0">
            <a:spAutoFit/>
          </a:bodyPr>
          <a:lstStyle/>
          <a:p>
            <a:pPr algn="ctr"/>
            <a:r>
              <a:rPr lang="en-US" sz="1000" b="1" dirty="0">
                <a:solidFill>
                  <a:schemeClr val="accent1"/>
                </a:solidFill>
              </a:rPr>
              <a:t>Investing in Disabled People capability</a:t>
            </a:r>
          </a:p>
        </p:txBody>
      </p:sp>
      <p:sp>
        <p:nvSpPr>
          <p:cNvPr id="13" name="TextBox 12"/>
          <p:cNvSpPr txBox="1"/>
          <p:nvPr/>
        </p:nvSpPr>
        <p:spPr>
          <a:xfrm>
            <a:off x="473273" y="409724"/>
            <a:ext cx="5782459" cy="462434"/>
          </a:xfrm>
          <a:prstGeom prst="rect">
            <a:avLst/>
          </a:prstGeom>
          <a:noFill/>
        </p:spPr>
        <p:txBody>
          <a:bodyPr wrap="square" rtlCol="0">
            <a:spAutoFit/>
          </a:bodyPr>
          <a:lstStyle/>
          <a:p>
            <a:r>
              <a:rPr lang="en-US" b="1" dirty="0">
                <a:solidFill>
                  <a:schemeClr val="accent1"/>
                </a:solidFill>
                <a:latin typeface="Arial" charset="0"/>
                <a:ea typeface="Arial" charset="0"/>
                <a:cs typeface="Arial" charset="0"/>
              </a:rPr>
              <a:t>4</a:t>
            </a:r>
            <a:r>
              <a:rPr lang="en-US" b="1" dirty="0" smtClean="0">
                <a:solidFill>
                  <a:schemeClr val="accent1"/>
                </a:solidFill>
                <a:latin typeface="Arial" charset="0"/>
                <a:ea typeface="Arial" charset="0"/>
                <a:cs typeface="Arial" charset="0"/>
              </a:rPr>
              <a:t>.0 I/we make it happen</a:t>
            </a:r>
            <a:endParaRPr lang="en-US" b="1" dirty="0">
              <a:solidFill>
                <a:schemeClr val="accent1"/>
              </a:solidFill>
              <a:latin typeface="Arial" charset="0"/>
              <a:ea typeface="Arial" charset="0"/>
              <a:cs typeface="Arial" charset="0"/>
            </a:endParaRPr>
          </a:p>
        </p:txBody>
      </p:sp>
      <p:sp>
        <p:nvSpPr>
          <p:cNvPr id="16" name="TextBox 15"/>
          <p:cNvSpPr txBox="1"/>
          <p:nvPr/>
        </p:nvSpPr>
        <p:spPr>
          <a:xfrm>
            <a:off x="489700" y="5746303"/>
            <a:ext cx="1263184" cy="400110"/>
          </a:xfrm>
          <a:prstGeom prst="rect">
            <a:avLst/>
          </a:prstGeom>
          <a:noFill/>
        </p:spPr>
        <p:txBody>
          <a:bodyPr wrap="square" rtlCol="0">
            <a:spAutoFit/>
          </a:bodyPr>
          <a:lstStyle/>
          <a:p>
            <a:pPr algn="ctr"/>
            <a:r>
              <a:rPr lang="en-US" sz="1000" b="1" dirty="0">
                <a:solidFill>
                  <a:schemeClr val="accent1"/>
                </a:solidFill>
              </a:rPr>
              <a:t>Investing in </a:t>
            </a:r>
            <a:r>
              <a:rPr lang="en-US" sz="1000" b="1" dirty="0" smtClean="0">
                <a:solidFill>
                  <a:schemeClr val="accent1"/>
                </a:solidFill>
              </a:rPr>
              <a:t>Whānau capability</a:t>
            </a:r>
            <a:endParaRPr lang="en-US" sz="1000" b="1" dirty="0">
              <a:solidFill>
                <a:schemeClr val="accent1"/>
              </a:solidFill>
            </a:endParaRPr>
          </a:p>
        </p:txBody>
      </p:sp>
      <p:sp>
        <p:nvSpPr>
          <p:cNvPr id="19" name="TextBox 18"/>
          <p:cNvSpPr txBox="1"/>
          <p:nvPr/>
        </p:nvSpPr>
        <p:spPr>
          <a:xfrm>
            <a:off x="471706" y="7301769"/>
            <a:ext cx="1263184" cy="400110"/>
          </a:xfrm>
          <a:prstGeom prst="rect">
            <a:avLst/>
          </a:prstGeom>
          <a:noFill/>
        </p:spPr>
        <p:txBody>
          <a:bodyPr wrap="square" rtlCol="0">
            <a:spAutoFit/>
          </a:bodyPr>
          <a:lstStyle/>
          <a:p>
            <a:pPr algn="ctr"/>
            <a:r>
              <a:rPr lang="en-US" sz="1000" b="1" dirty="0">
                <a:solidFill>
                  <a:schemeClr val="accent1"/>
                </a:solidFill>
              </a:rPr>
              <a:t>Investing in people in the EGL </a:t>
            </a:r>
            <a:r>
              <a:rPr lang="en-US" sz="1000" b="1" dirty="0" smtClean="0">
                <a:solidFill>
                  <a:schemeClr val="accent1"/>
                </a:solidFill>
              </a:rPr>
              <a:t>team</a:t>
            </a:r>
            <a:endParaRPr lang="en-US" sz="1000" b="1" dirty="0">
              <a:solidFill>
                <a:schemeClr val="accent1"/>
              </a:solidFill>
            </a:endParaRPr>
          </a:p>
        </p:txBody>
      </p:sp>
      <p:sp>
        <p:nvSpPr>
          <p:cNvPr id="22" name="TextBox 21"/>
          <p:cNvSpPr txBox="1"/>
          <p:nvPr/>
        </p:nvSpPr>
        <p:spPr>
          <a:xfrm>
            <a:off x="489700" y="9011122"/>
            <a:ext cx="1263184" cy="707886"/>
          </a:xfrm>
          <a:prstGeom prst="rect">
            <a:avLst/>
          </a:prstGeom>
          <a:noFill/>
        </p:spPr>
        <p:txBody>
          <a:bodyPr wrap="square" rtlCol="0">
            <a:spAutoFit/>
          </a:bodyPr>
          <a:lstStyle/>
          <a:p>
            <a:pPr algn="ctr"/>
            <a:r>
              <a:rPr lang="en-US" sz="1000" b="1" dirty="0" smtClean="0">
                <a:solidFill>
                  <a:schemeClr val="accent1"/>
                </a:solidFill>
              </a:rPr>
              <a:t>Frameworks, processes that enable system</a:t>
            </a:r>
          </a:p>
          <a:p>
            <a:pPr algn="ctr"/>
            <a:r>
              <a:rPr lang="en-US" sz="1000" b="1" dirty="0" smtClean="0">
                <a:solidFill>
                  <a:schemeClr val="accent1"/>
                </a:solidFill>
              </a:rPr>
              <a:t>capability</a:t>
            </a:r>
            <a:endParaRPr lang="en-US" sz="1000" b="1" dirty="0">
              <a:solidFill>
                <a:schemeClr val="accent1"/>
              </a:solidFill>
            </a:endParaRPr>
          </a:p>
        </p:txBody>
      </p:sp>
      <p:sp>
        <p:nvSpPr>
          <p:cNvPr id="25" name="TextBox 24"/>
          <p:cNvSpPr txBox="1"/>
          <p:nvPr/>
        </p:nvSpPr>
        <p:spPr>
          <a:xfrm>
            <a:off x="392381" y="11081146"/>
            <a:ext cx="1263184" cy="246221"/>
          </a:xfrm>
          <a:prstGeom prst="rect">
            <a:avLst/>
          </a:prstGeom>
          <a:noFill/>
        </p:spPr>
        <p:txBody>
          <a:bodyPr wrap="square" rtlCol="0">
            <a:spAutoFit/>
          </a:bodyPr>
          <a:lstStyle/>
          <a:p>
            <a:pPr algn="ctr"/>
            <a:r>
              <a:rPr lang="en-US" sz="1000" b="1" dirty="0" smtClean="0">
                <a:solidFill>
                  <a:schemeClr val="accent1"/>
                </a:solidFill>
              </a:rPr>
              <a:t>Tools</a:t>
            </a:r>
            <a:endParaRPr lang="en-US" sz="1000" b="1" dirty="0">
              <a:solidFill>
                <a:schemeClr val="accent1"/>
              </a:solidFill>
            </a:endParaRPr>
          </a:p>
        </p:txBody>
      </p:sp>
      <p:pic>
        <p:nvPicPr>
          <p:cNvPr id="27" name="Picture 26"/>
          <p:cNvPicPr>
            <a:picLocks noChangeAspect="1"/>
          </p:cNvPicPr>
          <p:nvPr/>
        </p:nvPicPr>
        <p:blipFill>
          <a:blip r:embed="rId4"/>
          <a:stretch>
            <a:fillRect/>
          </a:stretch>
        </p:blipFill>
        <p:spPr>
          <a:xfrm>
            <a:off x="627969" y="10405587"/>
            <a:ext cx="815880" cy="655618"/>
          </a:xfrm>
          <a:prstGeom prst="rect">
            <a:avLst/>
          </a:prstGeom>
        </p:spPr>
      </p:pic>
      <p:pic>
        <p:nvPicPr>
          <p:cNvPr id="28" name="Picture 27"/>
          <p:cNvPicPr>
            <a:picLocks noChangeAspect="1"/>
          </p:cNvPicPr>
          <p:nvPr/>
        </p:nvPicPr>
        <p:blipFill>
          <a:blip r:embed="rId5"/>
          <a:stretch>
            <a:fillRect/>
          </a:stretch>
        </p:blipFill>
        <p:spPr>
          <a:xfrm>
            <a:off x="853340" y="8300258"/>
            <a:ext cx="527870" cy="560862"/>
          </a:xfrm>
          <a:prstGeom prst="rect">
            <a:avLst/>
          </a:prstGeom>
        </p:spPr>
      </p:pic>
      <p:sp>
        <p:nvSpPr>
          <p:cNvPr id="29" name="TextBox 28"/>
          <p:cNvSpPr txBox="1"/>
          <p:nvPr/>
        </p:nvSpPr>
        <p:spPr>
          <a:xfrm>
            <a:off x="1612972" y="10193939"/>
            <a:ext cx="7435777" cy="1785104"/>
          </a:xfrm>
          <a:prstGeom prst="rect">
            <a:avLst/>
          </a:prstGeom>
          <a:noFill/>
          <a:ln>
            <a:noFill/>
          </a:ln>
        </p:spPr>
        <p:txBody>
          <a:bodyPr wrap="square" rtlCol="0">
            <a:spAutoFit/>
          </a:bodyPr>
          <a:lstStyle/>
          <a:p>
            <a:r>
              <a:rPr lang="en-US" sz="1000" b="1" dirty="0" smtClean="0"/>
              <a:t>4.1 EGL Resources Tool</a:t>
            </a:r>
          </a:p>
          <a:p>
            <a:r>
              <a:rPr lang="en-US" sz="1000" i="1" dirty="0" smtClean="0"/>
              <a:t>What is it? </a:t>
            </a:r>
            <a:r>
              <a:rPr lang="en-US" sz="1000" dirty="0" smtClean="0"/>
              <a:t>An interactive tool and platform (in English and Te Reo) that allows disabled people/whānau to see and source what is available to them locally and nationally to enable their good life. It includes mainstream services, free/paid for resources, as well as options to connect and try new things. It supports innovation/opportunities to create or request resources that don’t yet exist and a quality rating system based on the voice of experience</a:t>
            </a:r>
          </a:p>
          <a:p>
            <a:r>
              <a:rPr lang="en-US" sz="1000" i="1" dirty="0" smtClean="0"/>
              <a:t>What value does it bring? </a:t>
            </a:r>
            <a:r>
              <a:rPr lang="en-US" sz="1000" dirty="0" smtClean="0"/>
              <a:t>It allows people to choose what support and resources they want to enable a good life (including mainstream services) and gives weight/authority to how money is spent, and being innovative in approaches/solutions</a:t>
            </a:r>
          </a:p>
          <a:p>
            <a:r>
              <a:rPr lang="en-US" sz="1000" i="1" dirty="0" smtClean="0"/>
              <a:t>Who uses it? </a:t>
            </a:r>
            <a:r>
              <a:rPr lang="en-US" sz="1000" dirty="0" smtClean="0"/>
              <a:t>Disabled people/whānau use it to make informed choices; providers and suppliers use it to offer support and resources</a:t>
            </a:r>
            <a:endParaRPr lang="en-US" sz="1000" i="1" dirty="0" smtClean="0"/>
          </a:p>
          <a:p>
            <a:r>
              <a:rPr lang="en-US" sz="1000" i="1" dirty="0" smtClean="0"/>
              <a:t>What is it linked to? </a:t>
            </a:r>
            <a:r>
              <a:rPr lang="en-US" sz="1000" dirty="0" smtClean="0"/>
              <a:t>My good life proposal (3.2); Funding model (3.3); Funding allocation process (3.4); National </a:t>
            </a:r>
            <a:r>
              <a:rPr lang="en-US" sz="1000" dirty="0"/>
              <a:t>multi-channel disability information system </a:t>
            </a:r>
            <a:r>
              <a:rPr lang="en-US" sz="1000" dirty="0" smtClean="0"/>
              <a:t>(1.3)</a:t>
            </a:r>
            <a:endParaRPr lang="en-US" sz="1000" dirty="0"/>
          </a:p>
          <a:p>
            <a:endParaRPr lang="en-US" sz="1000" dirty="0">
              <a:solidFill>
                <a:srgbClr val="FF0000"/>
              </a:solidFill>
            </a:endParaRPr>
          </a:p>
        </p:txBody>
      </p:sp>
      <p:sp>
        <p:nvSpPr>
          <p:cNvPr id="32" name="TextBox 31"/>
          <p:cNvSpPr txBox="1"/>
          <p:nvPr/>
        </p:nvSpPr>
        <p:spPr>
          <a:xfrm>
            <a:off x="1612971" y="8146719"/>
            <a:ext cx="3559530" cy="1785104"/>
          </a:xfrm>
          <a:prstGeom prst="rect">
            <a:avLst/>
          </a:prstGeom>
          <a:noFill/>
          <a:ln>
            <a:noFill/>
          </a:ln>
        </p:spPr>
        <p:txBody>
          <a:bodyPr wrap="square" rtlCol="0">
            <a:spAutoFit/>
          </a:bodyPr>
          <a:lstStyle/>
          <a:p>
            <a:r>
              <a:rPr lang="en-US" sz="1000" b="1" dirty="0" smtClean="0"/>
              <a:t>4.2 Managing resources framework and principles</a:t>
            </a:r>
          </a:p>
          <a:p>
            <a:r>
              <a:rPr lang="en-US" sz="1000" i="1" dirty="0" smtClean="0"/>
              <a:t>What is it? </a:t>
            </a:r>
            <a:r>
              <a:rPr lang="en-US" sz="1000" dirty="0" smtClean="0"/>
              <a:t>A continuum of options that allows for a variety of ways to manage resources based on choice and control. People are reimbursed if they manage a budget themselves</a:t>
            </a:r>
          </a:p>
          <a:p>
            <a:r>
              <a:rPr lang="en-US" sz="1000" i="1" dirty="0" smtClean="0"/>
              <a:t>What value does it bring? </a:t>
            </a:r>
            <a:r>
              <a:rPr lang="en-US" sz="1000" dirty="0" smtClean="0"/>
              <a:t>It allows disabled people/whānau to determine how they manage their own resources, in a way that suits</a:t>
            </a:r>
          </a:p>
          <a:p>
            <a:r>
              <a:rPr lang="en-US" sz="1000" i="1" dirty="0" smtClean="0"/>
              <a:t>Who uses it? </a:t>
            </a:r>
            <a:r>
              <a:rPr lang="en-US" sz="1000" dirty="0" smtClean="0"/>
              <a:t>Disabled people/whānau </a:t>
            </a:r>
            <a:br>
              <a:rPr lang="en-US" sz="1000" dirty="0" smtClean="0"/>
            </a:br>
            <a:r>
              <a:rPr lang="en-US" sz="1000" i="1" dirty="0" smtClean="0"/>
              <a:t>What is it linked to? </a:t>
            </a:r>
            <a:r>
              <a:rPr lang="en-US" sz="1000" dirty="0"/>
              <a:t>Disabled people/whānau determine pathway through </a:t>
            </a:r>
            <a:r>
              <a:rPr lang="en-US" sz="1000" dirty="0" smtClean="0"/>
              <a:t>the system (2.1); </a:t>
            </a:r>
            <a:r>
              <a:rPr lang="en-US" sz="1000" dirty="0"/>
              <a:t>EGL Resources Tool</a:t>
            </a:r>
          </a:p>
          <a:p>
            <a:r>
              <a:rPr lang="en-US" sz="1000" dirty="0" smtClean="0"/>
              <a:t>(4.1); My </a:t>
            </a:r>
            <a:r>
              <a:rPr lang="en-US" sz="1000" dirty="0"/>
              <a:t>Good Life </a:t>
            </a:r>
            <a:r>
              <a:rPr lang="en-US" sz="1000" dirty="0" smtClean="0"/>
              <a:t>proposal (3.2);</a:t>
            </a:r>
            <a:r>
              <a:rPr lang="en-US" sz="1000" b="1" dirty="0" smtClean="0"/>
              <a:t> </a:t>
            </a:r>
            <a:r>
              <a:rPr lang="en-US" sz="1000" dirty="0" smtClean="0"/>
              <a:t>Using my funding (4.3)</a:t>
            </a:r>
            <a:endParaRPr lang="en-US" sz="1000" dirty="0"/>
          </a:p>
        </p:txBody>
      </p:sp>
      <p:pic>
        <p:nvPicPr>
          <p:cNvPr id="33" name="Picture 32"/>
          <p:cNvPicPr>
            <a:picLocks noChangeAspect="1"/>
          </p:cNvPicPr>
          <p:nvPr/>
        </p:nvPicPr>
        <p:blipFill>
          <a:blip r:embed="rId3"/>
          <a:stretch>
            <a:fillRect/>
          </a:stretch>
        </p:blipFill>
        <p:spPr>
          <a:xfrm>
            <a:off x="976841" y="6552510"/>
            <a:ext cx="254334" cy="702447"/>
          </a:xfrm>
          <a:prstGeom prst="rect">
            <a:avLst/>
          </a:prstGeom>
        </p:spPr>
      </p:pic>
      <p:sp>
        <p:nvSpPr>
          <p:cNvPr id="36" name="TextBox 35"/>
          <p:cNvSpPr txBox="1"/>
          <p:nvPr/>
        </p:nvSpPr>
        <p:spPr>
          <a:xfrm>
            <a:off x="1612971" y="6598727"/>
            <a:ext cx="7435777" cy="1169551"/>
          </a:xfrm>
          <a:prstGeom prst="rect">
            <a:avLst/>
          </a:prstGeom>
          <a:noFill/>
          <a:ln>
            <a:noFill/>
          </a:ln>
        </p:spPr>
        <p:txBody>
          <a:bodyPr wrap="square" rtlCol="0">
            <a:spAutoFit/>
          </a:bodyPr>
          <a:lstStyle/>
          <a:p>
            <a:r>
              <a:rPr lang="en-US" sz="1000" b="1" dirty="0" smtClean="0"/>
              <a:t>1.4 Investing in system capability</a:t>
            </a:r>
          </a:p>
          <a:p>
            <a:r>
              <a:rPr lang="en-US" sz="1000" i="1" dirty="0" smtClean="0"/>
              <a:t>What is it? </a:t>
            </a:r>
            <a:r>
              <a:rPr lang="en-US" sz="1000" dirty="0"/>
              <a:t>Resources and training</a:t>
            </a:r>
          </a:p>
          <a:p>
            <a:r>
              <a:rPr lang="en-US" sz="1000" i="1" dirty="0" smtClean="0"/>
              <a:t>What are the capabilities? </a:t>
            </a:r>
            <a:r>
              <a:rPr lang="en-US" sz="1000" dirty="0" smtClean="0"/>
              <a:t>Support use of EGL </a:t>
            </a:r>
            <a:r>
              <a:rPr lang="en-US" sz="1000" dirty="0"/>
              <a:t>Resources </a:t>
            </a:r>
            <a:r>
              <a:rPr lang="en-US" sz="1000" dirty="0" smtClean="0"/>
              <a:t>Tool (4.1); budgeting, finance and resource management; managing and training support; communicating through difficulties; purchasing; contracting and employment; tax; innovation and opportunity building; ability to be enterprising; understanding of resources locally and nationally; decision-making support for disabled people/whānau; ability to support problem-solving</a:t>
            </a:r>
          </a:p>
          <a:p>
            <a:r>
              <a:rPr lang="en-US" sz="1000" i="1" dirty="0" smtClean="0"/>
              <a:t>What are their behaviours? </a:t>
            </a:r>
            <a:r>
              <a:rPr lang="en-US" sz="1000" dirty="0" smtClean="0"/>
              <a:t>Doing with, not for; supporting self-determination; positive and affirming, </a:t>
            </a:r>
            <a:r>
              <a:rPr lang="en-US" sz="1000" dirty="0"/>
              <a:t>acts within </a:t>
            </a:r>
            <a:r>
              <a:rPr lang="en-US" sz="1000" dirty="0" smtClean="0"/>
              <a:t>scope </a:t>
            </a:r>
            <a:r>
              <a:rPr lang="en-US" sz="1000" dirty="0"/>
              <a:t>of role </a:t>
            </a:r>
          </a:p>
        </p:txBody>
      </p:sp>
      <p:sp>
        <p:nvSpPr>
          <p:cNvPr id="37" name="TextBox 36"/>
          <p:cNvSpPr txBox="1"/>
          <p:nvPr/>
        </p:nvSpPr>
        <p:spPr>
          <a:xfrm>
            <a:off x="1612972" y="4929676"/>
            <a:ext cx="7435778" cy="1323439"/>
          </a:xfrm>
          <a:prstGeom prst="rect">
            <a:avLst/>
          </a:prstGeom>
          <a:noFill/>
          <a:ln>
            <a:noFill/>
          </a:ln>
        </p:spPr>
        <p:txBody>
          <a:bodyPr wrap="square" rtlCol="0">
            <a:spAutoFit/>
          </a:bodyPr>
          <a:lstStyle/>
          <a:p>
            <a:r>
              <a:rPr lang="en-US" sz="1000" b="1" dirty="0" smtClean="0"/>
              <a:t>1.7 Investing in whānau capability</a:t>
            </a:r>
          </a:p>
          <a:p>
            <a:r>
              <a:rPr lang="en-US" sz="1000" i="1" dirty="0" smtClean="0"/>
              <a:t>What is it?</a:t>
            </a:r>
            <a:r>
              <a:rPr lang="en-US" sz="1000" dirty="0"/>
              <a:t> A funding mechanism for local/national capability and capacity building</a:t>
            </a:r>
          </a:p>
          <a:p>
            <a:r>
              <a:rPr lang="en-US" sz="1000" i="1" dirty="0" smtClean="0"/>
              <a:t>What are the capabilities being built? </a:t>
            </a:r>
            <a:r>
              <a:rPr lang="en-US" sz="1000" dirty="0" smtClean="0"/>
              <a:t>Exploring opportunities and resources; budgeting and financial management; </a:t>
            </a:r>
            <a:r>
              <a:rPr lang="en-US" sz="1000" dirty="0"/>
              <a:t>a</a:t>
            </a:r>
            <a:r>
              <a:rPr lang="en-US" sz="1000" dirty="0" smtClean="0"/>
              <a:t>dministration and/or contract management; communication as an employer; purchasing; contracting and employment; tax; innovation and opportunity building; ability to be enterprising; quality feedback capability; decision-making; problem-solving; time management and recording; </a:t>
            </a:r>
            <a:r>
              <a:rPr lang="en-US" sz="1000" dirty="0"/>
              <a:t>planning for contingencies and minimising crisis; </a:t>
            </a:r>
            <a:r>
              <a:rPr lang="en-US" sz="1000" dirty="0" smtClean="0"/>
              <a:t>parenting</a:t>
            </a:r>
          </a:p>
          <a:p>
            <a:r>
              <a:rPr lang="en-US" sz="1000" i="1" dirty="0"/>
              <a:t>What are the capacities being built? </a:t>
            </a:r>
            <a:r>
              <a:rPr lang="en-US" sz="1000" dirty="0" smtClean="0"/>
              <a:t>Self-sufficiency; </a:t>
            </a:r>
            <a:r>
              <a:rPr lang="en-US" sz="1000" dirty="0"/>
              <a:t>a mindset that can see possibilities and </a:t>
            </a:r>
            <a:r>
              <a:rPr lang="en-US" sz="1000" dirty="0" smtClean="0"/>
              <a:t>opportunities; being </a:t>
            </a:r>
            <a:r>
              <a:rPr lang="en-US" sz="1000" dirty="0"/>
              <a:t>able to effective engage/interact with people within the system</a:t>
            </a:r>
          </a:p>
        </p:txBody>
      </p:sp>
      <p:sp>
        <p:nvSpPr>
          <p:cNvPr id="38" name="TextBox 37"/>
          <p:cNvSpPr txBox="1"/>
          <p:nvPr/>
        </p:nvSpPr>
        <p:spPr>
          <a:xfrm>
            <a:off x="1612972" y="3191289"/>
            <a:ext cx="7435778" cy="1323439"/>
          </a:xfrm>
          <a:prstGeom prst="rect">
            <a:avLst/>
          </a:prstGeom>
          <a:noFill/>
          <a:ln>
            <a:noFill/>
          </a:ln>
        </p:spPr>
        <p:txBody>
          <a:bodyPr wrap="square" rtlCol="0">
            <a:spAutoFit/>
          </a:bodyPr>
          <a:lstStyle/>
          <a:p>
            <a:r>
              <a:rPr lang="en-US" sz="1000" b="1" dirty="0" smtClean="0"/>
              <a:t>1.5 </a:t>
            </a:r>
            <a:r>
              <a:rPr lang="en-US" sz="1000" b="1" dirty="0"/>
              <a:t>Investing in a disabled person’s capability </a:t>
            </a:r>
            <a:endParaRPr lang="en-US" sz="1000" b="1" dirty="0" smtClean="0"/>
          </a:p>
          <a:p>
            <a:r>
              <a:rPr lang="en-US" sz="1000" i="1" dirty="0" smtClean="0"/>
              <a:t>What is it? </a:t>
            </a:r>
            <a:r>
              <a:rPr lang="en-US" sz="1000" dirty="0"/>
              <a:t>A funding mechanism for local/national capability and capacity building</a:t>
            </a:r>
          </a:p>
          <a:p>
            <a:r>
              <a:rPr lang="en-US" sz="1000" i="1" dirty="0" smtClean="0"/>
              <a:t>What are the capabilities being built? </a:t>
            </a:r>
            <a:r>
              <a:rPr lang="en-US" sz="1000" dirty="0" smtClean="0"/>
              <a:t>Exploring opportunities and resources; budgeting, funding and resources management; administration and/or contract management; communication as an employer; purchasing; contracting and employment; tax; innovation and opportunity building; ability to be enterprising; quality feedback capability; decision-making; problem-solving; time management and recording; planning for contingencies and minimising crisis</a:t>
            </a:r>
          </a:p>
          <a:p>
            <a:r>
              <a:rPr lang="en-US" sz="1000" i="1" dirty="0" smtClean="0"/>
              <a:t>What are the capacities being built? </a:t>
            </a:r>
            <a:r>
              <a:rPr lang="en-US" sz="1000" dirty="0" smtClean="0"/>
              <a:t>Self-sufficiency; a mindset that can see possibilities and opportunities; being able to effective engage/interact with people within the system</a:t>
            </a:r>
            <a:endParaRPr lang="en-US" sz="1000" dirty="0"/>
          </a:p>
        </p:txBody>
      </p:sp>
      <p:sp>
        <p:nvSpPr>
          <p:cNvPr id="39" name="Heart 38"/>
          <p:cNvSpPr/>
          <p:nvPr/>
        </p:nvSpPr>
        <p:spPr>
          <a:xfrm>
            <a:off x="624346" y="6863507"/>
            <a:ext cx="158241" cy="139624"/>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5329410" y="8146719"/>
            <a:ext cx="3719340" cy="1785104"/>
          </a:xfrm>
          <a:prstGeom prst="rect">
            <a:avLst/>
          </a:prstGeom>
          <a:noFill/>
          <a:ln>
            <a:noFill/>
          </a:ln>
        </p:spPr>
        <p:txBody>
          <a:bodyPr wrap="square" rtlCol="0">
            <a:spAutoFit/>
          </a:bodyPr>
          <a:lstStyle/>
          <a:p>
            <a:r>
              <a:rPr lang="en-US" sz="1000" b="1" dirty="0" smtClean="0"/>
              <a:t>4.3 Using my funding</a:t>
            </a:r>
          </a:p>
          <a:p>
            <a:r>
              <a:rPr lang="en-US" sz="1000" i="1" dirty="0" smtClean="0"/>
              <a:t>What is it? </a:t>
            </a:r>
            <a:r>
              <a:rPr lang="en-US" sz="1000" dirty="0" smtClean="0"/>
              <a:t>A set of purchasing guidelines that are flexible, non-judgmental and very simple (and is inclusive of mainstream services).  This will include how the budget allocation will be monitored (depending on the size of the funding allocation)</a:t>
            </a:r>
          </a:p>
          <a:p>
            <a:r>
              <a:rPr lang="en-US" sz="1000" i="1" dirty="0" smtClean="0"/>
              <a:t>What value does it bring? </a:t>
            </a:r>
            <a:r>
              <a:rPr lang="en-US" sz="1000" dirty="0" smtClean="0"/>
              <a:t>It provides clear guidelines on what disabled people/whānau are able to purchase </a:t>
            </a:r>
          </a:p>
          <a:p>
            <a:r>
              <a:rPr lang="en-US" sz="1000" i="1" dirty="0" smtClean="0"/>
              <a:t>Who uses it? </a:t>
            </a:r>
            <a:r>
              <a:rPr lang="en-US" sz="1000" dirty="0" smtClean="0"/>
              <a:t>Disabled people/whānau </a:t>
            </a:r>
            <a:br>
              <a:rPr lang="en-US" sz="1000" dirty="0" smtClean="0"/>
            </a:br>
            <a:r>
              <a:rPr lang="en-US" sz="1000" i="1" dirty="0" smtClean="0"/>
              <a:t>What is it linked to? </a:t>
            </a:r>
            <a:r>
              <a:rPr lang="en-US" sz="1000" dirty="0"/>
              <a:t>EGL Resources </a:t>
            </a:r>
            <a:r>
              <a:rPr lang="en-US" sz="1000" dirty="0" smtClean="0"/>
              <a:t>Tool (4.1)</a:t>
            </a:r>
          </a:p>
          <a:p>
            <a:endParaRPr lang="en-US" sz="1000" dirty="0"/>
          </a:p>
          <a:p>
            <a:endParaRPr lang="en-US" sz="1000" dirty="0"/>
          </a:p>
        </p:txBody>
      </p:sp>
      <p:sp>
        <p:nvSpPr>
          <p:cNvPr id="34" name="Rectangle 33"/>
          <p:cNvSpPr/>
          <p:nvPr/>
        </p:nvSpPr>
        <p:spPr>
          <a:xfrm>
            <a:off x="1668463" y="1126346"/>
            <a:ext cx="7380287" cy="1938992"/>
          </a:xfrm>
          <a:prstGeom prst="rect">
            <a:avLst/>
          </a:prstGeom>
        </p:spPr>
        <p:txBody>
          <a:bodyPr wrap="square">
            <a:spAutoFit/>
          </a:bodyPr>
          <a:lstStyle/>
          <a:p>
            <a:r>
              <a:rPr lang="en-US" sz="1200" dirty="0"/>
              <a:t>My whānau and I have decided what we want to do</a:t>
            </a:r>
            <a:r>
              <a:rPr lang="en-US" sz="1200" dirty="0" smtClean="0"/>
              <a:t>, and our funding allocation has been confirmed, we are ready to make it happen. </a:t>
            </a:r>
            <a:r>
              <a:rPr lang="en-US" sz="1200" dirty="0"/>
              <a:t>W</a:t>
            </a:r>
            <a:r>
              <a:rPr lang="en-US" sz="1200" dirty="0" smtClean="0"/>
              <a:t>e choose what is right for </a:t>
            </a:r>
            <a:r>
              <a:rPr lang="en-US" sz="1200" dirty="0"/>
              <a:t>us, </a:t>
            </a:r>
            <a:r>
              <a:rPr lang="en-US" sz="1200" dirty="0" smtClean="0"/>
              <a:t>and support </a:t>
            </a:r>
            <a:r>
              <a:rPr lang="en-US" sz="1200" dirty="0"/>
              <a:t>and guidance is available to be able to do </a:t>
            </a:r>
            <a:r>
              <a:rPr lang="en-US" sz="1200" dirty="0" smtClean="0"/>
              <a:t>this. We delve deeper into understanding and getting to know the support, resources and offerings in our area, and also have the chance to see what is on offer around the country to enable my/our good life. We use the resources tool to see what and/or who is available, what their values are, what others have said about them and are able to test some options by setting up some visiting times. It doesn’t take too much effort to come up with a proposal on what we are going to buy, who we are going to hire and what we are setting aside for later/or pooling with others if possible. The decision on how we are going to manage our proposal was made easy – we know our strengths, and the options were very clear. We know that if something isn’t quite working out, we can just change it, or, we know where to get help/advice.</a:t>
            </a:r>
            <a:endParaRPr lang="en-US" sz="1200" dirty="0"/>
          </a:p>
        </p:txBody>
      </p:sp>
      <p:pic>
        <p:nvPicPr>
          <p:cNvPr id="30" name="Picture 29"/>
          <p:cNvPicPr>
            <a:picLocks noChangeAspect="1"/>
          </p:cNvPicPr>
          <p:nvPr/>
        </p:nvPicPr>
        <p:blipFill>
          <a:blip r:embed="rId3"/>
          <a:stretch>
            <a:fillRect/>
          </a:stretch>
        </p:blipFill>
        <p:spPr>
          <a:xfrm>
            <a:off x="1055303" y="1212991"/>
            <a:ext cx="254334" cy="702447"/>
          </a:xfrm>
          <a:prstGeom prst="rect">
            <a:avLst/>
          </a:prstGeom>
        </p:spPr>
      </p:pic>
      <p:cxnSp>
        <p:nvCxnSpPr>
          <p:cNvPr id="31" name="Straight Connector 30"/>
          <p:cNvCxnSpPr/>
          <p:nvPr/>
        </p:nvCxnSpPr>
        <p:spPr>
          <a:xfrm>
            <a:off x="552450" y="4709737"/>
            <a:ext cx="8496300"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52450" y="6392634"/>
            <a:ext cx="8496300"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52450" y="7989422"/>
            <a:ext cx="8496300"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52450" y="10016107"/>
            <a:ext cx="8496300"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465C6875-824B-3941-A31A-199FBD3E3463}" type="slidenum">
              <a:rPr lang="en-US" smtClean="0"/>
              <a:t>13</a:t>
            </a:fld>
            <a:endParaRPr lang="en-US" dirty="0"/>
          </a:p>
        </p:txBody>
      </p:sp>
      <p:sp>
        <p:nvSpPr>
          <p:cNvPr id="42" name="Footer Placeholder 8"/>
          <p:cNvSpPr txBox="1">
            <a:spLocks/>
          </p:cNvSpPr>
          <p:nvPr/>
        </p:nvSpPr>
        <p:spPr>
          <a:xfrm>
            <a:off x="660083" y="12011554"/>
            <a:ext cx="5683567" cy="681038"/>
          </a:xfrm>
          <a:prstGeom prst="rect">
            <a:avLst/>
          </a:prstGeom>
        </p:spPr>
        <p:txBody>
          <a:bodyPr vert="horz" lIns="91440" tIns="45720" rIns="91440" bIns="45720" rtlCol="0" anchor="ctr"/>
          <a:lstStyle>
            <a:defPPr>
              <a:defRPr lang="en-US"/>
            </a:defPPr>
            <a:lvl1pPr marL="0" algn="l" defTabSz="1221913" rtl="0" eaLnBrk="1" latinLnBrk="0" hangingPunct="1">
              <a:defRPr sz="900" kern="1200">
                <a:solidFill>
                  <a:schemeClr val="tx1">
                    <a:tint val="75000"/>
                  </a:schemeClr>
                </a:solidFill>
                <a:latin typeface="Roboto" charset="0"/>
                <a:ea typeface="Roboto" charset="0"/>
                <a:cs typeface="Roboto" charset="0"/>
              </a:defRPr>
            </a:lvl1pPr>
            <a:lvl2pPr marL="610956" algn="l" defTabSz="1221913" rtl="0" eaLnBrk="1" latinLnBrk="0" hangingPunct="1">
              <a:defRPr sz="2405" kern="1200">
                <a:solidFill>
                  <a:schemeClr val="tx1"/>
                </a:solidFill>
                <a:latin typeface="+mn-lt"/>
                <a:ea typeface="+mn-ea"/>
                <a:cs typeface="+mn-cs"/>
              </a:defRPr>
            </a:lvl2pPr>
            <a:lvl3pPr marL="1221913" algn="l" defTabSz="1221913" rtl="0" eaLnBrk="1" latinLnBrk="0" hangingPunct="1">
              <a:defRPr sz="2405" kern="1200">
                <a:solidFill>
                  <a:schemeClr val="tx1"/>
                </a:solidFill>
                <a:latin typeface="+mn-lt"/>
                <a:ea typeface="+mn-ea"/>
                <a:cs typeface="+mn-cs"/>
              </a:defRPr>
            </a:lvl3pPr>
            <a:lvl4pPr marL="1832869" algn="l" defTabSz="1221913" rtl="0" eaLnBrk="1" latinLnBrk="0" hangingPunct="1">
              <a:defRPr sz="2405" kern="1200">
                <a:solidFill>
                  <a:schemeClr val="tx1"/>
                </a:solidFill>
                <a:latin typeface="+mn-lt"/>
                <a:ea typeface="+mn-ea"/>
                <a:cs typeface="+mn-cs"/>
              </a:defRPr>
            </a:lvl4pPr>
            <a:lvl5pPr marL="2443825" algn="l" defTabSz="1221913" rtl="0" eaLnBrk="1" latinLnBrk="0" hangingPunct="1">
              <a:defRPr sz="2405" kern="1200">
                <a:solidFill>
                  <a:schemeClr val="tx1"/>
                </a:solidFill>
                <a:latin typeface="+mn-lt"/>
                <a:ea typeface="+mn-ea"/>
                <a:cs typeface="+mn-cs"/>
              </a:defRPr>
            </a:lvl5pPr>
            <a:lvl6pPr marL="3054782" algn="l" defTabSz="1221913" rtl="0" eaLnBrk="1" latinLnBrk="0" hangingPunct="1">
              <a:defRPr sz="2405" kern="1200">
                <a:solidFill>
                  <a:schemeClr val="tx1"/>
                </a:solidFill>
                <a:latin typeface="+mn-lt"/>
                <a:ea typeface="+mn-ea"/>
                <a:cs typeface="+mn-cs"/>
              </a:defRPr>
            </a:lvl6pPr>
            <a:lvl7pPr marL="3665738" algn="l" defTabSz="1221913" rtl="0" eaLnBrk="1" latinLnBrk="0" hangingPunct="1">
              <a:defRPr sz="2405" kern="1200">
                <a:solidFill>
                  <a:schemeClr val="tx1"/>
                </a:solidFill>
                <a:latin typeface="+mn-lt"/>
                <a:ea typeface="+mn-ea"/>
                <a:cs typeface="+mn-cs"/>
              </a:defRPr>
            </a:lvl7pPr>
            <a:lvl8pPr marL="4276695" algn="l" defTabSz="1221913" rtl="0" eaLnBrk="1" latinLnBrk="0" hangingPunct="1">
              <a:defRPr sz="2405" kern="1200">
                <a:solidFill>
                  <a:schemeClr val="tx1"/>
                </a:solidFill>
                <a:latin typeface="+mn-lt"/>
                <a:ea typeface="+mn-ea"/>
                <a:cs typeface="+mn-cs"/>
              </a:defRPr>
            </a:lvl8pPr>
            <a:lvl9pPr marL="4887651" algn="l" defTabSz="1221913" rtl="0" eaLnBrk="1" latinLnBrk="0" hangingPunct="1">
              <a:defRPr sz="2405" kern="1200">
                <a:solidFill>
                  <a:schemeClr val="tx1"/>
                </a:solidFill>
                <a:latin typeface="+mn-lt"/>
                <a:ea typeface="+mn-ea"/>
                <a:cs typeface="+mn-cs"/>
              </a:defRPr>
            </a:lvl9pPr>
          </a:lstStyle>
          <a:p>
            <a:r>
              <a:rPr lang="en-NZ" dirty="0">
                <a:solidFill>
                  <a:schemeClr val="tx1">
                    <a:lumMod val="50000"/>
                    <a:lumOff val="50000"/>
                  </a:schemeClr>
                </a:solidFill>
              </a:rPr>
              <a:t>Enabling Good Lives | System Elements for Disability Support Sector transformation  </a:t>
            </a:r>
            <a:endParaRPr lang="en-US" dirty="0"/>
          </a:p>
        </p:txBody>
      </p:sp>
    </p:spTree>
    <p:extLst>
      <p:ext uri="{BB962C8B-B14F-4D97-AF65-F5344CB8AC3E}">
        <p14:creationId xmlns:p14="http://schemas.microsoft.com/office/powerpoint/2010/main" val="1362325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3266" y="392481"/>
            <a:ext cx="6057923" cy="461665"/>
          </a:xfrm>
          <a:prstGeom prst="rect">
            <a:avLst/>
          </a:prstGeom>
          <a:noFill/>
        </p:spPr>
        <p:txBody>
          <a:bodyPr wrap="square" rtlCol="0">
            <a:spAutoFit/>
          </a:bodyPr>
          <a:lstStyle/>
          <a:p>
            <a:r>
              <a:rPr lang="en-US" sz="2400" b="1" dirty="0" smtClean="0">
                <a:solidFill>
                  <a:schemeClr val="accent1"/>
                </a:solidFill>
              </a:rPr>
              <a:t>4.2 Options to manage my resources</a:t>
            </a:r>
            <a:endParaRPr lang="en-US" sz="2400" b="1" dirty="0">
              <a:solidFill>
                <a:schemeClr val="accent1"/>
              </a:solidFill>
            </a:endParaRPr>
          </a:p>
        </p:txBody>
      </p:sp>
      <p:grpSp>
        <p:nvGrpSpPr>
          <p:cNvPr id="2" name="Group 1"/>
          <p:cNvGrpSpPr/>
          <p:nvPr/>
        </p:nvGrpSpPr>
        <p:grpSpPr>
          <a:xfrm>
            <a:off x="509242" y="1117856"/>
            <a:ext cx="8406022" cy="2886420"/>
            <a:chOff x="330506" y="1211855"/>
            <a:chExt cx="8824511" cy="2886420"/>
          </a:xfrm>
        </p:grpSpPr>
        <p:cxnSp>
          <p:nvCxnSpPr>
            <p:cNvPr id="6" name="Straight Arrow Connector 5"/>
            <p:cNvCxnSpPr/>
            <p:nvPr/>
          </p:nvCxnSpPr>
          <p:spPr>
            <a:xfrm flipV="1">
              <a:off x="683046" y="2169622"/>
              <a:ext cx="7998246" cy="2273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359267" y="2511846"/>
              <a:ext cx="1597447" cy="1200329"/>
            </a:xfrm>
            <a:prstGeom prst="rect">
              <a:avLst/>
            </a:prstGeom>
            <a:noFill/>
          </p:spPr>
          <p:txBody>
            <a:bodyPr wrap="square" rtlCol="0">
              <a:spAutoFit/>
            </a:bodyPr>
            <a:lstStyle/>
            <a:p>
              <a:pPr lvl="0"/>
              <a:r>
                <a:rPr lang="en-NZ" sz="1200" dirty="0" smtClean="0"/>
                <a:t>I/we choose to manage everything (budgets, training, employment) myself, and I get reimbursed for doing so</a:t>
              </a:r>
              <a:endParaRPr lang="en-US" sz="1200" dirty="0"/>
            </a:p>
          </p:txBody>
        </p:sp>
        <p:sp>
          <p:nvSpPr>
            <p:cNvPr id="9" name="TextBox 8"/>
            <p:cNvSpPr txBox="1"/>
            <p:nvPr/>
          </p:nvSpPr>
          <p:spPr>
            <a:xfrm>
              <a:off x="5596769" y="2511846"/>
              <a:ext cx="1872868" cy="1569660"/>
            </a:xfrm>
            <a:prstGeom prst="rect">
              <a:avLst/>
            </a:prstGeom>
            <a:noFill/>
          </p:spPr>
          <p:txBody>
            <a:bodyPr wrap="square" rtlCol="0">
              <a:spAutoFit/>
            </a:bodyPr>
            <a:lstStyle/>
            <a:p>
              <a:pPr lvl="0"/>
              <a:r>
                <a:rPr lang="en-NZ" sz="1200" dirty="0" smtClean="0"/>
                <a:t>I/we want to manage everything myself but </a:t>
              </a:r>
              <a:br>
                <a:rPr lang="en-NZ" sz="1200" dirty="0" smtClean="0"/>
              </a:br>
              <a:r>
                <a:rPr lang="en-NZ" sz="1200" dirty="0" smtClean="0"/>
                <a:t>need additional help and guidance while I am learning to do it (e.g. employment advice, training provided for my staff)</a:t>
              </a:r>
              <a:endParaRPr lang="en-US" sz="1200" dirty="0"/>
            </a:p>
          </p:txBody>
        </p:sp>
        <p:sp>
          <p:nvSpPr>
            <p:cNvPr id="10" name="TextBox 9"/>
            <p:cNvSpPr txBox="1"/>
            <p:nvPr/>
          </p:nvSpPr>
          <p:spPr>
            <a:xfrm>
              <a:off x="3723901" y="2511846"/>
              <a:ext cx="1685282" cy="1015663"/>
            </a:xfrm>
            <a:prstGeom prst="rect">
              <a:avLst/>
            </a:prstGeom>
            <a:noFill/>
          </p:spPr>
          <p:txBody>
            <a:bodyPr wrap="square" rtlCol="0">
              <a:spAutoFit/>
            </a:bodyPr>
            <a:lstStyle/>
            <a:p>
              <a:pPr lvl="0"/>
              <a:r>
                <a:rPr lang="en-NZ" sz="1200" dirty="0" smtClean="0"/>
                <a:t>I/we choose </a:t>
              </a:r>
              <a:r>
                <a:rPr lang="en-NZ" sz="1200" dirty="0"/>
                <a:t>the people, </a:t>
              </a:r>
              <a:r>
                <a:rPr lang="en-NZ" sz="1200" dirty="0" smtClean="0"/>
                <a:t>train them etc, and someone employs and manages my support for me</a:t>
              </a:r>
              <a:endParaRPr lang="en-US" sz="1200" dirty="0"/>
            </a:p>
          </p:txBody>
        </p:sp>
        <p:sp>
          <p:nvSpPr>
            <p:cNvPr id="14" name="TextBox 13"/>
            <p:cNvSpPr txBox="1"/>
            <p:nvPr/>
          </p:nvSpPr>
          <p:spPr>
            <a:xfrm>
              <a:off x="2173378" y="2533880"/>
              <a:ext cx="1473305" cy="1080424"/>
            </a:xfrm>
            <a:prstGeom prst="rect">
              <a:avLst/>
            </a:prstGeom>
            <a:noFill/>
          </p:spPr>
          <p:txBody>
            <a:bodyPr wrap="square" rtlCol="0">
              <a:spAutoFit/>
            </a:bodyPr>
            <a:lstStyle/>
            <a:p>
              <a:pPr lvl="0">
                <a:lnSpc>
                  <a:spcPct val="107000"/>
                </a:lnSpc>
                <a:spcAft>
                  <a:spcPts val="800"/>
                </a:spcAft>
              </a:pPr>
              <a:r>
                <a:rPr lang="en-NZ" sz="1200" dirty="0" smtClean="0">
                  <a:effectLst/>
                  <a:latin typeface="Calibri" charset="0"/>
                  <a:ea typeface="Calibri" charset="0"/>
                  <a:cs typeface="Times New Roman" charset="0"/>
                </a:rPr>
                <a:t>I/we choose who provides me support and someone manages everything else</a:t>
              </a:r>
              <a:endParaRPr lang="en-US" sz="1200" dirty="0">
                <a:effectLst/>
                <a:latin typeface="Calibri" charset="0"/>
                <a:ea typeface="Calibri" charset="0"/>
                <a:cs typeface="Times New Roman" charset="0"/>
              </a:endParaRPr>
            </a:p>
          </p:txBody>
        </p:sp>
        <p:sp>
          <p:nvSpPr>
            <p:cNvPr id="15" name="TextBox 14"/>
            <p:cNvSpPr txBox="1"/>
            <p:nvPr/>
          </p:nvSpPr>
          <p:spPr>
            <a:xfrm>
              <a:off x="598516" y="2533880"/>
              <a:ext cx="1497645" cy="1278042"/>
            </a:xfrm>
            <a:prstGeom prst="rect">
              <a:avLst/>
            </a:prstGeom>
            <a:noFill/>
          </p:spPr>
          <p:txBody>
            <a:bodyPr wrap="square" rtlCol="0">
              <a:spAutoFit/>
            </a:bodyPr>
            <a:lstStyle/>
            <a:p>
              <a:pPr lvl="0">
                <a:lnSpc>
                  <a:spcPct val="107000"/>
                </a:lnSpc>
                <a:spcAft>
                  <a:spcPts val="800"/>
                </a:spcAft>
              </a:pPr>
              <a:r>
                <a:rPr lang="en-NZ" sz="1200" dirty="0" smtClean="0">
                  <a:effectLst/>
                  <a:latin typeface="Calibri" charset="0"/>
                  <a:ea typeface="Calibri" charset="0"/>
                  <a:cs typeface="Times New Roman" charset="0"/>
                </a:rPr>
                <a:t>I/we choose someone to provide me with support and I contract them to do so</a:t>
              </a:r>
              <a:endParaRPr lang="en-US" sz="1200" dirty="0">
                <a:effectLst/>
                <a:latin typeface="Calibri" charset="0"/>
                <a:ea typeface="Calibri" charset="0"/>
                <a:cs typeface="Times New Roman" charset="0"/>
              </a:endParaRPr>
            </a:p>
          </p:txBody>
        </p:sp>
        <p:sp>
          <p:nvSpPr>
            <p:cNvPr id="17" name="Rectangle 16"/>
            <p:cNvSpPr/>
            <p:nvPr/>
          </p:nvSpPr>
          <p:spPr>
            <a:xfrm>
              <a:off x="330506" y="1211855"/>
              <a:ext cx="8824511" cy="28864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632493" y="1307752"/>
              <a:ext cx="4168107" cy="685188"/>
            </a:xfrm>
            <a:prstGeom prst="rect">
              <a:avLst/>
            </a:prstGeom>
            <a:noFill/>
          </p:spPr>
          <p:txBody>
            <a:bodyPr wrap="square" rtlCol="0">
              <a:spAutoFit/>
            </a:bodyPr>
            <a:lstStyle/>
            <a:p>
              <a:pPr lvl="0">
                <a:lnSpc>
                  <a:spcPct val="107000"/>
                </a:lnSpc>
                <a:spcAft>
                  <a:spcPts val="800"/>
                </a:spcAft>
              </a:pPr>
              <a:r>
                <a:rPr lang="en-NZ" sz="1200" b="1" dirty="0" smtClean="0">
                  <a:solidFill>
                    <a:schemeClr val="accent1"/>
                  </a:solidFill>
                  <a:effectLst/>
                  <a:latin typeface="Calibri" charset="0"/>
                  <a:ea typeface="Calibri" charset="0"/>
                  <a:cs typeface="Times New Roman" charset="0"/>
                </a:rPr>
                <a:t>Managing resources choice continuum:</a:t>
              </a:r>
              <a:br>
                <a:rPr lang="en-NZ" sz="1200" b="1" dirty="0" smtClean="0">
                  <a:solidFill>
                    <a:schemeClr val="accent1"/>
                  </a:solidFill>
                  <a:effectLst/>
                  <a:latin typeface="Calibri" charset="0"/>
                  <a:ea typeface="Calibri" charset="0"/>
                  <a:cs typeface="Times New Roman" charset="0"/>
                </a:rPr>
              </a:br>
              <a:r>
                <a:rPr lang="en-NZ" sz="1200" b="1" dirty="0" smtClean="0">
                  <a:solidFill>
                    <a:schemeClr val="accent1"/>
                  </a:solidFill>
                  <a:effectLst/>
                  <a:latin typeface="Calibri" charset="0"/>
                  <a:ea typeface="Calibri" charset="0"/>
                  <a:cs typeface="Times New Roman" charset="0"/>
                </a:rPr>
                <a:t>from total self-management to total contractor management</a:t>
              </a:r>
              <a:endParaRPr lang="en-US" sz="1200" b="1" dirty="0">
                <a:solidFill>
                  <a:schemeClr val="accent1"/>
                </a:solidFill>
                <a:effectLst/>
                <a:latin typeface="Calibri" charset="0"/>
                <a:ea typeface="Calibri" charset="0"/>
                <a:cs typeface="Times New Roman" charset="0"/>
              </a:endParaRPr>
            </a:p>
          </p:txBody>
        </p:sp>
        <p:sp>
          <p:nvSpPr>
            <p:cNvPr id="19" name="Oval 18"/>
            <p:cNvSpPr/>
            <p:nvPr/>
          </p:nvSpPr>
          <p:spPr>
            <a:xfrm>
              <a:off x="8240129" y="2076329"/>
              <a:ext cx="209320" cy="2093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6296340" y="2064962"/>
              <a:ext cx="209320" cy="2093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4555675" y="2071173"/>
              <a:ext cx="209320" cy="2093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2611886" y="2071173"/>
              <a:ext cx="209320" cy="2093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844367" y="2087697"/>
              <a:ext cx="209320" cy="2093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Slide Number Placeholder 2"/>
          <p:cNvSpPr>
            <a:spLocks noGrp="1"/>
          </p:cNvSpPr>
          <p:nvPr>
            <p:ph type="sldNum" sz="quarter" idx="12"/>
          </p:nvPr>
        </p:nvSpPr>
        <p:spPr/>
        <p:txBody>
          <a:bodyPr/>
          <a:lstStyle/>
          <a:p>
            <a:fld id="{465C6875-824B-3941-A31A-199FBD3E3463}" type="slidenum">
              <a:rPr lang="en-US" smtClean="0"/>
              <a:t>14</a:t>
            </a:fld>
            <a:endParaRPr lang="en-US" dirty="0"/>
          </a:p>
        </p:txBody>
      </p:sp>
      <p:sp>
        <p:nvSpPr>
          <p:cNvPr id="24" name="Footer Placeholder 8"/>
          <p:cNvSpPr>
            <a:spLocks noGrp="1"/>
          </p:cNvSpPr>
          <p:nvPr>
            <p:ph type="ftr" sz="quarter" idx="4294967295"/>
          </p:nvPr>
        </p:nvSpPr>
        <p:spPr>
          <a:xfrm>
            <a:off x="660083" y="12011554"/>
            <a:ext cx="5683567" cy="681038"/>
          </a:xfrm>
          <a:prstGeom prst="rect">
            <a:avLst/>
          </a:prstGeom>
        </p:spPr>
        <p:txBody>
          <a:bodyPr vert="horz" lIns="91440" tIns="45720" rIns="91440" bIns="45720" rtlCol="0" anchor="ctr"/>
          <a:lstStyle>
            <a:lvl1pPr algn="l">
              <a:defRPr sz="900">
                <a:solidFill>
                  <a:schemeClr val="tx1">
                    <a:tint val="75000"/>
                  </a:schemeClr>
                </a:solidFill>
                <a:latin typeface="Roboto" charset="0"/>
                <a:ea typeface="Roboto" charset="0"/>
                <a:cs typeface="Roboto" charset="0"/>
              </a:defRPr>
            </a:lvl1pPr>
          </a:lstStyle>
          <a:p>
            <a:r>
              <a:rPr lang="en-NZ" dirty="0">
                <a:solidFill>
                  <a:schemeClr val="tx1">
                    <a:lumMod val="50000"/>
                    <a:lumOff val="50000"/>
                  </a:schemeClr>
                </a:solidFill>
              </a:rPr>
              <a:t>Enabling Good Lives | System Elements for Disability Support System transformation  </a:t>
            </a:r>
            <a:endParaRPr lang="en-US" dirty="0"/>
          </a:p>
        </p:txBody>
      </p:sp>
      <p:sp>
        <p:nvSpPr>
          <p:cNvPr id="25" name="Right Triangle 24"/>
          <p:cNvSpPr/>
          <p:nvPr/>
        </p:nvSpPr>
        <p:spPr>
          <a:xfrm rot="10800000">
            <a:off x="4776641" y="5685677"/>
            <a:ext cx="3980624" cy="5939247"/>
          </a:xfrm>
          <a:prstGeom prst="r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p:cNvCxnSpPr/>
          <p:nvPr/>
        </p:nvCxnSpPr>
        <p:spPr>
          <a:xfrm flipV="1">
            <a:off x="5592951" y="6678854"/>
            <a:ext cx="3164314" cy="360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6533455" y="8100753"/>
            <a:ext cx="2223810" cy="173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7529094" y="9643726"/>
            <a:ext cx="1228171" cy="12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469258" y="5779895"/>
            <a:ext cx="3809136" cy="602514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rot="3591045">
            <a:off x="5337078" y="8480405"/>
            <a:ext cx="1910164" cy="523220"/>
          </a:xfrm>
          <a:prstGeom prst="rect">
            <a:avLst/>
          </a:prstGeom>
          <a:solidFill>
            <a:schemeClr val="bg1"/>
          </a:solidFill>
        </p:spPr>
        <p:txBody>
          <a:bodyPr wrap="square" rtlCol="0">
            <a:spAutoFit/>
          </a:bodyPr>
          <a:lstStyle/>
          <a:p>
            <a:pPr algn="ctr"/>
            <a:r>
              <a:rPr lang="en-US" sz="1400" b="1" dirty="0" smtClean="0"/>
              <a:t>Amount of scrutiny/ monitoring</a:t>
            </a:r>
            <a:endParaRPr lang="en-US" sz="1400" b="1" dirty="0"/>
          </a:p>
        </p:txBody>
      </p:sp>
      <p:sp>
        <p:nvSpPr>
          <p:cNvPr id="31" name="TextBox 30"/>
          <p:cNvSpPr txBox="1"/>
          <p:nvPr/>
        </p:nvSpPr>
        <p:spPr>
          <a:xfrm>
            <a:off x="5208441" y="5810593"/>
            <a:ext cx="3548824" cy="276999"/>
          </a:xfrm>
          <a:prstGeom prst="rect">
            <a:avLst/>
          </a:prstGeom>
          <a:noFill/>
        </p:spPr>
        <p:txBody>
          <a:bodyPr wrap="square" rtlCol="0">
            <a:spAutoFit/>
          </a:bodyPr>
          <a:lstStyle/>
          <a:p>
            <a:pPr algn="ctr"/>
            <a:r>
              <a:rPr lang="en-US" sz="1200" b="1" dirty="0" smtClean="0"/>
              <a:t>Regular monthly conversations</a:t>
            </a:r>
            <a:endParaRPr lang="en-US" sz="1200" b="1" dirty="0"/>
          </a:p>
        </p:txBody>
      </p:sp>
      <p:sp>
        <p:nvSpPr>
          <p:cNvPr id="32" name="TextBox 31"/>
          <p:cNvSpPr txBox="1"/>
          <p:nvPr/>
        </p:nvSpPr>
        <p:spPr>
          <a:xfrm>
            <a:off x="6097192" y="7191321"/>
            <a:ext cx="2616447" cy="276999"/>
          </a:xfrm>
          <a:prstGeom prst="rect">
            <a:avLst/>
          </a:prstGeom>
          <a:noFill/>
        </p:spPr>
        <p:txBody>
          <a:bodyPr wrap="square" rtlCol="0">
            <a:spAutoFit/>
          </a:bodyPr>
          <a:lstStyle/>
          <a:p>
            <a:pPr algn="ctr"/>
            <a:r>
              <a:rPr lang="en-US" sz="1200" b="1" dirty="0" smtClean="0"/>
              <a:t>Quarterly conversations</a:t>
            </a:r>
            <a:endParaRPr lang="en-US" sz="1200" b="1" dirty="0"/>
          </a:p>
        </p:txBody>
      </p:sp>
      <p:sp>
        <p:nvSpPr>
          <p:cNvPr id="33" name="TextBox 32"/>
          <p:cNvSpPr txBox="1"/>
          <p:nvPr/>
        </p:nvSpPr>
        <p:spPr>
          <a:xfrm>
            <a:off x="6956174" y="8584316"/>
            <a:ext cx="1757466" cy="461665"/>
          </a:xfrm>
          <a:prstGeom prst="rect">
            <a:avLst/>
          </a:prstGeom>
          <a:noFill/>
        </p:spPr>
        <p:txBody>
          <a:bodyPr wrap="square" rtlCol="0">
            <a:spAutoFit/>
          </a:bodyPr>
          <a:lstStyle/>
          <a:p>
            <a:pPr algn="ctr"/>
            <a:r>
              <a:rPr lang="en-US" sz="1200" b="1" dirty="0" smtClean="0"/>
              <a:t>Random evaluation of outcomes</a:t>
            </a:r>
            <a:endParaRPr lang="en-US" sz="1200" b="1" dirty="0"/>
          </a:p>
        </p:txBody>
      </p:sp>
      <p:sp>
        <p:nvSpPr>
          <p:cNvPr id="34" name="TextBox 33"/>
          <p:cNvSpPr txBox="1"/>
          <p:nvPr/>
        </p:nvSpPr>
        <p:spPr>
          <a:xfrm>
            <a:off x="7484644" y="9781992"/>
            <a:ext cx="1587500" cy="646331"/>
          </a:xfrm>
          <a:prstGeom prst="rect">
            <a:avLst/>
          </a:prstGeom>
          <a:noFill/>
        </p:spPr>
        <p:txBody>
          <a:bodyPr wrap="square" rtlCol="0">
            <a:spAutoFit/>
          </a:bodyPr>
          <a:lstStyle/>
          <a:p>
            <a:pPr algn="ctr"/>
            <a:r>
              <a:rPr lang="en-US" sz="1200" b="1" dirty="0" smtClean="0"/>
              <a:t>No monitoring requirements </a:t>
            </a:r>
            <a:br>
              <a:rPr lang="en-US" sz="1200" b="1" dirty="0" smtClean="0"/>
            </a:br>
            <a:r>
              <a:rPr lang="en-US" sz="1200" b="1" dirty="0" smtClean="0"/>
              <a:t>under $5k</a:t>
            </a:r>
            <a:endParaRPr lang="en-US" sz="1200" b="1" dirty="0"/>
          </a:p>
        </p:txBody>
      </p:sp>
      <p:sp>
        <p:nvSpPr>
          <p:cNvPr id="35" name="Rectangle 34"/>
          <p:cNvSpPr/>
          <p:nvPr/>
        </p:nvSpPr>
        <p:spPr>
          <a:xfrm>
            <a:off x="492097" y="4479069"/>
            <a:ext cx="8265168" cy="461665"/>
          </a:xfrm>
          <a:prstGeom prst="rect">
            <a:avLst/>
          </a:prstGeom>
        </p:spPr>
        <p:txBody>
          <a:bodyPr wrap="square">
            <a:spAutoFit/>
          </a:bodyPr>
          <a:lstStyle/>
          <a:p>
            <a:r>
              <a:rPr lang="en-US" sz="2400" b="1" dirty="0" smtClean="0">
                <a:solidFill>
                  <a:schemeClr val="accent1"/>
                </a:solidFill>
              </a:rPr>
              <a:t>4.3  Using my funding </a:t>
            </a:r>
            <a:r>
              <a:rPr lang="mr-IN" sz="2400" b="1" dirty="0" smtClean="0">
                <a:solidFill>
                  <a:schemeClr val="accent1"/>
                </a:solidFill>
              </a:rPr>
              <a:t>–</a:t>
            </a:r>
            <a:r>
              <a:rPr lang="en-US" sz="2400" b="1" dirty="0" smtClean="0">
                <a:solidFill>
                  <a:schemeClr val="accent1"/>
                </a:solidFill>
              </a:rPr>
              <a:t> monitoring approach</a:t>
            </a:r>
            <a:endParaRPr lang="en-US" sz="2400" b="1" dirty="0">
              <a:solidFill>
                <a:schemeClr val="accent1"/>
              </a:solidFill>
            </a:endParaRPr>
          </a:p>
        </p:txBody>
      </p:sp>
      <p:cxnSp>
        <p:nvCxnSpPr>
          <p:cNvPr id="11" name="Straight Arrow Connector 10"/>
          <p:cNvCxnSpPr/>
          <p:nvPr/>
        </p:nvCxnSpPr>
        <p:spPr>
          <a:xfrm>
            <a:off x="4733432" y="5229546"/>
            <a:ext cx="3980207" cy="102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733432" y="5229546"/>
            <a:ext cx="3980207" cy="1027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783960" y="5286230"/>
            <a:ext cx="2050947" cy="307777"/>
          </a:xfrm>
          <a:prstGeom prst="rect">
            <a:avLst/>
          </a:prstGeom>
        </p:spPr>
        <p:txBody>
          <a:bodyPr wrap="none">
            <a:spAutoFit/>
          </a:bodyPr>
          <a:lstStyle/>
          <a:p>
            <a:pPr algn="ctr"/>
            <a:r>
              <a:rPr lang="en-US" sz="1400" b="1" dirty="0" smtClean="0"/>
              <a:t>Size of funding allocation</a:t>
            </a:r>
            <a:endParaRPr lang="en-US" sz="1400" b="1" dirty="0"/>
          </a:p>
        </p:txBody>
      </p:sp>
    </p:spTree>
    <p:extLst>
      <p:ext uri="{BB962C8B-B14F-4D97-AF65-F5344CB8AC3E}">
        <p14:creationId xmlns:p14="http://schemas.microsoft.com/office/powerpoint/2010/main" val="1158033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44970" y="2841192"/>
            <a:ext cx="8559273"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703658" y="4639156"/>
            <a:ext cx="800356" cy="697747"/>
          </a:xfrm>
          <a:prstGeom prst="rect">
            <a:avLst/>
          </a:prstGeom>
        </p:spPr>
      </p:pic>
      <p:pic>
        <p:nvPicPr>
          <p:cNvPr id="9" name="Picture 8"/>
          <p:cNvPicPr>
            <a:picLocks noChangeAspect="1"/>
          </p:cNvPicPr>
          <p:nvPr/>
        </p:nvPicPr>
        <p:blipFill>
          <a:blip r:embed="rId3"/>
          <a:stretch>
            <a:fillRect/>
          </a:stretch>
        </p:blipFill>
        <p:spPr>
          <a:xfrm>
            <a:off x="973234" y="3014727"/>
            <a:ext cx="254334" cy="702447"/>
          </a:xfrm>
          <a:prstGeom prst="rect">
            <a:avLst/>
          </a:prstGeom>
        </p:spPr>
      </p:pic>
      <p:sp>
        <p:nvSpPr>
          <p:cNvPr id="10" name="TextBox 9"/>
          <p:cNvSpPr txBox="1"/>
          <p:nvPr/>
        </p:nvSpPr>
        <p:spPr>
          <a:xfrm>
            <a:off x="544968" y="3717530"/>
            <a:ext cx="1123494" cy="553998"/>
          </a:xfrm>
          <a:prstGeom prst="rect">
            <a:avLst/>
          </a:prstGeom>
          <a:noFill/>
        </p:spPr>
        <p:txBody>
          <a:bodyPr wrap="square" rtlCol="0">
            <a:spAutoFit/>
          </a:bodyPr>
          <a:lstStyle/>
          <a:p>
            <a:pPr algn="ctr"/>
            <a:r>
              <a:rPr lang="en-US" sz="1000" b="1" dirty="0">
                <a:solidFill>
                  <a:schemeClr val="accent1"/>
                </a:solidFill>
              </a:rPr>
              <a:t>Investing in Disabled People capability</a:t>
            </a:r>
          </a:p>
        </p:txBody>
      </p:sp>
      <p:sp>
        <p:nvSpPr>
          <p:cNvPr id="13" name="TextBox 12"/>
          <p:cNvSpPr txBox="1"/>
          <p:nvPr/>
        </p:nvSpPr>
        <p:spPr>
          <a:xfrm>
            <a:off x="462349" y="414225"/>
            <a:ext cx="4910100" cy="462434"/>
          </a:xfrm>
          <a:prstGeom prst="rect">
            <a:avLst/>
          </a:prstGeom>
          <a:noFill/>
        </p:spPr>
        <p:txBody>
          <a:bodyPr wrap="square" rtlCol="0">
            <a:spAutoFit/>
          </a:bodyPr>
          <a:lstStyle/>
          <a:p>
            <a:r>
              <a:rPr lang="en-US" b="1" dirty="0" smtClean="0">
                <a:solidFill>
                  <a:schemeClr val="accent1"/>
                </a:solidFill>
                <a:latin typeface="Arial" charset="0"/>
                <a:ea typeface="Arial" charset="0"/>
                <a:cs typeface="Arial" charset="0"/>
              </a:rPr>
              <a:t>5.0 I/we live the life we want</a:t>
            </a:r>
            <a:endParaRPr lang="en-US" b="1" dirty="0">
              <a:solidFill>
                <a:schemeClr val="accent1"/>
              </a:solidFill>
              <a:latin typeface="Arial" charset="0"/>
              <a:ea typeface="Arial" charset="0"/>
              <a:cs typeface="Arial" charset="0"/>
            </a:endParaRPr>
          </a:p>
        </p:txBody>
      </p:sp>
      <p:sp>
        <p:nvSpPr>
          <p:cNvPr id="16" name="TextBox 15"/>
          <p:cNvSpPr txBox="1"/>
          <p:nvPr/>
        </p:nvSpPr>
        <p:spPr>
          <a:xfrm>
            <a:off x="544969" y="5448437"/>
            <a:ext cx="1137333" cy="553998"/>
          </a:xfrm>
          <a:prstGeom prst="rect">
            <a:avLst/>
          </a:prstGeom>
          <a:noFill/>
        </p:spPr>
        <p:txBody>
          <a:bodyPr wrap="square" rtlCol="0">
            <a:spAutoFit/>
          </a:bodyPr>
          <a:lstStyle/>
          <a:p>
            <a:pPr algn="ctr"/>
            <a:r>
              <a:rPr lang="en-US" sz="1000" b="1" dirty="0">
                <a:solidFill>
                  <a:schemeClr val="accent1"/>
                </a:solidFill>
              </a:rPr>
              <a:t>Investing in </a:t>
            </a:r>
            <a:r>
              <a:rPr lang="en-US" sz="1000" b="1" dirty="0" smtClean="0">
                <a:solidFill>
                  <a:schemeClr val="accent1"/>
                </a:solidFill>
              </a:rPr>
              <a:t>Whānau capability</a:t>
            </a:r>
            <a:endParaRPr lang="en-US" sz="1000" b="1" dirty="0">
              <a:solidFill>
                <a:schemeClr val="accent1"/>
              </a:solidFill>
            </a:endParaRPr>
          </a:p>
        </p:txBody>
      </p:sp>
      <p:sp>
        <p:nvSpPr>
          <p:cNvPr id="19" name="TextBox 18"/>
          <p:cNvSpPr txBox="1"/>
          <p:nvPr/>
        </p:nvSpPr>
        <p:spPr>
          <a:xfrm>
            <a:off x="530053" y="7090849"/>
            <a:ext cx="1116013" cy="553998"/>
          </a:xfrm>
          <a:prstGeom prst="rect">
            <a:avLst/>
          </a:prstGeom>
          <a:noFill/>
        </p:spPr>
        <p:txBody>
          <a:bodyPr wrap="square" rtlCol="0">
            <a:spAutoFit/>
          </a:bodyPr>
          <a:lstStyle/>
          <a:p>
            <a:pPr algn="ctr"/>
            <a:r>
              <a:rPr lang="en-US" sz="1000" b="1" dirty="0">
                <a:solidFill>
                  <a:schemeClr val="accent1"/>
                </a:solidFill>
              </a:rPr>
              <a:t>Investing in people in the EGL </a:t>
            </a:r>
            <a:r>
              <a:rPr lang="en-US" sz="1000" b="1" dirty="0" smtClean="0">
                <a:solidFill>
                  <a:schemeClr val="accent1"/>
                </a:solidFill>
              </a:rPr>
              <a:t>team</a:t>
            </a:r>
            <a:endParaRPr lang="en-US" sz="1000" b="1" dirty="0">
              <a:solidFill>
                <a:schemeClr val="accent1"/>
              </a:solidFill>
            </a:endParaRPr>
          </a:p>
        </p:txBody>
      </p:sp>
      <p:sp>
        <p:nvSpPr>
          <p:cNvPr id="25" name="TextBox 24"/>
          <p:cNvSpPr txBox="1"/>
          <p:nvPr/>
        </p:nvSpPr>
        <p:spPr>
          <a:xfrm>
            <a:off x="530053" y="9658202"/>
            <a:ext cx="1129852" cy="252963"/>
          </a:xfrm>
          <a:prstGeom prst="rect">
            <a:avLst/>
          </a:prstGeom>
          <a:noFill/>
        </p:spPr>
        <p:txBody>
          <a:bodyPr wrap="square" rtlCol="0">
            <a:spAutoFit/>
          </a:bodyPr>
          <a:lstStyle/>
          <a:p>
            <a:pPr algn="ctr"/>
            <a:r>
              <a:rPr lang="en-US" sz="1000" b="1" dirty="0" smtClean="0">
                <a:solidFill>
                  <a:schemeClr val="accent1"/>
                </a:solidFill>
              </a:rPr>
              <a:t>Tools</a:t>
            </a:r>
            <a:endParaRPr lang="en-US" sz="1000" b="1" dirty="0">
              <a:solidFill>
                <a:schemeClr val="accent1"/>
              </a:solidFill>
            </a:endParaRPr>
          </a:p>
        </p:txBody>
      </p:sp>
      <p:pic>
        <p:nvPicPr>
          <p:cNvPr id="27" name="Picture 26"/>
          <p:cNvPicPr>
            <a:picLocks noChangeAspect="1"/>
          </p:cNvPicPr>
          <p:nvPr/>
        </p:nvPicPr>
        <p:blipFill>
          <a:blip r:embed="rId4"/>
          <a:stretch>
            <a:fillRect/>
          </a:stretch>
        </p:blipFill>
        <p:spPr>
          <a:xfrm>
            <a:off x="716896" y="8987760"/>
            <a:ext cx="787118" cy="632506"/>
          </a:xfrm>
          <a:prstGeom prst="rect">
            <a:avLst/>
          </a:prstGeom>
        </p:spPr>
      </p:pic>
      <p:sp>
        <p:nvSpPr>
          <p:cNvPr id="29" name="TextBox 28"/>
          <p:cNvSpPr txBox="1"/>
          <p:nvPr/>
        </p:nvSpPr>
        <p:spPr>
          <a:xfrm>
            <a:off x="1569491" y="8521184"/>
            <a:ext cx="7479257" cy="2554545"/>
          </a:xfrm>
          <a:prstGeom prst="rect">
            <a:avLst/>
          </a:prstGeom>
          <a:noFill/>
          <a:ln>
            <a:noFill/>
          </a:ln>
        </p:spPr>
        <p:txBody>
          <a:bodyPr wrap="square" rtlCol="0">
            <a:spAutoFit/>
          </a:bodyPr>
          <a:lstStyle/>
          <a:p>
            <a:r>
              <a:rPr lang="en-US" sz="1000" b="1" dirty="0"/>
              <a:t>5</a:t>
            </a:r>
            <a:r>
              <a:rPr lang="en-US" sz="1000" b="1" dirty="0" smtClean="0"/>
              <a:t>.1 Information collection tool - finding </a:t>
            </a:r>
            <a:r>
              <a:rPr lang="en-US" sz="1000" b="1" dirty="0"/>
              <a:t>out how things are going</a:t>
            </a:r>
          </a:p>
          <a:p>
            <a:r>
              <a:rPr lang="en-US" sz="1000" i="1" dirty="0" smtClean="0"/>
              <a:t>What is it? </a:t>
            </a:r>
            <a:r>
              <a:rPr lang="en-US" sz="1000" dirty="0" smtClean="0"/>
              <a:t>A regular reflection </a:t>
            </a:r>
            <a:r>
              <a:rPr lang="en-US" sz="1000" dirty="0"/>
              <a:t>and information gathering opportunity that supports disabled people to talk about how their life is going, decide if they want to make changes, flag if things are going wrong or there are risks, focus on something new or continue in the same direction. Aspects of the data are collated to provide system insights which feed a richer understanding of how the system is tracking (at a personal, family, community and national level). Support and service providers also contribute to system insights. (see the following outline).  People may choose to discuss how things are going with someone, via the internet, phone , in a group, or in any way they choose and which meets their access needs. </a:t>
            </a:r>
            <a:r>
              <a:rPr lang="en-US" sz="1000" dirty="0" smtClean="0"/>
              <a:t/>
            </a:r>
            <a:br>
              <a:rPr lang="en-US" sz="1000" dirty="0" smtClean="0"/>
            </a:br>
            <a:r>
              <a:rPr lang="en-US" sz="1000" i="1" dirty="0" smtClean="0"/>
              <a:t>What value does it bring? </a:t>
            </a:r>
            <a:r>
              <a:rPr lang="en-US" sz="1000" dirty="0" smtClean="0"/>
              <a:t>This tool supports active, reflective behaviours in the system which is critical for the collective to be able to understand, learn and think creatively about embedding learning. It’s also a way to collect information for the system that respects people’s personal information, whilst also being available to the public.  It also assists in being able to understand how the system is serving the disabled community</a:t>
            </a:r>
            <a:r>
              <a:rPr lang="en-US" sz="1000" dirty="0"/>
              <a:t/>
            </a:r>
            <a:br>
              <a:rPr lang="en-US" sz="1000" dirty="0"/>
            </a:br>
            <a:r>
              <a:rPr lang="en-US" sz="1000" i="1" dirty="0" smtClean="0"/>
              <a:t>Who uses it? </a:t>
            </a:r>
            <a:r>
              <a:rPr lang="en-US" sz="1000" dirty="0" smtClean="0"/>
              <a:t>Disabled people and whānau use it to reflect and self-assess (individually and collectively); the system uses it to gather relevant meta-data and develop system insights. Support and service providers use it to feed their reflections into the system</a:t>
            </a:r>
            <a:endParaRPr lang="en-US" sz="1000" i="1" dirty="0" smtClean="0"/>
          </a:p>
          <a:p>
            <a:r>
              <a:rPr lang="en-US" sz="1000" i="1" dirty="0" smtClean="0"/>
              <a:t>What is it linked to? </a:t>
            </a:r>
            <a:r>
              <a:rPr lang="en-US" sz="1000" dirty="0" smtClean="0"/>
              <a:t>Self-managed Information profile (2.4); Outcomes framework (6.3); </a:t>
            </a:r>
            <a:r>
              <a:rPr lang="en-US" sz="1000" dirty="0"/>
              <a:t>EGL Resources </a:t>
            </a:r>
            <a:r>
              <a:rPr lang="en-US" sz="1000" dirty="0" smtClean="0"/>
              <a:t>Tool (4.1); My </a:t>
            </a:r>
            <a:r>
              <a:rPr lang="en-US" sz="1000" dirty="0"/>
              <a:t>Good Life </a:t>
            </a:r>
            <a:r>
              <a:rPr lang="en-US" sz="1000" dirty="0" smtClean="0"/>
              <a:t>proposal (3.2)</a:t>
            </a:r>
            <a:endParaRPr lang="en-US" sz="1000" dirty="0"/>
          </a:p>
          <a:p>
            <a:endParaRPr lang="en-US" sz="1000" dirty="0"/>
          </a:p>
        </p:txBody>
      </p:sp>
      <p:sp>
        <p:nvSpPr>
          <p:cNvPr id="36" name="TextBox 35"/>
          <p:cNvSpPr txBox="1"/>
          <p:nvPr/>
        </p:nvSpPr>
        <p:spPr>
          <a:xfrm>
            <a:off x="1569492" y="6590596"/>
            <a:ext cx="7479257" cy="1015663"/>
          </a:xfrm>
          <a:prstGeom prst="rect">
            <a:avLst/>
          </a:prstGeom>
          <a:noFill/>
          <a:ln>
            <a:noFill/>
          </a:ln>
        </p:spPr>
        <p:txBody>
          <a:bodyPr wrap="square" rtlCol="0">
            <a:spAutoFit/>
          </a:bodyPr>
          <a:lstStyle/>
          <a:p>
            <a:r>
              <a:rPr lang="en-US" sz="1000" b="1" dirty="0" smtClean="0"/>
              <a:t>1.4 </a:t>
            </a:r>
            <a:r>
              <a:rPr lang="en-US" sz="1000" b="1" dirty="0"/>
              <a:t>Investing in </a:t>
            </a:r>
            <a:r>
              <a:rPr lang="en-US" sz="1000" b="1" dirty="0" smtClean="0"/>
              <a:t>system </a:t>
            </a:r>
            <a:r>
              <a:rPr lang="en-US" sz="1000" b="1" dirty="0"/>
              <a:t>c</a:t>
            </a:r>
            <a:r>
              <a:rPr lang="en-US" sz="1000" b="1" dirty="0" smtClean="0"/>
              <a:t>apability</a:t>
            </a:r>
            <a:endParaRPr lang="en-US" sz="1000" b="1" dirty="0"/>
          </a:p>
          <a:p>
            <a:r>
              <a:rPr lang="en-US" sz="1000" i="1" dirty="0"/>
              <a:t>What is it: </a:t>
            </a:r>
            <a:r>
              <a:rPr lang="en-US" sz="1000" dirty="0"/>
              <a:t>Resources and training</a:t>
            </a:r>
          </a:p>
          <a:p>
            <a:r>
              <a:rPr lang="en-US" sz="1000" i="1" dirty="0" smtClean="0"/>
              <a:t>What are the capabilities? </a:t>
            </a:r>
            <a:r>
              <a:rPr lang="en-US" sz="1000" dirty="0" smtClean="0"/>
              <a:t>Active reflection; critical thinking; creative problem-solving; cognitive/thinking strategies; group and individual facilitation</a:t>
            </a:r>
          </a:p>
          <a:p>
            <a:r>
              <a:rPr lang="en-US" sz="1000" i="1" dirty="0" smtClean="0"/>
              <a:t>What are their behaviours? </a:t>
            </a:r>
            <a:r>
              <a:rPr lang="en-US" sz="1000" dirty="0" smtClean="0"/>
              <a:t>Softly challenging to take risks to grow; inspire; listen, </a:t>
            </a:r>
            <a:r>
              <a:rPr lang="en-US" sz="1000" dirty="0"/>
              <a:t>respect, encourage, affirm</a:t>
            </a:r>
          </a:p>
          <a:p>
            <a:endParaRPr lang="en-US" sz="1000" dirty="0"/>
          </a:p>
        </p:txBody>
      </p:sp>
      <p:sp>
        <p:nvSpPr>
          <p:cNvPr id="37" name="TextBox 36"/>
          <p:cNvSpPr txBox="1"/>
          <p:nvPr/>
        </p:nvSpPr>
        <p:spPr>
          <a:xfrm>
            <a:off x="1569492" y="4709773"/>
            <a:ext cx="7479257" cy="1015663"/>
          </a:xfrm>
          <a:prstGeom prst="rect">
            <a:avLst/>
          </a:prstGeom>
          <a:noFill/>
          <a:ln>
            <a:noFill/>
          </a:ln>
        </p:spPr>
        <p:txBody>
          <a:bodyPr wrap="square" rtlCol="0">
            <a:spAutoFit/>
          </a:bodyPr>
          <a:lstStyle/>
          <a:p>
            <a:r>
              <a:rPr lang="en-US" sz="1000" b="1" dirty="0" smtClean="0"/>
              <a:t>1.7 Investing in whānau capability </a:t>
            </a:r>
            <a:br>
              <a:rPr lang="en-US" sz="1000" b="1" dirty="0" smtClean="0"/>
            </a:br>
            <a:r>
              <a:rPr lang="en-US" sz="1000" i="1" dirty="0" smtClean="0"/>
              <a:t>What </a:t>
            </a:r>
            <a:r>
              <a:rPr lang="en-US" sz="1000" i="1" dirty="0"/>
              <a:t>is it: </a:t>
            </a:r>
            <a:r>
              <a:rPr lang="en-US" sz="1000" dirty="0"/>
              <a:t>A funding mechanism for local/national capability and capacity building</a:t>
            </a:r>
          </a:p>
          <a:p>
            <a:r>
              <a:rPr lang="en-US" sz="1000" i="1" dirty="0" smtClean="0"/>
              <a:t>What are the capabilities being built?</a:t>
            </a:r>
            <a:r>
              <a:rPr lang="en-US" sz="1000" dirty="0"/>
              <a:t> Managing resources, personal leadership, critical thinking; creative problem-solving, assertiveness,  </a:t>
            </a:r>
            <a:r>
              <a:rPr lang="en-US" sz="1000" dirty="0" err="1"/>
              <a:t>organsational</a:t>
            </a:r>
            <a:r>
              <a:rPr lang="en-US" sz="1000" dirty="0"/>
              <a:t> skills,  active reflection, mentoring/sharing wisdom, networking, group and individual facilitation</a:t>
            </a:r>
          </a:p>
          <a:p>
            <a:r>
              <a:rPr lang="en-US" sz="1000" i="1" dirty="0" smtClean="0"/>
              <a:t>What </a:t>
            </a:r>
            <a:r>
              <a:rPr lang="en-US" sz="1000" i="1" dirty="0"/>
              <a:t>are the capacities being built? </a:t>
            </a:r>
            <a:r>
              <a:rPr lang="en-US" sz="1000" dirty="0"/>
              <a:t>Community contribution, peer-to-peer support to learning from each other about the system and developing a shared sense of understanding and support</a:t>
            </a:r>
          </a:p>
        </p:txBody>
      </p:sp>
      <p:sp>
        <p:nvSpPr>
          <p:cNvPr id="38" name="TextBox 37"/>
          <p:cNvSpPr txBox="1"/>
          <p:nvPr/>
        </p:nvSpPr>
        <p:spPr>
          <a:xfrm>
            <a:off x="1569492" y="3047284"/>
            <a:ext cx="7479257" cy="1015663"/>
          </a:xfrm>
          <a:prstGeom prst="rect">
            <a:avLst/>
          </a:prstGeom>
          <a:noFill/>
          <a:ln>
            <a:noFill/>
          </a:ln>
        </p:spPr>
        <p:txBody>
          <a:bodyPr wrap="square" rtlCol="0">
            <a:spAutoFit/>
          </a:bodyPr>
          <a:lstStyle/>
          <a:p>
            <a:r>
              <a:rPr lang="en-US" sz="1000" b="1" dirty="0" smtClean="0"/>
              <a:t>1.5 </a:t>
            </a:r>
            <a:r>
              <a:rPr lang="en-US" sz="1000" b="1" dirty="0"/>
              <a:t>Investing in a disabled person’s capability </a:t>
            </a:r>
            <a:endParaRPr lang="en-US" sz="1000" b="1" dirty="0" smtClean="0"/>
          </a:p>
          <a:p>
            <a:r>
              <a:rPr lang="en-US" sz="1000" i="1" dirty="0" smtClean="0"/>
              <a:t>What is it: </a:t>
            </a:r>
            <a:r>
              <a:rPr lang="en-US" sz="1000" dirty="0"/>
              <a:t>A funding mechanism for local/national capability and capacity building</a:t>
            </a:r>
          </a:p>
          <a:p>
            <a:r>
              <a:rPr lang="en-US" sz="1000" i="1" dirty="0" smtClean="0"/>
              <a:t>What are the capabilities being built? </a:t>
            </a:r>
            <a:r>
              <a:rPr lang="en-US" sz="1000" dirty="0"/>
              <a:t>Managing resources, personal leadership, critical thinking; creative problem-solving, assertiveness,  </a:t>
            </a:r>
            <a:r>
              <a:rPr lang="en-US" sz="1000" dirty="0" err="1" smtClean="0"/>
              <a:t>organsational</a:t>
            </a:r>
            <a:r>
              <a:rPr lang="en-US" sz="1000" dirty="0" smtClean="0"/>
              <a:t> </a:t>
            </a:r>
            <a:r>
              <a:rPr lang="en-US" sz="1000" dirty="0"/>
              <a:t>skills,  active reflection, mentoring/sharing wisdom, networking, group and individual facilitation</a:t>
            </a:r>
          </a:p>
          <a:p>
            <a:r>
              <a:rPr lang="en-US" sz="1000" i="1" dirty="0" smtClean="0"/>
              <a:t>What are the capacities being built? </a:t>
            </a:r>
            <a:r>
              <a:rPr lang="en-US" sz="1000" dirty="0" smtClean="0"/>
              <a:t>Community </a:t>
            </a:r>
            <a:r>
              <a:rPr lang="en-US" sz="1000" dirty="0"/>
              <a:t>contribution, peer-to-peer support to learning from each other about the system and </a:t>
            </a:r>
            <a:r>
              <a:rPr lang="en-US" sz="1000" dirty="0" smtClean="0"/>
              <a:t>developing </a:t>
            </a:r>
            <a:r>
              <a:rPr lang="en-US" sz="1000" dirty="0"/>
              <a:t>a shared sense of understanding and support</a:t>
            </a:r>
          </a:p>
        </p:txBody>
      </p:sp>
      <p:pic>
        <p:nvPicPr>
          <p:cNvPr id="33" name="Picture 32"/>
          <p:cNvPicPr>
            <a:picLocks noChangeAspect="1"/>
          </p:cNvPicPr>
          <p:nvPr/>
        </p:nvPicPr>
        <p:blipFill>
          <a:blip r:embed="rId3"/>
          <a:stretch>
            <a:fillRect/>
          </a:stretch>
        </p:blipFill>
        <p:spPr>
          <a:xfrm>
            <a:off x="973234" y="6296369"/>
            <a:ext cx="254334" cy="702447"/>
          </a:xfrm>
          <a:prstGeom prst="rect">
            <a:avLst/>
          </a:prstGeom>
        </p:spPr>
      </p:pic>
      <p:sp>
        <p:nvSpPr>
          <p:cNvPr id="30" name="Rectangle 29"/>
          <p:cNvSpPr/>
          <p:nvPr/>
        </p:nvSpPr>
        <p:spPr>
          <a:xfrm>
            <a:off x="1569493" y="1232181"/>
            <a:ext cx="7479257" cy="1384995"/>
          </a:xfrm>
          <a:prstGeom prst="rect">
            <a:avLst/>
          </a:prstGeom>
        </p:spPr>
        <p:txBody>
          <a:bodyPr wrap="square">
            <a:spAutoFit/>
          </a:bodyPr>
          <a:lstStyle/>
          <a:p>
            <a:r>
              <a:rPr lang="en-US" sz="1200" dirty="0" smtClean="0"/>
              <a:t>My whānau and I have been living the life we want. We’re in control, making decisions and achieving our goals. We have learned a lot and have changed direction a few times. Our EGL connector/tūhono continues is in regular contact and continues to support me/us if we have chosen one. I feel like I am a contributing citizen </a:t>
            </a:r>
            <a:r>
              <a:rPr lang="en-US" sz="1200" dirty="0"/>
              <a:t>to </a:t>
            </a:r>
            <a:r>
              <a:rPr lang="en-US" sz="1200" dirty="0" smtClean="0"/>
              <a:t>my </a:t>
            </a:r>
            <a:r>
              <a:rPr lang="en-US" sz="1200" dirty="0" err="1" smtClean="0"/>
              <a:t>whānau</a:t>
            </a:r>
            <a:r>
              <a:rPr lang="en-US" sz="1200" dirty="0" smtClean="0"/>
              <a:t> and community.  and am respected because of this. We are creating a vision for the long-term and share what we are learning with others in out networks. I/we feel confident that if my impairment changes, or my circumstances do, I have the personal capability and support networks to know what to do.</a:t>
            </a:r>
          </a:p>
          <a:p>
            <a:endParaRPr lang="en-US" sz="1200" dirty="0"/>
          </a:p>
        </p:txBody>
      </p:sp>
      <p:pic>
        <p:nvPicPr>
          <p:cNvPr id="26" name="Picture 25"/>
          <p:cNvPicPr>
            <a:picLocks noChangeAspect="1"/>
          </p:cNvPicPr>
          <p:nvPr/>
        </p:nvPicPr>
        <p:blipFill>
          <a:blip r:embed="rId3"/>
          <a:stretch>
            <a:fillRect/>
          </a:stretch>
        </p:blipFill>
        <p:spPr>
          <a:xfrm>
            <a:off x="973234" y="1247377"/>
            <a:ext cx="254334" cy="702447"/>
          </a:xfrm>
          <a:prstGeom prst="rect">
            <a:avLst/>
          </a:prstGeom>
        </p:spPr>
      </p:pic>
      <p:cxnSp>
        <p:nvCxnSpPr>
          <p:cNvPr id="31" name="Straight Connector 30"/>
          <p:cNvCxnSpPr/>
          <p:nvPr/>
        </p:nvCxnSpPr>
        <p:spPr>
          <a:xfrm>
            <a:off x="544970" y="4246912"/>
            <a:ext cx="8559273"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44970" y="6130303"/>
            <a:ext cx="8559273"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44970" y="7945876"/>
            <a:ext cx="8559273"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465C6875-824B-3941-A31A-199FBD3E3463}" type="slidenum">
              <a:rPr lang="en-US" smtClean="0"/>
              <a:t>15</a:t>
            </a:fld>
            <a:endParaRPr lang="en-US" dirty="0"/>
          </a:p>
        </p:txBody>
      </p:sp>
      <p:sp>
        <p:nvSpPr>
          <p:cNvPr id="39" name="Footer Placeholder 8"/>
          <p:cNvSpPr txBox="1">
            <a:spLocks/>
          </p:cNvSpPr>
          <p:nvPr/>
        </p:nvSpPr>
        <p:spPr>
          <a:xfrm>
            <a:off x="660083" y="12011554"/>
            <a:ext cx="5683567" cy="681038"/>
          </a:xfrm>
          <a:prstGeom prst="rect">
            <a:avLst/>
          </a:prstGeom>
        </p:spPr>
        <p:txBody>
          <a:bodyPr vert="horz" lIns="91440" tIns="45720" rIns="91440" bIns="45720" rtlCol="0" anchor="ctr"/>
          <a:lstStyle>
            <a:defPPr>
              <a:defRPr lang="en-US"/>
            </a:defPPr>
            <a:lvl1pPr marL="0" algn="l" defTabSz="1221913" rtl="0" eaLnBrk="1" latinLnBrk="0" hangingPunct="1">
              <a:defRPr sz="900" kern="1200">
                <a:solidFill>
                  <a:schemeClr val="tx1">
                    <a:tint val="75000"/>
                  </a:schemeClr>
                </a:solidFill>
                <a:latin typeface="Roboto" charset="0"/>
                <a:ea typeface="Roboto" charset="0"/>
                <a:cs typeface="Roboto" charset="0"/>
              </a:defRPr>
            </a:lvl1pPr>
            <a:lvl2pPr marL="610956" algn="l" defTabSz="1221913" rtl="0" eaLnBrk="1" latinLnBrk="0" hangingPunct="1">
              <a:defRPr sz="2405" kern="1200">
                <a:solidFill>
                  <a:schemeClr val="tx1"/>
                </a:solidFill>
                <a:latin typeface="+mn-lt"/>
                <a:ea typeface="+mn-ea"/>
                <a:cs typeface="+mn-cs"/>
              </a:defRPr>
            </a:lvl2pPr>
            <a:lvl3pPr marL="1221913" algn="l" defTabSz="1221913" rtl="0" eaLnBrk="1" latinLnBrk="0" hangingPunct="1">
              <a:defRPr sz="2405" kern="1200">
                <a:solidFill>
                  <a:schemeClr val="tx1"/>
                </a:solidFill>
                <a:latin typeface="+mn-lt"/>
                <a:ea typeface="+mn-ea"/>
                <a:cs typeface="+mn-cs"/>
              </a:defRPr>
            </a:lvl3pPr>
            <a:lvl4pPr marL="1832869" algn="l" defTabSz="1221913" rtl="0" eaLnBrk="1" latinLnBrk="0" hangingPunct="1">
              <a:defRPr sz="2405" kern="1200">
                <a:solidFill>
                  <a:schemeClr val="tx1"/>
                </a:solidFill>
                <a:latin typeface="+mn-lt"/>
                <a:ea typeface="+mn-ea"/>
                <a:cs typeface="+mn-cs"/>
              </a:defRPr>
            </a:lvl4pPr>
            <a:lvl5pPr marL="2443825" algn="l" defTabSz="1221913" rtl="0" eaLnBrk="1" latinLnBrk="0" hangingPunct="1">
              <a:defRPr sz="2405" kern="1200">
                <a:solidFill>
                  <a:schemeClr val="tx1"/>
                </a:solidFill>
                <a:latin typeface="+mn-lt"/>
                <a:ea typeface="+mn-ea"/>
                <a:cs typeface="+mn-cs"/>
              </a:defRPr>
            </a:lvl5pPr>
            <a:lvl6pPr marL="3054782" algn="l" defTabSz="1221913" rtl="0" eaLnBrk="1" latinLnBrk="0" hangingPunct="1">
              <a:defRPr sz="2405" kern="1200">
                <a:solidFill>
                  <a:schemeClr val="tx1"/>
                </a:solidFill>
                <a:latin typeface="+mn-lt"/>
                <a:ea typeface="+mn-ea"/>
                <a:cs typeface="+mn-cs"/>
              </a:defRPr>
            </a:lvl6pPr>
            <a:lvl7pPr marL="3665738" algn="l" defTabSz="1221913" rtl="0" eaLnBrk="1" latinLnBrk="0" hangingPunct="1">
              <a:defRPr sz="2405" kern="1200">
                <a:solidFill>
                  <a:schemeClr val="tx1"/>
                </a:solidFill>
                <a:latin typeface="+mn-lt"/>
                <a:ea typeface="+mn-ea"/>
                <a:cs typeface="+mn-cs"/>
              </a:defRPr>
            </a:lvl7pPr>
            <a:lvl8pPr marL="4276695" algn="l" defTabSz="1221913" rtl="0" eaLnBrk="1" latinLnBrk="0" hangingPunct="1">
              <a:defRPr sz="2405" kern="1200">
                <a:solidFill>
                  <a:schemeClr val="tx1"/>
                </a:solidFill>
                <a:latin typeface="+mn-lt"/>
                <a:ea typeface="+mn-ea"/>
                <a:cs typeface="+mn-cs"/>
              </a:defRPr>
            </a:lvl8pPr>
            <a:lvl9pPr marL="4887651" algn="l" defTabSz="1221913" rtl="0" eaLnBrk="1" latinLnBrk="0" hangingPunct="1">
              <a:defRPr sz="2405" kern="1200">
                <a:solidFill>
                  <a:schemeClr val="tx1"/>
                </a:solidFill>
                <a:latin typeface="+mn-lt"/>
                <a:ea typeface="+mn-ea"/>
                <a:cs typeface="+mn-cs"/>
              </a:defRPr>
            </a:lvl9pPr>
          </a:lstStyle>
          <a:p>
            <a:r>
              <a:rPr lang="en-NZ" dirty="0">
                <a:solidFill>
                  <a:schemeClr val="tx1">
                    <a:lumMod val="50000"/>
                    <a:lumOff val="50000"/>
                  </a:schemeClr>
                </a:solidFill>
              </a:rPr>
              <a:t>Enabling Good Lives | System Elements for Disability Support System transformation  </a:t>
            </a:r>
            <a:endParaRPr lang="en-US" dirty="0"/>
          </a:p>
        </p:txBody>
      </p:sp>
    </p:spTree>
    <p:extLst>
      <p:ext uri="{BB962C8B-B14F-4D97-AF65-F5344CB8AC3E}">
        <p14:creationId xmlns:p14="http://schemas.microsoft.com/office/powerpoint/2010/main" val="421302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ectangle 111"/>
          <p:cNvSpPr/>
          <p:nvPr/>
        </p:nvSpPr>
        <p:spPr>
          <a:xfrm>
            <a:off x="473000" y="8362172"/>
            <a:ext cx="7725336" cy="2409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473000" y="391295"/>
            <a:ext cx="8754762" cy="461665"/>
          </a:xfrm>
          <a:prstGeom prst="rect">
            <a:avLst/>
          </a:prstGeom>
        </p:spPr>
        <p:txBody>
          <a:bodyPr wrap="square">
            <a:spAutoFit/>
          </a:bodyPr>
          <a:lstStyle/>
          <a:p>
            <a:r>
              <a:rPr lang="en-US" sz="2400" b="1" dirty="0" smtClean="0">
                <a:solidFill>
                  <a:schemeClr val="accent1"/>
                </a:solidFill>
              </a:rPr>
              <a:t>5.1 Information collection tool – finding out how things are going </a:t>
            </a:r>
            <a:endParaRPr lang="en-US" sz="2400" b="1" dirty="0">
              <a:solidFill>
                <a:schemeClr val="accent1"/>
              </a:solidFill>
            </a:endParaRPr>
          </a:p>
        </p:txBody>
      </p:sp>
      <p:sp>
        <p:nvSpPr>
          <p:cNvPr id="65" name="Rectangle 64"/>
          <p:cNvSpPr/>
          <p:nvPr/>
        </p:nvSpPr>
        <p:spPr>
          <a:xfrm>
            <a:off x="3810050" y="5665236"/>
            <a:ext cx="175140" cy="1847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p:cNvSpPr/>
          <p:nvPr/>
        </p:nvSpPr>
        <p:spPr>
          <a:xfrm>
            <a:off x="3304629" y="5669453"/>
            <a:ext cx="175140" cy="1847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p:cNvSpPr/>
          <p:nvPr/>
        </p:nvSpPr>
        <p:spPr>
          <a:xfrm>
            <a:off x="4420360" y="5649971"/>
            <a:ext cx="175140" cy="1847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p:cNvSpPr/>
          <p:nvPr/>
        </p:nvSpPr>
        <p:spPr>
          <a:xfrm>
            <a:off x="6672548" y="5649970"/>
            <a:ext cx="175140" cy="1847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1" name="Straight Arrow Connector 70"/>
          <p:cNvCxnSpPr>
            <a:stCxn id="66" idx="0"/>
          </p:cNvCxnSpPr>
          <p:nvPr/>
        </p:nvCxnSpPr>
        <p:spPr>
          <a:xfrm flipH="1" flipV="1">
            <a:off x="3384478" y="4950060"/>
            <a:ext cx="7721" cy="7193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flipV="1">
            <a:off x="3898804" y="4935739"/>
            <a:ext cx="7721" cy="7193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flipV="1">
            <a:off x="4503441" y="4945843"/>
            <a:ext cx="7721" cy="7193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flipV="1">
            <a:off x="6760118" y="4926899"/>
            <a:ext cx="7721" cy="7193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16964" y="5983728"/>
            <a:ext cx="818895" cy="400110"/>
          </a:xfrm>
          <a:prstGeom prst="rect">
            <a:avLst/>
          </a:prstGeom>
        </p:spPr>
        <p:txBody>
          <a:bodyPr wrap="square">
            <a:spAutoFit/>
          </a:bodyPr>
          <a:lstStyle/>
          <a:p>
            <a:pPr algn="ctr"/>
            <a:r>
              <a:rPr lang="en-US" sz="1000" dirty="0"/>
              <a:t>P</a:t>
            </a:r>
            <a:r>
              <a:rPr lang="en-US" sz="1000" dirty="0" smtClean="0"/>
              <a:t>eople </a:t>
            </a:r>
            <a:r>
              <a:rPr lang="en-US" sz="1000" dirty="0"/>
              <a:t>in the system </a:t>
            </a:r>
          </a:p>
        </p:txBody>
      </p:sp>
      <p:grpSp>
        <p:nvGrpSpPr>
          <p:cNvPr id="63" name="Group 62"/>
          <p:cNvGrpSpPr/>
          <p:nvPr/>
        </p:nvGrpSpPr>
        <p:grpSpPr>
          <a:xfrm>
            <a:off x="681601" y="1626208"/>
            <a:ext cx="8285799" cy="4991938"/>
            <a:chOff x="340408" y="320572"/>
            <a:chExt cx="8285799" cy="4991938"/>
          </a:xfrm>
        </p:grpSpPr>
        <p:sp>
          <p:nvSpPr>
            <p:cNvPr id="56" name="Rounded Rectangle 55"/>
            <p:cNvSpPr/>
            <p:nvPr/>
          </p:nvSpPr>
          <p:spPr>
            <a:xfrm>
              <a:off x="6863521" y="363557"/>
              <a:ext cx="1762686" cy="457428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ounded Rectangle 53"/>
            <p:cNvSpPr/>
            <p:nvPr/>
          </p:nvSpPr>
          <p:spPr>
            <a:xfrm>
              <a:off x="3912239" y="320572"/>
              <a:ext cx="528809" cy="455220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stretch>
              <a:fillRect/>
            </a:stretch>
          </p:blipFill>
          <p:spPr>
            <a:xfrm>
              <a:off x="430348" y="2341659"/>
              <a:ext cx="461357" cy="402208"/>
            </a:xfrm>
            <a:prstGeom prst="rect">
              <a:avLst/>
            </a:prstGeom>
          </p:spPr>
        </p:pic>
        <p:pic>
          <p:nvPicPr>
            <p:cNvPr id="5" name="Picture 4"/>
            <p:cNvPicPr>
              <a:picLocks noChangeAspect="1"/>
            </p:cNvPicPr>
            <p:nvPr/>
          </p:nvPicPr>
          <p:blipFill>
            <a:blip r:embed="rId3"/>
            <a:stretch>
              <a:fillRect/>
            </a:stretch>
          </p:blipFill>
          <p:spPr>
            <a:xfrm>
              <a:off x="586086" y="1531344"/>
              <a:ext cx="149881" cy="413958"/>
            </a:xfrm>
            <a:prstGeom prst="rect">
              <a:avLst/>
            </a:prstGeom>
          </p:spPr>
        </p:pic>
        <p:pic>
          <p:nvPicPr>
            <p:cNvPr id="6" name="Picture 5"/>
            <p:cNvPicPr>
              <a:picLocks noChangeAspect="1"/>
            </p:cNvPicPr>
            <p:nvPr/>
          </p:nvPicPr>
          <p:blipFill>
            <a:blip r:embed="rId3"/>
            <a:stretch>
              <a:fillRect/>
            </a:stretch>
          </p:blipFill>
          <p:spPr>
            <a:xfrm>
              <a:off x="473000" y="4098697"/>
              <a:ext cx="206287" cy="569747"/>
            </a:xfrm>
            <a:prstGeom prst="rect">
              <a:avLst/>
            </a:prstGeom>
          </p:spPr>
        </p:pic>
        <p:cxnSp>
          <p:nvCxnSpPr>
            <p:cNvPr id="13" name="Straight Connector 12"/>
            <p:cNvCxnSpPr/>
            <p:nvPr/>
          </p:nvCxnSpPr>
          <p:spPr>
            <a:xfrm>
              <a:off x="340408" y="2057243"/>
              <a:ext cx="8285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40408" y="2980824"/>
              <a:ext cx="8285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0408" y="3916185"/>
              <a:ext cx="8285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1035586" y="1619480"/>
              <a:ext cx="209320" cy="2203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1623152" y="1618025"/>
              <a:ext cx="209320" cy="2203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2302526" y="1628154"/>
              <a:ext cx="209320" cy="2203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2938625" y="1623221"/>
              <a:ext cx="209320" cy="2203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3485547" y="1618025"/>
              <a:ext cx="209320" cy="2203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4091166" y="1618025"/>
              <a:ext cx="209320" cy="2203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4739090" y="1629980"/>
              <a:ext cx="209320" cy="2203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5508757" y="1628154"/>
              <a:ext cx="209320" cy="2203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6318410" y="1608259"/>
              <a:ext cx="209320" cy="2203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7175654" y="1625781"/>
              <a:ext cx="209320" cy="2203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8180805" y="1649590"/>
              <a:ext cx="209320" cy="2203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p:cNvSpPr/>
            <p:nvPr/>
          </p:nvSpPr>
          <p:spPr>
            <a:xfrm>
              <a:off x="1035586" y="2419598"/>
              <a:ext cx="209320" cy="19887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1"/>
            <p:cNvSpPr/>
            <p:nvPr/>
          </p:nvSpPr>
          <p:spPr>
            <a:xfrm>
              <a:off x="1623152" y="2407948"/>
              <a:ext cx="209320" cy="19887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riangle 32"/>
            <p:cNvSpPr/>
            <p:nvPr/>
          </p:nvSpPr>
          <p:spPr>
            <a:xfrm>
              <a:off x="2330069" y="2407948"/>
              <a:ext cx="209320" cy="19887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p:cNvSpPr/>
            <p:nvPr/>
          </p:nvSpPr>
          <p:spPr>
            <a:xfrm>
              <a:off x="2921306" y="2400517"/>
              <a:ext cx="209320" cy="19887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iangle 34"/>
            <p:cNvSpPr/>
            <p:nvPr/>
          </p:nvSpPr>
          <p:spPr>
            <a:xfrm>
              <a:off x="3472694" y="2400517"/>
              <a:ext cx="209320" cy="19887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p:cNvSpPr/>
            <p:nvPr/>
          </p:nvSpPr>
          <p:spPr>
            <a:xfrm>
              <a:off x="4079167" y="2407948"/>
              <a:ext cx="209320" cy="19887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p:cNvSpPr/>
            <p:nvPr/>
          </p:nvSpPr>
          <p:spPr>
            <a:xfrm>
              <a:off x="4800600" y="2397802"/>
              <a:ext cx="209320" cy="19887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p:cNvSpPr/>
            <p:nvPr/>
          </p:nvSpPr>
          <p:spPr>
            <a:xfrm>
              <a:off x="5551905" y="2425431"/>
              <a:ext cx="209320" cy="19887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p:cNvSpPr/>
            <p:nvPr/>
          </p:nvSpPr>
          <p:spPr>
            <a:xfrm>
              <a:off x="6323920" y="2419036"/>
              <a:ext cx="209320" cy="19887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p:cNvSpPr/>
            <p:nvPr/>
          </p:nvSpPr>
          <p:spPr>
            <a:xfrm>
              <a:off x="7186671" y="2397802"/>
              <a:ext cx="209320" cy="19887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p:cNvSpPr/>
            <p:nvPr/>
          </p:nvSpPr>
          <p:spPr>
            <a:xfrm>
              <a:off x="8217240" y="2407948"/>
              <a:ext cx="209320" cy="19887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ounded Rectangle 44"/>
            <p:cNvSpPr/>
            <p:nvPr/>
          </p:nvSpPr>
          <p:spPr>
            <a:xfrm>
              <a:off x="801766" y="3183875"/>
              <a:ext cx="7824439" cy="57287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2921306" y="3362054"/>
              <a:ext cx="2181339" cy="276999"/>
            </a:xfrm>
            <a:prstGeom prst="rect">
              <a:avLst/>
            </a:prstGeom>
            <a:noFill/>
          </p:spPr>
          <p:txBody>
            <a:bodyPr wrap="square" rtlCol="0">
              <a:spAutoFit/>
            </a:bodyPr>
            <a:lstStyle/>
            <a:p>
              <a:r>
                <a:rPr lang="en-US" sz="1200" b="1" dirty="0" smtClean="0"/>
                <a:t>SYSTEM INSIGHTS</a:t>
              </a:r>
              <a:endParaRPr lang="en-US" sz="1200" b="1" dirty="0"/>
            </a:p>
          </p:txBody>
        </p:sp>
        <p:cxnSp>
          <p:nvCxnSpPr>
            <p:cNvPr id="50" name="Straight Arrow Connector 49"/>
            <p:cNvCxnSpPr/>
            <p:nvPr/>
          </p:nvCxnSpPr>
          <p:spPr>
            <a:xfrm>
              <a:off x="2407186" y="1846118"/>
              <a:ext cx="0" cy="14671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3043285" y="1846118"/>
              <a:ext cx="0" cy="14671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3590207" y="1846118"/>
              <a:ext cx="0" cy="14671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6423070" y="1846118"/>
              <a:ext cx="0" cy="14671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Left Bracket 56"/>
            <p:cNvSpPr/>
            <p:nvPr/>
          </p:nvSpPr>
          <p:spPr>
            <a:xfrm rot="16200000">
              <a:off x="5998275" y="3129980"/>
              <a:ext cx="275421" cy="4089639"/>
            </a:xfrm>
            <a:prstGeom prst="leftBracket">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8" name="TextBox 57"/>
            <p:cNvSpPr txBox="1"/>
            <p:nvPr/>
          </p:nvSpPr>
          <p:spPr>
            <a:xfrm>
              <a:off x="4220263" y="5001039"/>
              <a:ext cx="4101637" cy="276999"/>
            </a:xfrm>
            <a:prstGeom prst="rect">
              <a:avLst/>
            </a:prstGeom>
            <a:noFill/>
          </p:spPr>
          <p:txBody>
            <a:bodyPr wrap="square" rtlCol="0">
              <a:spAutoFit/>
            </a:bodyPr>
            <a:lstStyle/>
            <a:p>
              <a:r>
                <a:rPr lang="en-US" sz="1200" b="1" dirty="0" smtClean="0"/>
                <a:t>CONTRIBUTION TO FORUMS + COMMUNITIES OF PRACTICE</a:t>
              </a:r>
              <a:endParaRPr lang="en-US" sz="1200" b="1" dirty="0"/>
            </a:p>
          </p:txBody>
        </p:sp>
      </p:grpSp>
      <p:graphicFrame>
        <p:nvGraphicFramePr>
          <p:cNvPr id="10" name="Table 9"/>
          <p:cNvGraphicFramePr>
            <a:graphicFrameLocks noGrp="1"/>
          </p:cNvGraphicFramePr>
          <p:nvPr>
            <p:extLst>
              <p:ext uri="{D42A27DB-BD31-4B8C-83A1-F6EECF244321}">
                <p14:modId xmlns:p14="http://schemas.microsoft.com/office/powerpoint/2010/main" val="1915490618"/>
              </p:ext>
            </p:extLst>
          </p:nvPr>
        </p:nvGraphicFramePr>
        <p:xfrm>
          <a:off x="1255594" y="1566626"/>
          <a:ext cx="7711804" cy="4574288"/>
        </p:xfrm>
        <a:graphic>
          <a:graphicData uri="http://schemas.openxmlformats.org/drawingml/2006/table">
            <a:tbl>
              <a:tblPr firstRow="1" bandRow="1">
                <a:tableStyleId>{5C22544A-7EE6-4342-B048-85BDC9FD1C3A}</a:tableStyleId>
              </a:tblPr>
              <a:tblGrid>
                <a:gridCol w="505846"/>
                <a:gridCol w="742624"/>
                <a:gridCol w="624235"/>
                <a:gridCol w="538134"/>
                <a:gridCol w="570421"/>
                <a:gridCol w="645761"/>
                <a:gridCol w="710337"/>
                <a:gridCol w="817963"/>
                <a:gridCol w="731862"/>
                <a:gridCol w="1065504"/>
                <a:gridCol w="759117"/>
              </a:tblGrid>
              <a:tr h="1123721">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lang="en-NZ" sz="1200" b="0" dirty="0" smtClean="0">
                          <a:solidFill>
                            <a:schemeClr val="tx1"/>
                          </a:solidFill>
                          <a:effectLst/>
                          <a:latin typeface="Arial" charset="0"/>
                          <a:ea typeface="Arial" charset="0"/>
                          <a:cs typeface="Arial" charset="0"/>
                        </a:rPr>
                        <a:t>What I want to do?</a:t>
                      </a:r>
                      <a:endParaRPr lang="en-US" sz="1200" b="0" dirty="0" smtClean="0">
                        <a:solidFill>
                          <a:schemeClr val="tx1"/>
                        </a:solidFill>
                        <a:effectLst/>
                        <a:latin typeface="Arial" charset="0"/>
                        <a:ea typeface="Arial" charset="0"/>
                        <a:cs typeface="Arial" charset="0"/>
                      </a:endParaRPr>
                    </a:p>
                    <a:p>
                      <a:pPr algn="l"/>
                      <a:endParaRPr lang="en-US" sz="1200" b="0" dirty="0">
                        <a:solidFill>
                          <a:schemeClr val="tx1"/>
                        </a:solidFill>
                        <a:latin typeface="Arial" charset="0"/>
                        <a:ea typeface="Arial" charset="0"/>
                        <a:cs typeface="Arial" charset="0"/>
                      </a:endParaRPr>
                    </a:p>
                  </a:txBody>
                  <a:tcPr vert="vert27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lvl="0" algn="l">
                        <a:lnSpc>
                          <a:spcPct val="107000"/>
                        </a:lnSpc>
                        <a:spcAft>
                          <a:spcPts val="800"/>
                        </a:spcAft>
                      </a:pPr>
                      <a:r>
                        <a:rPr lang="en-NZ" sz="1200" b="0" dirty="0" smtClean="0">
                          <a:solidFill>
                            <a:schemeClr val="tx1"/>
                          </a:solidFill>
                          <a:effectLst/>
                          <a:latin typeface="Arial" charset="0"/>
                          <a:ea typeface="Arial" charset="0"/>
                          <a:cs typeface="Arial" charset="0"/>
                        </a:rPr>
                        <a:t>What were the</a:t>
                      </a:r>
                      <a:r>
                        <a:rPr lang="en-NZ" sz="1200" b="0" baseline="0" dirty="0" smtClean="0">
                          <a:solidFill>
                            <a:schemeClr val="tx1"/>
                          </a:solidFill>
                          <a:effectLst/>
                          <a:latin typeface="Arial" charset="0"/>
                          <a:ea typeface="Arial" charset="0"/>
                          <a:cs typeface="Arial" charset="0"/>
                        </a:rPr>
                        <a:t> things I wanted to achieve?</a:t>
                      </a:r>
                      <a:endParaRPr lang="en-US" sz="1200" b="0" dirty="0">
                        <a:solidFill>
                          <a:schemeClr val="tx1"/>
                        </a:solidFill>
                        <a:effectLst/>
                        <a:latin typeface="Arial" charset="0"/>
                        <a:ea typeface="Arial" charset="0"/>
                        <a:cs typeface="Arial" charset="0"/>
                      </a:endParaRPr>
                    </a:p>
                  </a:txBody>
                  <a:tcPr vert="vert27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algn="l"/>
                      <a:r>
                        <a:rPr lang="en-US" sz="1200" b="0" dirty="0" smtClean="0">
                          <a:solidFill>
                            <a:schemeClr val="tx1"/>
                          </a:solidFill>
                          <a:latin typeface="Arial" charset="0"/>
                          <a:ea typeface="Arial" charset="0"/>
                          <a:cs typeface="Arial" charset="0"/>
                        </a:rPr>
                        <a:t>How am I going?</a:t>
                      </a:r>
                      <a:endParaRPr lang="en-US" sz="1200" b="0" dirty="0">
                        <a:solidFill>
                          <a:schemeClr val="tx1"/>
                        </a:solidFill>
                        <a:latin typeface="Arial" charset="0"/>
                        <a:ea typeface="Arial" charset="0"/>
                        <a:cs typeface="Arial" charset="0"/>
                      </a:endParaRPr>
                    </a:p>
                  </a:txBody>
                  <a:tcPr vert="vert27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algn="l"/>
                      <a:r>
                        <a:rPr lang="en-US" sz="1200" b="0" dirty="0" smtClean="0">
                          <a:solidFill>
                            <a:schemeClr val="tx1"/>
                          </a:solidFill>
                          <a:latin typeface="Arial" charset="0"/>
                          <a:ea typeface="Arial" charset="0"/>
                          <a:cs typeface="Arial" charset="0"/>
                        </a:rPr>
                        <a:t>What helped?</a:t>
                      </a:r>
                      <a:endParaRPr lang="en-US" sz="1200" b="0" dirty="0">
                        <a:solidFill>
                          <a:schemeClr val="tx1"/>
                        </a:solidFill>
                        <a:latin typeface="Arial" charset="0"/>
                        <a:ea typeface="Arial" charset="0"/>
                        <a:cs typeface="Arial" charset="0"/>
                      </a:endParaRPr>
                    </a:p>
                  </a:txBody>
                  <a:tcPr vert="vert27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algn="l"/>
                      <a:r>
                        <a:rPr lang="en-US" sz="1200" b="0" dirty="0" smtClean="0">
                          <a:solidFill>
                            <a:schemeClr val="tx1"/>
                          </a:solidFill>
                          <a:latin typeface="Arial" charset="0"/>
                          <a:ea typeface="Arial" charset="0"/>
                          <a:cs typeface="Arial" charset="0"/>
                        </a:rPr>
                        <a:t>What didn’t?</a:t>
                      </a:r>
                      <a:endParaRPr lang="en-US" sz="1200" b="0" dirty="0">
                        <a:solidFill>
                          <a:schemeClr val="tx1"/>
                        </a:solidFill>
                        <a:latin typeface="Arial" charset="0"/>
                        <a:ea typeface="Arial" charset="0"/>
                        <a:cs typeface="Arial" charset="0"/>
                      </a:endParaRPr>
                    </a:p>
                  </a:txBody>
                  <a:tcPr vert="vert27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algn="l"/>
                      <a:r>
                        <a:rPr lang="en-US" sz="1200" b="0" dirty="0" smtClean="0">
                          <a:solidFill>
                            <a:schemeClr val="tx1"/>
                          </a:solidFill>
                          <a:latin typeface="Arial" charset="0"/>
                          <a:ea typeface="Arial" charset="0"/>
                          <a:cs typeface="Arial" charset="0"/>
                        </a:rPr>
                        <a:t>What have I learned?</a:t>
                      </a:r>
                      <a:endParaRPr lang="en-US" sz="1200" b="0" dirty="0">
                        <a:solidFill>
                          <a:schemeClr val="tx1"/>
                        </a:solidFill>
                        <a:latin typeface="Arial" charset="0"/>
                        <a:ea typeface="Arial" charset="0"/>
                        <a:cs typeface="Arial" charset="0"/>
                      </a:endParaRPr>
                    </a:p>
                  </a:txBody>
                  <a:tcPr vert="vert27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algn="l"/>
                      <a:r>
                        <a:rPr lang="en-US" sz="1200" b="0" dirty="0" smtClean="0">
                          <a:solidFill>
                            <a:schemeClr val="tx1"/>
                          </a:solidFill>
                          <a:latin typeface="Arial" charset="0"/>
                          <a:ea typeface="Arial" charset="0"/>
                          <a:cs typeface="Arial" charset="0"/>
                        </a:rPr>
                        <a:t>What do I want to change?</a:t>
                      </a:r>
                      <a:endParaRPr lang="en-US" sz="1200" b="0" dirty="0">
                        <a:solidFill>
                          <a:schemeClr val="tx1"/>
                        </a:solidFill>
                        <a:latin typeface="Arial" charset="0"/>
                        <a:ea typeface="Arial" charset="0"/>
                        <a:cs typeface="Arial" charset="0"/>
                      </a:endParaRPr>
                    </a:p>
                  </a:txBody>
                  <a:tcPr vert="vert27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algn="l"/>
                      <a:r>
                        <a:rPr lang="en-US" sz="1200" b="0" dirty="0" smtClean="0">
                          <a:solidFill>
                            <a:schemeClr val="tx1"/>
                          </a:solidFill>
                          <a:latin typeface="Arial" charset="0"/>
                          <a:ea typeface="Arial" charset="0"/>
                          <a:cs typeface="Arial" charset="0"/>
                        </a:rPr>
                        <a:t>What do I want to do differently?</a:t>
                      </a:r>
                      <a:endParaRPr lang="en-US" sz="1200" b="0" dirty="0">
                        <a:solidFill>
                          <a:schemeClr val="tx1"/>
                        </a:solidFill>
                        <a:latin typeface="Arial" charset="0"/>
                        <a:ea typeface="Arial" charset="0"/>
                        <a:cs typeface="Arial" charset="0"/>
                      </a:endParaRPr>
                    </a:p>
                  </a:txBody>
                  <a:tcPr vert="vert27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algn="l"/>
                      <a:r>
                        <a:rPr lang="en-US" sz="1200" b="0" dirty="0" smtClean="0">
                          <a:solidFill>
                            <a:schemeClr val="tx1"/>
                          </a:solidFill>
                          <a:latin typeface="Arial" charset="0"/>
                          <a:ea typeface="Arial" charset="0"/>
                          <a:cs typeface="Arial" charset="0"/>
                        </a:rPr>
                        <a:t>What opportunities do I see?</a:t>
                      </a:r>
                      <a:endParaRPr lang="en-US" sz="1200" b="0" dirty="0">
                        <a:solidFill>
                          <a:schemeClr val="tx1"/>
                        </a:solidFill>
                        <a:latin typeface="Arial" charset="0"/>
                        <a:ea typeface="Arial" charset="0"/>
                        <a:cs typeface="Arial" charset="0"/>
                      </a:endParaRPr>
                    </a:p>
                  </a:txBody>
                  <a:tcPr vert="vert27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algn="l"/>
                      <a:r>
                        <a:rPr lang="en-US" sz="1200" b="0" dirty="0" smtClean="0">
                          <a:solidFill>
                            <a:schemeClr val="tx1"/>
                          </a:solidFill>
                          <a:latin typeface="Arial" charset="0"/>
                          <a:ea typeface="Arial" charset="0"/>
                          <a:cs typeface="Arial" charset="0"/>
                        </a:rPr>
                        <a:t>What things do I take part in in  my community?</a:t>
                      </a:r>
                      <a:endParaRPr lang="en-US" sz="1200" b="0" dirty="0">
                        <a:solidFill>
                          <a:schemeClr val="tx1"/>
                        </a:solidFill>
                        <a:latin typeface="Arial" charset="0"/>
                        <a:ea typeface="Arial" charset="0"/>
                        <a:cs typeface="Arial" charset="0"/>
                      </a:endParaRPr>
                    </a:p>
                  </a:txBody>
                  <a:tcPr vert="vert27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algn="l"/>
                      <a:r>
                        <a:rPr lang="en-US" sz="1200" b="0" dirty="0" smtClean="0">
                          <a:solidFill>
                            <a:schemeClr val="tx1"/>
                          </a:solidFill>
                          <a:latin typeface="Arial" charset="0"/>
                          <a:ea typeface="Arial" charset="0"/>
                          <a:cs typeface="Arial" charset="0"/>
                        </a:rPr>
                        <a:t>What could I be doing?</a:t>
                      </a:r>
                      <a:endParaRPr lang="en-US" sz="1200" b="0" dirty="0">
                        <a:solidFill>
                          <a:schemeClr val="tx1"/>
                        </a:solidFill>
                        <a:latin typeface="Arial" charset="0"/>
                        <a:ea typeface="Arial" charset="0"/>
                        <a:cs typeface="Arial" charset="0"/>
                      </a:endParaRPr>
                    </a:p>
                  </a:txBody>
                  <a:tcPr vert="vert27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r>
              <a:tr h="683046">
                <a:tc>
                  <a:txBody>
                    <a:bodyPr/>
                    <a:lstStyle/>
                    <a:p>
                      <a:endParaRPr lang="en-US" sz="1200" b="0" dirty="0">
                        <a:solidFill>
                          <a:schemeClr val="tx1"/>
                        </a:solidFill>
                        <a:latin typeface="Arial" charset="0"/>
                        <a:ea typeface="Arial" charset="0"/>
                        <a:cs typeface="Arial" charset="0"/>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lang="en-US" sz="1200" b="0" dirty="0">
                        <a:solidFill>
                          <a:schemeClr val="tx1"/>
                        </a:solidFill>
                        <a:latin typeface="Arial" charset="0"/>
                        <a:ea typeface="Arial" charset="0"/>
                        <a:cs typeface="Arial" charset="0"/>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lang="en-US" sz="1200" b="0" dirty="0">
                        <a:solidFill>
                          <a:schemeClr val="tx1"/>
                        </a:solidFill>
                        <a:latin typeface="Arial" charset="0"/>
                        <a:ea typeface="Arial" charset="0"/>
                        <a:cs typeface="Arial" charset="0"/>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lang="en-US" sz="1200" b="0" dirty="0">
                        <a:solidFill>
                          <a:schemeClr val="tx1"/>
                        </a:solidFill>
                        <a:latin typeface="Arial" charset="0"/>
                        <a:ea typeface="Arial" charset="0"/>
                        <a:cs typeface="Arial" charset="0"/>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lang="en-US" sz="1200" b="0" dirty="0">
                        <a:solidFill>
                          <a:schemeClr val="tx1"/>
                        </a:solidFill>
                        <a:latin typeface="Arial" charset="0"/>
                        <a:ea typeface="Arial" charset="0"/>
                        <a:cs typeface="Arial" charset="0"/>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lang="en-US" sz="1200" b="0" dirty="0">
                        <a:solidFill>
                          <a:schemeClr val="tx1"/>
                        </a:solidFill>
                        <a:latin typeface="Arial" charset="0"/>
                        <a:ea typeface="Arial" charset="0"/>
                        <a:cs typeface="Arial" charset="0"/>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lang="en-US" sz="1200" b="0" dirty="0">
                        <a:solidFill>
                          <a:schemeClr val="tx1"/>
                        </a:solidFill>
                        <a:latin typeface="Arial" charset="0"/>
                        <a:ea typeface="Arial" charset="0"/>
                        <a:cs typeface="Arial" charset="0"/>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lang="en-US" sz="1200" b="0" dirty="0">
                        <a:solidFill>
                          <a:schemeClr val="tx1"/>
                        </a:solidFill>
                        <a:latin typeface="Arial" charset="0"/>
                        <a:ea typeface="Arial" charset="0"/>
                        <a:cs typeface="Arial" charset="0"/>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lang="en-US" sz="1200" b="0" dirty="0">
                        <a:solidFill>
                          <a:schemeClr val="tx1"/>
                        </a:solidFill>
                        <a:latin typeface="Arial" charset="0"/>
                        <a:ea typeface="Arial" charset="0"/>
                        <a:cs typeface="Arial" charset="0"/>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lang="en-US" sz="1200" b="0" dirty="0">
                        <a:solidFill>
                          <a:schemeClr val="tx1"/>
                        </a:solidFill>
                        <a:latin typeface="Arial" charset="0"/>
                        <a:ea typeface="Arial" charset="0"/>
                        <a:cs typeface="Arial" charset="0"/>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lang="en-US" sz="1200" b="0" dirty="0">
                        <a:solidFill>
                          <a:schemeClr val="tx1"/>
                        </a:solidFill>
                        <a:latin typeface="Arial" charset="0"/>
                        <a:ea typeface="Arial" charset="0"/>
                        <a:cs typeface="Arial" charset="0"/>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r>
              <a:tr h="922507">
                <a:tc>
                  <a:txBody>
                    <a:bodyPr/>
                    <a:lstStyle/>
                    <a:p>
                      <a:endParaRPr lang="en-US" sz="1200" b="0" dirty="0">
                        <a:solidFill>
                          <a:schemeClr val="tx1"/>
                        </a:solidFill>
                        <a:latin typeface="Arial" charset="0"/>
                        <a:ea typeface="Arial" charset="0"/>
                        <a:cs typeface="Arial" charset="0"/>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lang="en-US" sz="1200" b="0" dirty="0">
                        <a:solidFill>
                          <a:schemeClr val="tx1"/>
                        </a:solidFill>
                        <a:latin typeface="Arial" charset="0"/>
                        <a:ea typeface="Arial" charset="0"/>
                        <a:cs typeface="Arial" charset="0"/>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lang="en-US" sz="1200" b="0" dirty="0">
                        <a:solidFill>
                          <a:schemeClr val="tx1"/>
                        </a:solidFill>
                        <a:latin typeface="Arial" charset="0"/>
                        <a:ea typeface="Arial" charset="0"/>
                        <a:cs typeface="Arial" charset="0"/>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lang="en-US" sz="1200" b="0" dirty="0">
                        <a:solidFill>
                          <a:schemeClr val="tx1"/>
                        </a:solidFill>
                        <a:latin typeface="Arial" charset="0"/>
                        <a:ea typeface="Arial" charset="0"/>
                        <a:cs typeface="Arial" charset="0"/>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lang="en-US" sz="1200" b="0" dirty="0">
                        <a:solidFill>
                          <a:schemeClr val="tx1"/>
                        </a:solidFill>
                        <a:latin typeface="Arial" charset="0"/>
                        <a:ea typeface="Arial" charset="0"/>
                        <a:cs typeface="Arial" charset="0"/>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lang="en-US" sz="1200" b="0" dirty="0">
                        <a:solidFill>
                          <a:schemeClr val="tx1"/>
                        </a:solidFill>
                        <a:latin typeface="Arial" charset="0"/>
                        <a:ea typeface="Arial" charset="0"/>
                        <a:cs typeface="Arial" charset="0"/>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lang="en-US" sz="1200" b="0" dirty="0">
                        <a:solidFill>
                          <a:schemeClr val="tx1"/>
                        </a:solidFill>
                        <a:latin typeface="Arial" charset="0"/>
                        <a:ea typeface="Arial" charset="0"/>
                        <a:cs typeface="Arial" charset="0"/>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lang="en-US" sz="1200" b="0" dirty="0">
                        <a:solidFill>
                          <a:schemeClr val="tx1"/>
                        </a:solidFill>
                        <a:latin typeface="Arial" charset="0"/>
                        <a:ea typeface="Arial" charset="0"/>
                        <a:cs typeface="Arial" charset="0"/>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lang="en-US" sz="1200" b="0" dirty="0">
                        <a:solidFill>
                          <a:schemeClr val="tx1"/>
                        </a:solidFill>
                        <a:latin typeface="Arial" charset="0"/>
                        <a:ea typeface="Arial" charset="0"/>
                        <a:cs typeface="Arial" charset="0"/>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lang="en-US" sz="1200" b="0" dirty="0">
                        <a:solidFill>
                          <a:schemeClr val="tx1"/>
                        </a:solidFill>
                        <a:latin typeface="Arial" charset="0"/>
                        <a:ea typeface="Arial" charset="0"/>
                        <a:cs typeface="Arial" charset="0"/>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lang="en-US" sz="1200" b="0" dirty="0">
                        <a:solidFill>
                          <a:schemeClr val="tx1"/>
                        </a:solidFill>
                        <a:latin typeface="Arial" charset="0"/>
                        <a:ea typeface="Arial" charset="0"/>
                        <a:cs typeface="Arial" charset="0"/>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r>
              <a:tr h="922507">
                <a:tc>
                  <a:txBody>
                    <a:bodyPr/>
                    <a:lstStyle/>
                    <a:p>
                      <a:endParaRPr lang="en-US" sz="1200" b="0" dirty="0">
                        <a:solidFill>
                          <a:schemeClr val="tx1"/>
                        </a:solidFill>
                        <a:latin typeface="Arial" charset="0"/>
                        <a:ea typeface="Arial" charset="0"/>
                        <a:cs typeface="Arial" charset="0"/>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lang="en-US" sz="1200" b="0" dirty="0">
                        <a:solidFill>
                          <a:schemeClr val="tx1"/>
                        </a:solidFill>
                        <a:latin typeface="Arial" charset="0"/>
                        <a:ea typeface="Arial" charset="0"/>
                        <a:cs typeface="Arial" charset="0"/>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lang="en-US" sz="1200" b="0" dirty="0">
                        <a:solidFill>
                          <a:schemeClr val="tx1"/>
                        </a:solidFill>
                        <a:latin typeface="Arial" charset="0"/>
                        <a:ea typeface="Arial" charset="0"/>
                        <a:cs typeface="Arial" charset="0"/>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lang="en-US" sz="1200" b="0" dirty="0">
                        <a:solidFill>
                          <a:schemeClr val="tx1"/>
                        </a:solidFill>
                        <a:latin typeface="Arial" charset="0"/>
                        <a:ea typeface="Arial" charset="0"/>
                        <a:cs typeface="Arial" charset="0"/>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lang="en-US" sz="1200" b="0" dirty="0">
                        <a:solidFill>
                          <a:schemeClr val="tx1"/>
                        </a:solidFill>
                        <a:latin typeface="Arial" charset="0"/>
                        <a:ea typeface="Arial" charset="0"/>
                        <a:cs typeface="Arial" charset="0"/>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lang="en-US" sz="1200" b="0" dirty="0">
                        <a:solidFill>
                          <a:schemeClr val="tx1"/>
                        </a:solidFill>
                        <a:latin typeface="Arial" charset="0"/>
                        <a:ea typeface="Arial" charset="0"/>
                        <a:cs typeface="Arial" charset="0"/>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lang="en-US" sz="1200" b="0" dirty="0">
                        <a:solidFill>
                          <a:schemeClr val="tx1"/>
                        </a:solidFill>
                        <a:latin typeface="Arial" charset="0"/>
                        <a:ea typeface="Arial" charset="0"/>
                        <a:cs typeface="Arial" charset="0"/>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lang="en-US" sz="1200" b="0" dirty="0">
                        <a:solidFill>
                          <a:schemeClr val="tx1"/>
                        </a:solidFill>
                        <a:latin typeface="Arial" charset="0"/>
                        <a:ea typeface="Arial" charset="0"/>
                        <a:cs typeface="Arial" charset="0"/>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lang="en-US" sz="1200" b="0" dirty="0">
                        <a:solidFill>
                          <a:schemeClr val="tx1"/>
                        </a:solidFill>
                        <a:latin typeface="Arial" charset="0"/>
                        <a:ea typeface="Arial" charset="0"/>
                        <a:cs typeface="Arial" charset="0"/>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lang="en-US" sz="1200" b="0" dirty="0">
                        <a:solidFill>
                          <a:schemeClr val="tx1"/>
                        </a:solidFill>
                        <a:latin typeface="Arial" charset="0"/>
                        <a:ea typeface="Arial" charset="0"/>
                        <a:cs typeface="Arial" charset="0"/>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lang="en-US" sz="1200" b="0" dirty="0">
                        <a:solidFill>
                          <a:schemeClr val="tx1"/>
                        </a:solidFill>
                        <a:latin typeface="Arial" charset="0"/>
                        <a:ea typeface="Arial" charset="0"/>
                        <a:cs typeface="Arial" charset="0"/>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r>
              <a:tr h="922507">
                <a:tc>
                  <a:txBody>
                    <a:bodyPr/>
                    <a:lstStyle/>
                    <a:p>
                      <a:endParaRPr lang="en-US" sz="1200" b="0" dirty="0">
                        <a:solidFill>
                          <a:schemeClr val="tx1"/>
                        </a:solidFill>
                        <a:latin typeface="Arial" charset="0"/>
                        <a:ea typeface="Arial" charset="0"/>
                        <a:cs typeface="Arial" charset="0"/>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lang="en-US" sz="1200" b="0" dirty="0">
                        <a:solidFill>
                          <a:schemeClr val="tx1"/>
                        </a:solidFill>
                        <a:latin typeface="Arial" charset="0"/>
                        <a:ea typeface="Arial" charset="0"/>
                        <a:cs typeface="Arial" charset="0"/>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lang="en-US" sz="1200" b="0" dirty="0">
                        <a:solidFill>
                          <a:schemeClr val="tx1"/>
                        </a:solidFill>
                        <a:latin typeface="Arial" charset="0"/>
                        <a:ea typeface="Arial" charset="0"/>
                        <a:cs typeface="Arial" charset="0"/>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lang="en-US" sz="1200" b="0" dirty="0">
                        <a:solidFill>
                          <a:schemeClr val="tx1"/>
                        </a:solidFill>
                        <a:latin typeface="Arial" charset="0"/>
                        <a:ea typeface="Arial" charset="0"/>
                        <a:cs typeface="Arial" charset="0"/>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lang="en-US" sz="1200" b="0" dirty="0">
                        <a:solidFill>
                          <a:schemeClr val="tx1"/>
                        </a:solidFill>
                        <a:latin typeface="Arial" charset="0"/>
                        <a:ea typeface="Arial" charset="0"/>
                        <a:cs typeface="Arial" charset="0"/>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lang="en-US" sz="1200" b="0" dirty="0">
                        <a:solidFill>
                          <a:schemeClr val="tx1"/>
                        </a:solidFill>
                        <a:latin typeface="Arial" charset="0"/>
                        <a:ea typeface="Arial" charset="0"/>
                        <a:cs typeface="Arial" charset="0"/>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lang="en-US" sz="1200" b="0" dirty="0">
                        <a:solidFill>
                          <a:schemeClr val="tx1"/>
                        </a:solidFill>
                        <a:latin typeface="Arial" charset="0"/>
                        <a:ea typeface="Arial" charset="0"/>
                        <a:cs typeface="Arial" charset="0"/>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lang="en-US" sz="1200" b="0" dirty="0">
                        <a:solidFill>
                          <a:schemeClr val="tx1"/>
                        </a:solidFill>
                        <a:latin typeface="Arial" charset="0"/>
                        <a:ea typeface="Arial" charset="0"/>
                        <a:cs typeface="Arial" charset="0"/>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lang="en-US" sz="1200" b="0" dirty="0">
                        <a:solidFill>
                          <a:schemeClr val="tx1"/>
                        </a:solidFill>
                        <a:latin typeface="Arial" charset="0"/>
                        <a:ea typeface="Arial" charset="0"/>
                        <a:cs typeface="Arial" charset="0"/>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lang="en-US" sz="1200" b="0" dirty="0">
                        <a:solidFill>
                          <a:schemeClr val="tx1"/>
                        </a:solidFill>
                        <a:latin typeface="Arial" charset="0"/>
                        <a:ea typeface="Arial" charset="0"/>
                        <a:cs typeface="Arial" charset="0"/>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lang="en-US" sz="1200" b="0" dirty="0">
                        <a:solidFill>
                          <a:schemeClr val="tx1"/>
                        </a:solidFill>
                        <a:latin typeface="Arial" charset="0"/>
                        <a:ea typeface="Arial" charset="0"/>
                        <a:cs typeface="Arial" charset="0"/>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r>
            </a:tbl>
          </a:graphicData>
        </a:graphic>
      </p:graphicFrame>
      <p:sp>
        <p:nvSpPr>
          <p:cNvPr id="3" name="Up Arrow 2"/>
          <p:cNvSpPr/>
          <p:nvPr/>
        </p:nvSpPr>
        <p:spPr>
          <a:xfrm rot="10800000" flipH="1">
            <a:off x="1890593" y="4775200"/>
            <a:ext cx="457200" cy="25400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p:cNvSpPr txBox="1"/>
          <p:nvPr/>
        </p:nvSpPr>
        <p:spPr>
          <a:xfrm>
            <a:off x="1619140" y="7356562"/>
            <a:ext cx="4101637" cy="830997"/>
          </a:xfrm>
          <a:prstGeom prst="rect">
            <a:avLst/>
          </a:prstGeom>
          <a:noFill/>
          <a:ln>
            <a:solidFill>
              <a:schemeClr val="tx1"/>
            </a:solidFill>
          </a:ln>
        </p:spPr>
        <p:txBody>
          <a:bodyPr wrap="square" rtlCol="0">
            <a:spAutoFit/>
          </a:bodyPr>
          <a:lstStyle/>
          <a:p>
            <a:r>
              <a:rPr lang="en-US" sz="1200" dirty="0" smtClean="0"/>
              <a:t>System insights are used to determine outcomes at the macro level (6.3), and used to leverage opportunities and improvements (6.4) and to manage and govern actively and effectively (6.2)</a:t>
            </a:r>
            <a:endParaRPr lang="en-US" sz="1200" dirty="0"/>
          </a:p>
        </p:txBody>
      </p:sp>
      <p:sp>
        <p:nvSpPr>
          <p:cNvPr id="7" name="Slide Number Placeholder 6"/>
          <p:cNvSpPr>
            <a:spLocks noGrp="1"/>
          </p:cNvSpPr>
          <p:nvPr>
            <p:ph type="sldNum" sz="quarter" idx="12"/>
          </p:nvPr>
        </p:nvSpPr>
        <p:spPr/>
        <p:txBody>
          <a:bodyPr/>
          <a:lstStyle/>
          <a:p>
            <a:fld id="{465C6875-824B-3941-A31A-199FBD3E3463}" type="slidenum">
              <a:rPr lang="en-US" smtClean="0"/>
              <a:t>16</a:t>
            </a:fld>
            <a:endParaRPr lang="en-US" dirty="0"/>
          </a:p>
        </p:txBody>
      </p:sp>
      <p:sp>
        <p:nvSpPr>
          <p:cNvPr id="60" name="Footer Placeholder 8"/>
          <p:cNvSpPr>
            <a:spLocks noGrp="1"/>
          </p:cNvSpPr>
          <p:nvPr>
            <p:ph type="ftr" sz="quarter" idx="4294967295"/>
          </p:nvPr>
        </p:nvSpPr>
        <p:spPr>
          <a:xfrm>
            <a:off x="660083" y="12011554"/>
            <a:ext cx="5683567" cy="681038"/>
          </a:xfrm>
          <a:prstGeom prst="rect">
            <a:avLst/>
          </a:prstGeom>
        </p:spPr>
        <p:txBody>
          <a:bodyPr vert="horz" lIns="91440" tIns="45720" rIns="91440" bIns="45720" rtlCol="0" anchor="ctr"/>
          <a:lstStyle>
            <a:lvl1pPr algn="l">
              <a:defRPr sz="900">
                <a:solidFill>
                  <a:schemeClr val="tx1">
                    <a:tint val="75000"/>
                  </a:schemeClr>
                </a:solidFill>
                <a:latin typeface="Roboto" charset="0"/>
                <a:ea typeface="Roboto" charset="0"/>
                <a:cs typeface="Roboto" charset="0"/>
              </a:defRPr>
            </a:lvl1pPr>
          </a:lstStyle>
          <a:p>
            <a:r>
              <a:rPr lang="en-NZ" dirty="0">
                <a:solidFill>
                  <a:schemeClr val="tx1">
                    <a:lumMod val="50000"/>
                    <a:lumOff val="50000"/>
                  </a:schemeClr>
                </a:solidFill>
              </a:rPr>
              <a:t>Enabling Good Lives | System Elements for Disability Support System transformation  </a:t>
            </a:r>
            <a:endParaRPr lang="en-US" dirty="0"/>
          </a:p>
        </p:txBody>
      </p:sp>
      <p:sp>
        <p:nvSpPr>
          <p:cNvPr id="8" name="Left Brace 7"/>
          <p:cNvSpPr/>
          <p:nvPr/>
        </p:nvSpPr>
        <p:spPr>
          <a:xfrm>
            <a:off x="508285" y="2909654"/>
            <a:ext cx="171450" cy="1212523"/>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8" name="Elbow Connector 27"/>
          <p:cNvCxnSpPr/>
          <p:nvPr/>
        </p:nvCxnSpPr>
        <p:spPr>
          <a:xfrm rot="16200000" flipH="1">
            <a:off x="-2182175" y="6095067"/>
            <a:ext cx="5844555" cy="686250"/>
          </a:xfrm>
          <a:prstGeom prst="bentConnector3">
            <a:avLst>
              <a:gd name="adj1" fmla="val 85202"/>
            </a:avLst>
          </a:prstGeom>
          <a:ln>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69" name="Picture 68"/>
          <p:cNvPicPr>
            <a:picLocks noChangeAspect="1"/>
          </p:cNvPicPr>
          <p:nvPr/>
        </p:nvPicPr>
        <p:blipFill>
          <a:blip r:embed="rId4"/>
          <a:stretch>
            <a:fillRect/>
          </a:stretch>
        </p:blipFill>
        <p:spPr>
          <a:xfrm>
            <a:off x="204262" y="3362879"/>
            <a:ext cx="316323" cy="316323"/>
          </a:xfrm>
          <a:prstGeom prst="rect">
            <a:avLst/>
          </a:prstGeom>
          <a:solidFill>
            <a:schemeClr val="bg1"/>
          </a:solidFill>
        </p:spPr>
      </p:pic>
      <p:pic>
        <p:nvPicPr>
          <p:cNvPr id="70" name="Picture 69"/>
          <p:cNvPicPr>
            <a:picLocks noChangeAspect="1"/>
          </p:cNvPicPr>
          <p:nvPr/>
        </p:nvPicPr>
        <p:blipFill>
          <a:blip r:embed="rId4"/>
          <a:stretch>
            <a:fillRect/>
          </a:stretch>
        </p:blipFill>
        <p:spPr>
          <a:xfrm>
            <a:off x="2337055" y="1003239"/>
            <a:ext cx="446400" cy="446400"/>
          </a:xfrm>
          <a:prstGeom prst="rect">
            <a:avLst/>
          </a:prstGeom>
        </p:spPr>
      </p:pic>
      <p:sp>
        <p:nvSpPr>
          <p:cNvPr id="75" name="TextBox 74"/>
          <p:cNvSpPr txBox="1"/>
          <p:nvPr/>
        </p:nvSpPr>
        <p:spPr>
          <a:xfrm>
            <a:off x="627429" y="9360470"/>
            <a:ext cx="1336916" cy="830997"/>
          </a:xfrm>
          <a:prstGeom prst="rect">
            <a:avLst/>
          </a:prstGeom>
          <a:noFill/>
          <a:ln>
            <a:solidFill>
              <a:schemeClr val="tx1"/>
            </a:solidFill>
          </a:ln>
        </p:spPr>
        <p:txBody>
          <a:bodyPr wrap="square" rtlCol="0">
            <a:spAutoFit/>
          </a:bodyPr>
          <a:lstStyle/>
          <a:p>
            <a:r>
              <a:rPr lang="en-US" sz="1200" dirty="0" smtClean="0"/>
              <a:t>Something has changed, or I/we decide I/we want to make a change</a:t>
            </a:r>
            <a:endParaRPr lang="en-US" sz="1200" dirty="0"/>
          </a:p>
        </p:txBody>
      </p:sp>
      <p:sp>
        <p:nvSpPr>
          <p:cNvPr id="76" name="TextBox 75"/>
          <p:cNvSpPr txBox="1"/>
          <p:nvPr/>
        </p:nvSpPr>
        <p:spPr>
          <a:xfrm>
            <a:off x="2173665" y="9063724"/>
            <a:ext cx="1106153" cy="646331"/>
          </a:xfrm>
          <a:prstGeom prst="rect">
            <a:avLst/>
          </a:prstGeom>
          <a:noFill/>
          <a:ln>
            <a:solidFill>
              <a:schemeClr val="tx1"/>
            </a:solidFill>
          </a:ln>
        </p:spPr>
        <p:txBody>
          <a:bodyPr wrap="square" rtlCol="0">
            <a:spAutoFit/>
          </a:bodyPr>
          <a:lstStyle/>
          <a:p>
            <a:r>
              <a:rPr lang="en-US" sz="1200" dirty="0" smtClean="0"/>
              <a:t>I/we can easily contact my EGL Connecter</a:t>
            </a:r>
            <a:endParaRPr lang="en-US" sz="1200" dirty="0"/>
          </a:p>
        </p:txBody>
      </p:sp>
      <p:sp>
        <p:nvSpPr>
          <p:cNvPr id="77" name="TextBox 76"/>
          <p:cNvSpPr txBox="1"/>
          <p:nvPr/>
        </p:nvSpPr>
        <p:spPr>
          <a:xfrm>
            <a:off x="2198476" y="9964909"/>
            <a:ext cx="1106153" cy="461665"/>
          </a:xfrm>
          <a:prstGeom prst="rect">
            <a:avLst/>
          </a:prstGeom>
          <a:noFill/>
          <a:ln>
            <a:solidFill>
              <a:schemeClr val="tx1"/>
            </a:solidFill>
          </a:ln>
        </p:spPr>
        <p:txBody>
          <a:bodyPr wrap="square" rtlCol="0">
            <a:spAutoFit/>
          </a:bodyPr>
          <a:lstStyle/>
          <a:p>
            <a:r>
              <a:rPr lang="en-US" sz="1200" dirty="0" smtClean="0"/>
              <a:t>I /we access what I need to </a:t>
            </a:r>
            <a:endParaRPr lang="en-US" sz="1200" dirty="0"/>
          </a:p>
        </p:txBody>
      </p:sp>
      <p:cxnSp>
        <p:nvCxnSpPr>
          <p:cNvPr id="49" name="Straight Arrow Connector 48"/>
          <p:cNvCxnSpPr>
            <a:endCxn id="76" idx="1"/>
          </p:cNvCxnSpPr>
          <p:nvPr/>
        </p:nvCxnSpPr>
        <p:spPr>
          <a:xfrm flipV="1">
            <a:off x="1964345" y="9386890"/>
            <a:ext cx="209320" cy="1889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77" idx="1"/>
          </p:cNvCxnSpPr>
          <p:nvPr/>
        </p:nvCxnSpPr>
        <p:spPr>
          <a:xfrm>
            <a:off x="1976750" y="9867900"/>
            <a:ext cx="221726" cy="3278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4672867" y="9394468"/>
            <a:ext cx="407416" cy="87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3584618" y="9386889"/>
            <a:ext cx="1106153" cy="830997"/>
          </a:xfrm>
          <a:prstGeom prst="rect">
            <a:avLst/>
          </a:prstGeom>
          <a:noFill/>
          <a:ln>
            <a:solidFill>
              <a:schemeClr val="tx1"/>
            </a:solidFill>
          </a:ln>
        </p:spPr>
        <p:txBody>
          <a:bodyPr wrap="square" rtlCol="0">
            <a:spAutoFit/>
          </a:bodyPr>
          <a:lstStyle/>
          <a:p>
            <a:r>
              <a:rPr lang="en-US" sz="1200" dirty="0" smtClean="0"/>
              <a:t>Is it possible  with my existing resources?</a:t>
            </a:r>
            <a:endParaRPr lang="en-US" sz="1200" dirty="0"/>
          </a:p>
        </p:txBody>
      </p:sp>
      <p:grpSp>
        <p:nvGrpSpPr>
          <p:cNvPr id="81" name="Group 80"/>
          <p:cNvGrpSpPr/>
          <p:nvPr/>
        </p:nvGrpSpPr>
        <p:grpSpPr>
          <a:xfrm>
            <a:off x="5080283" y="9226494"/>
            <a:ext cx="420371" cy="394660"/>
            <a:chOff x="5573603" y="3770213"/>
            <a:chExt cx="420371" cy="394660"/>
          </a:xfrm>
        </p:grpSpPr>
        <p:sp>
          <p:nvSpPr>
            <p:cNvPr id="82" name="Rectangle 81"/>
            <p:cNvSpPr/>
            <p:nvPr/>
          </p:nvSpPr>
          <p:spPr>
            <a:xfrm>
              <a:off x="5573603" y="3813654"/>
              <a:ext cx="420371" cy="307777"/>
            </a:xfrm>
            <a:prstGeom prst="rect">
              <a:avLst/>
            </a:prstGeom>
          </p:spPr>
          <p:txBody>
            <a:bodyPr wrap="none">
              <a:spAutoFit/>
            </a:bodyPr>
            <a:lstStyle/>
            <a:p>
              <a:r>
                <a:rPr lang="en-US" sz="1400" dirty="0" smtClean="0"/>
                <a:t>Yes</a:t>
              </a:r>
              <a:endParaRPr lang="en-US" sz="1400" dirty="0"/>
            </a:p>
          </p:txBody>
        </p:sp>
        <p:sp>
          <p:nvSpPr>
            <p:cNvPr id="83" name="Oval 82"/>
            <p:cNvSpPr/>
            <p:nvPr/>
          </p:nvSpPr>
          <p:spPr>
            <a:xfrm>
              <a:off x="5578048" y="3770213"/>
              <a:ext cx="394660" cy="3946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p:cNvGrpSpPr/>
          <p:nvPr/>
        </p:nvGrpSpPr>
        <p:grpSpPr>
          <a:xfrm>
            <a:off x="5111496" y="9859099"/>
            <a:ext cx="408080" cy="394660"/>
            <a:chOff x="5144257" y="5135636"/>
            <a:chExt cx="408080" cy="394660"/>
          </a:xfrm>
        </p:grpSpPr>
        <p:sp>
          <p:nvSpPr>
            <p:cNvPr id="85" name="Rectangle 84"/>
            <p:cNvSpPr/>
            <p:nvPr/>
          </p:nvSpPr>
          <p:spPr>
            <a:xfrm>
              <a:off x="5157677" y="5179078"/>
              <a:ext cx="394660" cy="307777"/>
            </a:xfrm>
            <a:prstGeom prst="rect">
              <a:avLst/>
            </a:prstGeom>
          </p:spPr>
          <p:txBody>
            <a:bodyPr wrap="none">
              <a:spAutoFit/>
            </a:bodyPr>
            <a:lstStyle/>
            <a:p>
              <a:r>
                <a:rPr lang="en-US" sz="1400" dirty="0" smtClean="0"/>
                <a:t>No</a:t>
              </a:r>
              <a:endParaRPr lang="en-US" sz="1400" dirty="0"/>
            </a:p>
          </p:txBody>
        </p:sp>
        <p:sp>
          <p:nvSpPr>
            <p:cNvPr id="86" name="Oval 85"/>
            <p:cNvSpPr/>
            <p:nvPr/>
          </p:nvSpPr>
          <p:spPr>
            <a:xfrm>
              <a:off x="5144257" y="5135636"/>
              <a:ext cx="394660" cy="3946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88" name="Straight Arrow Connector 87"/>
          <p:cNvCxnSpPr/>
          <p:nvPr/>
        </p:nvCxnSpPr>
        <p:spPr>
          <a:xfrm>
            <a:off x="4704080" y="10014449"/>
            <a:ext cx="407416" cy="87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a:stCxn id="76" idx="3"/>
            <a:endCxn id="80" idx="1"/>
          </p:cNvCxnSpPr>
          <p:nvPr/>
        </p:nvCxnSpPr>
        <p:spPr>
          <a:xfrm>
            <a:off x="3279818" y="9386890"/>
            <a:ext cx="304800" cy="415498"/>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Elbow Connector 97"/>
          <p:cNvCxnSpPr/>
          <p:nvPr/>
        </p:nvCxnSpPr>
        <p:spPr>
          <a:xfrm flipV="1">
            <a:off x="3317938" y="9859099"/>
            <a:ext cx="284138" cy="218322"/>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5954610" y="9217675"/>
            <a:ext cx="1106153" cy="461665"/>
          </a:xfrm>
          <a:prstGeom prst="rect">
            <a:avLst/>
          </a:prstGeom>
          <a:noFill/>
          <a:ln>
            <a:solidFill>
              <a:schemeClr val="tx1"/>
            </a:solidFill>
          </a:ln>
        </p:spPr>
        <p:txBody>
          <a:bodyPr wrap="square" rtlCol="0">
            <a:spAutoFit/>
          </a:bodyPr>
          <a:lstStyle/>
          <a:p>
            <a:r>
              <a:rPr lang="en-US" sz="1200" dirty="0" smtClean="0"/>
              <a:t>Make the change</a:t>
            </a:r>
            <a:endParaRPr lang="en-US" sz="1200" dirty="0"/>
          </a:p>
        </p:txBody>
      </p:sp>
      <p:cxnSp>
        <p:nvCxnSpPr>
          <p:cNvPr id="107" name="Straight Arrow Connector 106"/>
          <p:cNvCxnSpPr/>
          <p:nvPr/>
        </p:nvCxnSpPr>
        <p:spPr>
          <a:xfrm>
            <a:off x="5519576" y="9405118"/>
            <a:ext cx="407416" cy="87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a:off x="5532221" y="10002889"/>
            <a:ext cx="407416" cy="87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5954610" y="9775968"/>
            <a:ext cx="1106153" cy="830997"/>
          </a:xfrm>
          <a:prstGeom prst="rect">
            <a:avLst/>
          </a:prstGeom>
          <a:noFill/>
          <a:ln>
            <a:solidFill>
              <a:schemeClr val="tx1"/>
            </a:solidFill>
          </a:ln>
        </p:spPr>
        <p:txBody>
          <a:bodyPr wrap="square" rtlCol="0">
            <a:spAutoFit/>
          </a:bodyPr>
          <a:lstStyle/>
          <a:p>
            <a:r>
              <a:rPr lang="en-US" sz="1200" dirty="0" smtClean="0"/>
              <a:t>Reconnect with Funding </a:t>
            </a:r>
            <a:r>
              <a:rPr lang="en-US" sz="1200" dirty="0"/>
              <a:t>A</a:t>
            </a:r>
            <a:r>
              <a:rPr lang="en-US" sz="1200" dirty="0" smtClean="0"/>
              <a:t>llocation Process (3.4)</a:t>
            </a:r>
            <a:endParaRPr lang="en-US" sz="1200" dirty="0"/>
          </a:p>
        </p:txBody>
      </p:sp>
      <p:sp>
        <p:nvSpPr>
          <p:cNvPr id="110" name="TextBox 109"/>
          <p:cNvSpPr txBox="1"/>
          <p:nvPr/>
        </p:nvSpPr>
        <p:spPr>
          <a:xfrm>
            <a:off x="1447814" y="8407595"/>
            <a:ext cx="2520132" cy="276999"/>
          </a:xfrm>
          <a:prstGeom prst="rect">
            <a:avLst/>
          </a:prstGeom>
          <a:noFill/>
          <a:ln>
            <a:noFill/>
          </a:ln>
        </p:spPr>
        <p:txBody>
          <a:bodyPr wrap="square" rtlCol="0">
            <a:spAutoFit/>
          </a:bodyPr>
          <a:lstStyle/>
          <a:p>
            <a:r>
              <a:rPr lang="en-US" sz="1200" b="1" dirty="0" smtClean="0"/>
              <a:t>Signaling/triggering a change</a:t>
            </a:r>
            <a:endParaRPr lang="en-US" sz="1200" b="1" dirty="0"/>
          </a:p>
        </p:txBody>
      </p:sp>
    </p:spTree>
    <p:extLst>
      <p:ext uri="{BB962C8B-B14F-4D97-AF65-F5344CB8AC3E}">
        <p14:creationId xmlns:p14="http://schemas.microsoft.com/office/powerpoint/2010/main" val="8996222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53403" y="891298"/>
            <a:ext cx="8518731"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stretch>
            <a:fillRect/>
          </a:stretch>
        </p:blipFill>
        <p:spPr>
          <a:xfrm>
            <a:off x="991724" y="960406"/>
            <a:ext cx="254334" cy="702447"/>
          </a:xfrm>
          <a:prstGeom prst="rect">
            <a:avLst/>
          </a:prstGeom>
        </p:spPr>
      </p:pic>
      <p:sp>
        <p:nvSpPr>
          <p:cNvPr id="10" name="TextBox 9"/>
          <p:cNvSpPr txBox="1"/>
          <p:nvPr/>
        </p:nvSpPr>
        <p:spPr>
          <a:xfrm>
            <a:off x="553403" y="1635873"/>
            <a:ext cx="1046949" cy="553998"/>
          </a:xfrm>
          <a:prstGeom prst="rect">
            <a:avLst/>
          </a:prstGeom>
          <a:noFill/>
        </p:spPr>
        <p:txBody>
          <a:bodyPr wrap="square" rtlCol="0">
            <a:spAutoFit/>
          </a:bodyPr>
          <a:lstStyle/>
          <a:p>
            <a:pPr algn="ctr"/>
            <a:r>
              <a:rPr lang="en-US" sz="1000" b="1" dirty="0">
                <a:solidFill>
                  <a:schemeClr val="accent1"/>
                </a:solidFill>
              </a:rPr>
              <a:t>Investing in Disabled People capability</a:t>
            </a:r>
          </a:p>
        </p:txBody>
      </p:sp>
      <p:sp>
        <p:nvSpPr>
          <p:cNvPr id="13" name="TextBox 12"/>
          <p:cNvSpPr txBox="1"/>
          <p:nvPr/>
        </p:nvSpPr>
        <p:spPr>
          <a:xfrm>
            <a:off x="444494" y="428864"/>
            <a:ext cx="4910100" cy="462434"/>
          </a:xfrm>
          <a:prstGeom prst="rect">
            <a:avLst/>
          </a:prstGeom>
          <a:noFill/>
        </p:spPr>
        <p:txBody>
          <a:bodyPr wrap="square" rtlCol="0">
            <a:spAutoFit/>
          </a:bodyPr>
          <a:lstStyle/>
          <a:p>
            <a:r>
              <a:rPr lang="en-US" b="1" dirty="0">
                <a:solidFill>
                  <a:schemeClr val="accent1"/>
                </a:solidFill>
                <a:latin typeface="Arial" charset="0"/>
                <a:ea typeface="Arial" charset="0"/>
                <a:cs typeface="Arial" charset="0"/>
              </a:rPr>
              <a:t>6</a:t>
            </a:r>
            <a:r>
              <a:rPr lang="en-US" b="1" dirty="0" smtClean="0">
                <a:solidFill>
                  <a:schemeClr val="accent1"/>
                </a:solidFill>
                <a:latin typeface="Arial" charset="0"/>
                <a:ea typeface="Arial" charset="0"/>
                <a:cs typeface="Arial" charset="0"/>
              </a:rPr>
              <a:t>.0 System responsiveness</a:t>
            </a:r>
            <a:endParaRPr lang="en-US" b="1" dirty="0">
              <a:solidFill>
                <a:schemeClr val="accent1"/>
              </a:solidFill>
              <a:latin typeface="Arial" charset="0"/>
              <a:ea typeface="Arial" charset="0"/>
              <a:cs typeface="Arial" charset="0"/>
            </a:endParaRPr>
          </a:p>
        </p:txBody>
      </p:sp>
      <p:sp>
        <p:nvSpPr>
          <p:cNvPr id="36" name="TextBox 35"/>
          <p:cNvSpPr txBox="1"/>
          <p:nvPr/>
        </p:nvSpPr>
        <p:spPr>
          <a:xfrm>
            <a:off x="1564330" y="3564589"/>
            <a:ext cx="7482840" cy="1169551"/>
          </a:xfrm>
          <a:prstGeom prst="rect">
            <a:avLst/>
          </a:prstGeom>
          <a:noFill/>
          <a:ln>
            <a:noFill/>
          </a:ln>
        </p:spPr>
        <p:txBody>
          <a:bodyPr wrap="square" rtlCol="0">
            <a:spAutoFit/>
          </a:bodyPr>
          <a:lstStyle/>
          <a:p>
            <a:r>
              <a:rPr lang="en-US" sz="1000" b="1" dirty="0"/>
              <a:t>1.4 Investing in system </a:t>
            </a:r>
            <a:r>
              <a:rPr lang="en-US" sz="1000" b="1" dirty="0" smtClean="0"/>
              <a:t>capability</a:t>
            </a:r>
          </a:p>
          <a:p>
            <a:r>
              <a:rPr lang="en-US" sz="1000" i="1" dirty="0"/>
              <a:t>What is it: </a:t>
            </a:r>
            <a:r>
              <a:rPr lang="en-US" sz="1000" dirty="0"/>
              <a:t>Resources and training</a:t>
            </a:r>
          </a:p>
          <a:p>
            <a:r>
              <a:rPr lang="en-US" sz="1000" i="1" dirty="0" smtClean="0"/>
              <a:t>What are the capabilities? </a:t>
            </a:r>
            <a:r>
              <a:rPr lang="en-US" sz="1000" dirty="0"/>
              <a:t>Active reflection; critical thinking; creative problem-solving; change management, conflict resolution, negotiation, innovation, creative problem solving, systems design, courage, integrity and what it means to serve your community and being responsive to the needs of the disability community, group and individual facilitation</a:t>
            </a:r>
          </a:p>
          <a:p>
            <a:r>
              <a:rPr lang="en-US" sz="1000" i="1" dirty="0" smtClean="0"/>
              <a:t>What are their behaviours? </a:t>
            </a:r>
            <a:r>
              <a:rPr lang="en-US" sz="1000" dirty="0"/>
              <a:t>Those in the EGL team advocate for the importance of disabled people/</a:t>
            </a:r>
            <a:r>
              <a:rPr lang="en-US" sz="1000" dirty="0" err="1"/>
              <a:t>whānau</a:t>
            </a:r>
            <a:r>
              <a:rPr lang="en-US" sz="1000" dirty="0"/>
              <a:t> being leaders.  They are responsive, respectful and committed to making a positive difference in the lives of disabled people. </a:t>
            </a:r>
          </a:p>
        </p:txBody>
      </p:sp>
      <p:sp>
        <p:nvSpPr>
          <p:cNvPr id="37" name="TextBox 36"/>
          <p:cNvSpPr txBox="1"/>
          <p:nvPr/>
        </p:nvSpPr>
        <p:spPr>
          <a:xfrm>
            <a:off x="1574345" y="2346001"/>
            <a:ext cx="7845719" cy="1169551"/>
          </a:xfrm>
          <a:prstGeom prst="rect">
            <a:avLst/>
          </a:prstGeom>
          <a:noFill/>
          <a:ln>
            <a:noFill/>
          </a:ln>
        </p:spPr>
        <p:txBody>
          <a:bodyPr wrap="square" rtlCol="0">
            <a:spAutoFit/>
          </a:bodyPr>
          <a:lstStyle/>
          <a:p>
            <a:r>
              <a:rPr lang="en-US" sz="1000" b="1" dirty="0" smtClean="0"/>
              <a:t>1.7 Investing in whānau capability </a:t>
            </a:r>
          </a:p>
          <a:p>
            <a:r>
              <a:rPr lang="en-US" sz="1000" i="1" dirty="0" smtClean="0"/>
              <a:t>What </a:t>
            </a:r>
            <a:r>
              <a:rPr lang="en-US" sz="1000" i="1" dirty="0"/>
              <a:t>is it: </a:t>
            </a:r>
            <a:r>
              <a:rPr lang="en-US" sz="1000" dirty="0"/>
              <a:t>A funding mechanism for local/national capability and capacity building</a:t>
            </a:r>
          </a:p>
          <a:p>
            <a:r>
              <a:rPr lang="en-US" sz="1000" i="1" dirty="0" smtClean="0"/>
              <a:t>What are the capabilities being built?</a:t>
            </a:r>
            <a:r>
              <a:rPr lang="en-US" sz="1000" dirty="0"/>
              <a:t> Leadership qualities including change management, conflict resolution, negotiation, active reflection; critical thinking; creative problem-solving, confidence, innovation, systems design, courage, integrity and what it means to serve your community and being responsive to the needs of the disability community</a:t>
            </a:r>
          </a:p>
          <a:p>
            <a:r>
              <a:rPr lang="en-US" sz="1000" i="1" dirty="0" smtClean="0"/>
              <a:t>What are the capacities being built? </a:t>
            </a:r>
            <a:r>
              <a:rPr lang="en-US" sz="1000" dirty="0" smtClean="0"/>
              <a:t>Local, regional and national and international ability to develop, harness and take advantage of these </a:t>
            </a:r>
            <a:r>
              <a:rPr lang="en-US" sz="1000" dirty="0"/>
              <a:t>capabilities and new opportunities</a:t>
            </a:r>
          </a:p>
        </p:txBody>
      </p:sp>
      <p:sp>
        <p:nvSpPr>
          <p:cNvPr id="38" name="TextBox 37"/>
          <p:cNvSpPr txBox="1"/>
          <p:nvPr/>
        </p:nvSpPr>
        <p:spPr>
          <a:xfrm>
            <a:off x="1564330" y="961572"/>
            <a:ext cx="7507804" cy="1169551"/>
          </a:xfrm>
          <a:prstGeom prst="rect">
            <a:avLst/>
          </a:prstGeom>
          <a:noFill/>
          <a:ln>
            <a:noFill/>
          </a:ln>
        </p:spPr>
        <p:txBody>
          <a:bodyPr wrap="square" rtlCol="0">
            <a:spAutoFit/>
          </a:bodyPr>
          <a:lstStyle/>
          <a:p>
            <a:r>
              <a:rPr lang="en-US" sz="1000" b="1" dirty="0" smtClean="0"/>
              <a:t>1.5 </a:t>
            </a:r>
            <a:r>
              <a:rPr lang="en-US" sz="1000" b="1" dirty="0"/>
              <a:t>Investing in a disabled person’s </a:t>
            </a:r>
            <a:r>
              <a:rPr lang="en-US" sz="1000" b="1" dirty="0" smtClean="0"/>
              <a:t>capability</a:t>
            </a:r>
            <a:endParaRPr lang="en-US" sz="1000" b="1" dirty="0"/>
          </a:p>
          <a:p>
            <a:r>
              <a:rPr lang="en-US" sz="1000" i="1" dirty="0"/>
              <a:t>What is it: </a:t>
            </a:r>
            <a:r>
              <a:rPr lang="en-US" sz="1000" dirty="0"/>
              <a:t>A funding mechanism for local/national capability and capacity building</a:t>
            </a:r>
          </a:p>
          <a:p>
            <a:r>
              <a:rPr lang="en-US" sz="1000" i="1" dirty="0" smtClean="0"/>
              <a:t>What are the capabilities being built? </a:t>
            </a:r>
            <a:r>
              <a:rPr lang="en-US" sz="1000" dirty="0"/>
              <a:t>Leadership qualities including change management, conflict resolution, negotiation, active reflection; critical thinking; creative problem-solving, confidence, innovation, systems design, courage, integrity and what it means to serve your community and being responsive to the needs of the disability community</a:t>
            </a:r>
          </a:p>
          <a:p>
            <a:r>
              <a:rPr lang="en-US" sz="1000" i="1" dirty="0" smtClean="0"/>
              <a:t>What are the capacities being built? </a:t>
            </a:r>
            <a:r>
              <a:rPr lang="en-US" sz="1000" dirty="0"/>
              <a:t>L</a:t>
            </a:r>
            <a:r>
              <a:rPr lang="en-US" sz="1000" dirty="0" smtClean="0"/>
              <a:t>ocal, regional and national and international ability to develop, harness and take advantage of these capabilities and new opportunities</a:t>
            </a:r>
            <a:endParaRPr lang="en-US" sz="1000" dirty="0"/>
          </a:p>
        </p:txBody>
      </p:sp>
      <p:sp>
        <p:nvSpPr>
          <p:cNvPr id="23" name="TextBox 22"/>
          <p:cNvSpPr txBox="1"/>
          <p:nvPr/>
        </p:nvSpPr>
        <p:spPr>
          <a:xfrm>
            <a:off x="1522820" y="4814565"/>
            <a:ext cx="2174624" cy="3477875"/>
          </a:xfrm>
          <a:prstGeom prst="rect">
            <a:avLst/>
          </a:prstGeom>
          <a:noFill/>
          <a:ln>
            <a:noFill/>
          </a:ln>
        </p:spPr>
        <p:txBody>
          <a:bodyPr wrap="square" rtlCol="0">
            <a:spAutoFit/>
          </a:bodyPr>
          <a:lstStyle/>
          <a:p>
            <a:r>
              <a:rPr lang="en-US" sz="1000" b="1" dirty="0" smtClean="0"/>
              <a:t>6.3 Outcomes framework</a:t>
            </a:r>
          </a:p>
          <a:p>
            <a:r>
              <a:rPr lang="en-US" sz="1000" i="1" dirty="0" smtClean="0"/>
              <a:t>What is it? </a:t>
            </a:r>
            <a:r>
              <a:rPr lang="en-US" sz="1000" dirty="0" smtClean="0"/>
              <a:t>A way to measure outcomes quantitatively and qualitatively.  The framework will be linked to </a:t>
            </a:r>
            <a:r>
              <a:rPr lang="en-NZ" sz="1000" dirty="0"/>
              <a:t>Whāia Te Ao </a:t>
            </a:r>
            <a:r>
              <a:rPr lang="en-NZ" sz="1000" dirty="0" smtClean="0"/>
              <a:t>Mārama and the New Zealand Disability Strategy. It will measure outcomes at an individual and cohort level. It will also measure equity of outcomes with the broader population. </a:t>
            </a:r>
            <a:endParaRPr lang="en-US" sz="1000" dirty="0" smtClean="0"/>
          </a:p>
          <a:p>
            <a:r>
              <a:rPr lang="en-US" sz="1000" i="1" dirty="0" smtClean="0"/>
              <a:t>What value does it bring? </a:t>
            </a:r>
            <a:r>
              <a:rPr lang="en-US" sz="1000" dirty="0" smtClean="0"/>
              <a:t>It allows monitoring of outcomes at a system and cohort level.  It will assist in understanding whether the system is contributing to better outcomes for disabled people as a population.</a:t>
            </a:r>
          </a:p>
          <a:p>
            <a:r>
              <a:rPr lang="en-US" sz="1000" i="1" dirty="0" smtClean="0"/>
              <a:t>Who uses it? </a:t>
            </a:r>
            <a:r>
              <a:rPr lang="en-US" sz="1000" dirty="0" smtClean="0"/>
              <a:t>Government officials, National/Local governance  group (6.2). </a:t>
            </a:r>
            <a:br>
              <a:rPr lang="en-US" sz="1000" dirty="0" smtClean="0"/>
            </a:br>
            <a:r>
              <a:rPr lang="en-US" sz="1000" i="1" dirty="0" smtClean="0"/>
              <a:t>What is it linked to? </a:t>
            </a:r>
            <a:r>
              <a:rPr lang="en-US" sz="1000" dirty="0" smtClean="0"/>
              <a:t>EGL system </a:t>
            </a:r>
            <a:r>
              <a:rPr lang="en-US" sz="1000" dirty="0"/>
              <a:t>i</a:t>
            </a:r>
            <a:r>
              <a:rPr lang="en-US" sz="1000" dirty="0" smtClean="0"/>
              <a:t>nsights (6.4) Information collection tool (5.1)</a:t>
            </a:r>
            <a:endParaRPr lang="en-US" sz="1000" dirty="0"/>
          </a:p>
        </p:txBody>
      </p:sp>
      <p:sp>
        <p:nvSpPr>
          <p:cNvPr id="26" name="TextBox 25"/>
          <p:cNvSpPr txBox="1"/>
          <p:nvPr/>
        </p:nvSpPr>
        <p:spPr>
          <a:xfrm>
            <a:off x="3683048" y="4808955"/>
            <a:ext cx="2089172" cy="3477875"/>
          </a:xfrm>
          <a:prstGeom prst="rect">
            <a:avLst/>
          </a:prstGeom>
          <a:noFill/>
          <a:ln>
            <a:noFill/>
          </a:ln>
        </p:spPr>
        <p:txBody>
          <a:bodyPr wrap="square" rtlCol="0">
            <a:spAutoFit/>
          </a:bodyPr>
          <a:lstStyle/>
          <a:p>
            <a:r>
              <a:rPr lang="en-US" sz="1000" b="1" dirty="0" smtClean="0"/>
              <a:t>6.4 EGL System Insights</a:t>
            </a:r>
          </a:p>
          <a:p>
            <a:r>
              <a:rPr lang="en-US" sz="1000" i="1" dirty="0" smtClean="0"/>
              <a:t>What is it? </a:t>
            </a:r>
            <a:r>
              <a:rPr lang="en-US" sz="1000" dirty="0" smtClean="0"/>
              <a:t>A system and series of processes that allow the key insights and innovations to be collated by using the outcomes framework, in addition to what disabled people want to do differently and/or scale up to ensure the system is continually improving. The government/community connector will also input into this (6.1).</a:t>
            </a:r>
            <a:br>
              <a:rPr lang="en-US" sz="1000" dirty="0" smtClean="0"/>
            </a:br>
            <a:r>
              <a:rPr lang="en-US" sz="1000" i="1" dirty="0" smtClean="0"/>
              <a:t>What value does it bring? </a:t>
            </a:r>
            <a:r>
              <a:rPr lang="en-US" sz="1000" dirty="0"/>
              <a:t>K</a:t>
            </a:r>
            <a:r>
              <a:rPr lang="en-US" sz="1000" dirty="0" smtClean="0"/>
              <a:t>ey insights will be used by Ministers, government agencies and ODI to enable positive change at a system level.</a:t>
            </a:r>
            <a:br>
              <a:rPr lang="en-US" sz="1000" dirty="0" smtClean="0"/>
            </a:br>
            <a:r>
              <a:rPr lang="en-US" sz="1000" i="1" dirty="0" smtClean="0"/>
              <a:t>Who uses it? </a:t>
            </a:r>
            <a:r>
              <a:rPr lang="en-US" sz="1000" dirty="0" smtClean="0"/>
              <a:t>Government officials, National/local governance group (6.2) The Enabling Good Lives team (6.1).</a:t>
            </a:r>
            <a:br>
              <a:rPr lang="en-US" sz="1000" dirty="0" smtClean="0"/>
            </a:br>
            <a:r>
              <a:rPr lang="en-US" sz="1000" i="1" dirty="0" smtClean="0"/>
              <a:t>What is it linked to? </a:t>
            </a:r>
            <a:r>
              <a:rPr lang="en-US" sz="1000" dirty="0"/>
              <a:t>I</a:t>
            </a:r>
            <a:r>
              <a:rPr lang="en-US" sz="1000" dirty="0" smtClean="0"/>
              <a:t>nformation collection tool (5.1)</a:t>
            </a:r>
            <a:endParaRPr lang="en-US" sz="1000" dirty="0"/>
          </a:p>
        </p:txBody>
      </p:sp>
      <p:sp>
        <p:nvSpPr>
          <p:cNvPr id="30" name="TextBox 29"/>
          <p:cNvSpPr txBox="1"/>
          <p:nvPr/>
        </p:nvSpPr>
        <p:spPr>
          <a:xfrm>
            <a:off x="4476592" y="8587400"/>
            <a:ext cx="4776205" cy="3477875"/>
          </a:xfrm>
          <a:prstGeom prst="rect">
            <a:avLst/>
          </a:prstGeom>
          <a:noFill/>
          <a:ln>
            <a:noFill/>
          </a:ln>
        </p:spPr>
        <p:txBody>
          <a:bodyPr wrap="square" rtlCol="0">
            <a:spAutoFit/>
          </a:bodyPr>
          <a:lstStyle/>
          <a:p>
            <a:r>
              <a:rPr lang="en-US" sz="1000" b="1" dirty="0" smtClean="0"/>
              <a:t>6.2 National/local governance group </a:t>
            </a:r>
          </a:p>
          <a:p>
            <a:r>
              <a:rPr lang="en-US" sz="1000" i="1" dirty="0" smtClean="0"/>
              <a:t>What is it?  </a:t>
            </a:r>
            <a:r>
              <a:rPr lang="en-US" sz="1000" dirty="0" smtClean="0"/>
              <a:t>A structured, active decision-making body that is based on the assumption that disabled people will influence and design the structures by which the disability system is managed, continuously improved and therefore have influence over their lives (collectively). The </a:t>
            </a:r>
            <a:r>
              <a:rPr lang="en-US" sz="1000" dirty="0"/>
              <a:t>governance</a:t>
            </a:r>
            <a:r>
              <a:rPr lang="en-US" sz="1000" dirty="0" smtClean="0"/>
              <a:t> group will be made up of disabled people (over 60%) and whānau (each representing a regional part of New Zealand and linked to local governance groups), sector appropriate ‘innovators’, community and government representatives. Together the group will use data, voice of experience and insights (6.4) to identity changes, and with agreement from the Minister implement changes, measure improvement, communicate these changes and capture feedback from information collection tool (5.1). It will manage an innovation fund and work closely with the local governance  groups to ensure local opportunities are being maximised.   This group could also include an operational arm to implement specific system changes.  The groups could meet virtually as well as face-to-face.</a:t>
            </a:r>
          </a:p>
          <a:p>
            <a:r>
              <a:rPr lang="en-US" sz="1000" i="1" dirty="0" smtClean="0"/>
              <a:t>What value does it bring? </a:t>
            </a:r>
            <a:r>
              <a:rPr lang="en-US" sz="1000" dirty="0" smtClean="0"/>
              <a:t>Ensures that disabled people are making decisions that affect them at a local and national level, that they are actively sharing oversight and making improvements to the elements of the system that enable good lives for all and influencing the communities they live in. That the values and principles are being met throughout the entire system.</a:t>
            </a:r>
            <a:br>
              <a:rPr lang="en-US" sz="1000" dirty="0" smtClean="0"/>
            </a:br>
            <a:r>
              <a:rPr lang="en-US" sz="1000" i="1" dirty="0" smtClean="0"/>
              <a:t>What is it linked to? </a:t>
            </a:r>
            <a:r>
              <a:rPr lang="en-US" sz="1000" dirty="0" smtClean="0"/>
              <a:t>Investing </a:t>
            </a:r>
            <a:r>
              <a:rPr lang="en-US" sz="1000" dirty="0"/>
              <a:t>in disabled </a:t>
            </a:r>
            <a:r>
              <a:rPr lang="en-US" sz="1000" dirty="0" smtClean="0"/>
              <a:t>people’s capability (1.5) ; Investing </a:t>
            </a:r>
            <a:r>
              <a:rPr lang="en-US" sz="1000" dirty="0"/>
              <a:t>in whānau </a:t>
            </a:r>
            <a:r>
              <a:rPr lang="en-US" sz="1000" dirty="0" smtClean="0"/>
              <a:t>capability (1.7); Outcomes framework (6.3); EGL System Insights (6.4); Overall financial management framework (6.5)</a:t>
            </a:r>
            <a:endParaRPr lang="en-US" sz="1000" dirty="0"/>
          </a:p>
        </p:txBody>
      </p:sp>
      <p:sp>
        <p:nvSpPr>
          <p:cNvPr id="31" name="TextBox 30"/>
          <p:cNvSpPr txBox="1"/>
          <p:nvPr/>
        </p:nvSpPr>
        <p:spPr>
          <a:xfrm>
            <a:off x="5652029" y="4822268"/>
            <a:ext cx="3849323" cy="1631216"/>
          </a:xfrm>
          <a:prstGeom prst="rect">
            <a:avLst/>
          </a:prstGeom>
          <a:noFill/>
          <a:ln>
            <a:noFill/>
          </a:ln>
        </p:spPr>
        <p:txBody>
          <a:bodyPr wrap="square" rtlCol="0">
            <a:spAutoFit/>
          </a:bodyPr>
          <a:lstStyle/>
          <a:p>
            <a:r>
              <a:rPr lang="en-US" sz="1000" b="1" dirty="0" smtClean="0"/>
              <a:t>6.5 Overall financial management framework</a:t>
            </a:r>
          </a:p>
          <a:p>
            <a:r>
              <a:rPr lang="en-US" sz="1000" i="1" dirty="0" smtClean="0"/>
              <a:t>What is it? </a:t>
            </a:r>
            <a:r>
              <a:rPr lang="en-US" sz="1000" dirty="0" smtClean="0"/>
              <a:t>Framework to measure financially-based inputs and outgoings and measure against the outcomes of the system and people in it. It will be heavily influenced by the social investment approach</a:t>
            </a:r>
            <a:r>
              <a:rPr lang="en-US" sz="1000" dirty="0"/>
              <a:t> </a:t>
            </a:r>
            <a:r>
              <a:rPr lang="en-US" sz="1000" dirty="0" smtClean="0"/>
              <a:t>(and linked to the Social Investment Unit/community)</a:t>
            </a:r>
            <a:br>
              <a:rPr lang="en-US" sz="1000" dirty="0" smtClean="0"/>
            </a:br>
            <a:r>
              <a:rPr lang="en-US" sz="1000" i="1" dirty="0" smtClean="0"/>
              <a:t>What value does it bring? </a:t>
            </a:r>
            <a:r>
              <a:rPr lang="en-US" sz="1000" dirty="0" smtClean="0"/>
              <a:t>Transparent and sound financial management</a:t>
            </a:r>
          </a:p>
          <a:p>
            <a:r>
              <a:rPr lang="en-US" sz="1000" i="1" dirty="0" smtClean="0"/>
              <a:t>Who uses it? </a:t>
            </a:r>
            <a:r>
              <a:rPr lang="en-US" sz="1000" dirty="0" smtClean="0"/>
              <a:t>National/local governance  group (6.2)</a:t>
            </a:r>
            <a:br>
              <a:rPr lang="en-US" sz="1000" dirty="0" smtClean="0"/>
            </a:br>
            <a:r>
              <a:rPr lang="en-US" sz="1000" i="1" dirty="0" smtClean="0"/>
              <a:t>What is it linked to? </a:t>
            </a:r>
            <a:r>
              <a:rPr lang="en-US" sz="1000" dirty="0" smtClean="0"/>
              <a:t>Outcomes framework (6.3) National/local governance  group (6.2) Funding allocation process (3.4)</a:t>
            </a:r>
            <a:endParaRPr lang="en-US" sz="1000" dirty="0"/>
          </a:p>
        </p:txBody>
      </p:sp>
      <p:pic>
        <p:nvPicPr>
          <p:cNvPr id="29" name="Picture 28"/>
          <p:cNvPicPr>
            <a:picLocks noChangeAspect="1"/>
          </p:cNvPicPr>
          <p:nvPr/>
        </p:nvPicPr>
        <p:blipFill>
          <a:blip r:embed="rId3"/>
          <a:stretch>
            <a:fillRect/>
          </a:stretch>
        </p:blipFill>
        <p:spPr>
          <a:xfrm>
            <a:off x="779924" y="2334962"/>
            <a:ext cx="665618" cy="580283"/>
          </a:xfrm>
          <a:prstGeom prst="rect">
            <a:avLst/>
          </a:prstGeom>
        </p:spPr>
      </p:pic>
      <p:sp>
        <p:nvSpPr>
          <p:cNvPr id="35" name="TextBox 34"/>
          <p:cNvSpPr txBox="1"/>
          <p:nvPr/>
        </p:nvSpPr>
        <p:spPr>
          <a:xfrm>
            <a:off x="540170" y="2918950"/>
            <a:ext cx="1137333" cy="553998"/>
          </a:xfrm>
          <a:prstGeom prst="rect">
            <a:avLst/>
          </a:prstGeom>
          <a:noFill/>
        </p:spPr>
        <p:txBody>
          <a:bodyPr wrap="square" rtlCol="0">
            <a:spAutoFit/>
          </a:bodyPr>
          <a:lstStyle/>
          <a:p>
            <a:pPr algn="ctr"/>
            <a:r>
              <a:rPr lang="en-US" sz="1000" b="1" dirty="0">
                <a:solidFill>
                  <a:schemeClr val="accent1"/>
                </a:solidFill>
              </a:rPr>
              <a:t>Investing in </a:t>
            </a:r>
            <a:r>
              <a:rPr lang="en-US" sz="1000" b="1" dirty="0" smtClean="0">
                <a:solidFill>
                  <a:schemeClr val="accent1"/>
                </a:solidFill>
              </a:rPr>
              <a:t>Whānau capability</a:t>
            </a:r>
            <a:endParaRPr lang="en-US" sz="1000" b="1" dirty="0">
              <a:solidFill>
                <a:schemeClr val="accent1"/>
              </a:solidFill>
            </a:endParaRPr>
          </a:p>
        </p:txBody>
      </p:sp>
      <p:sp>
        <p:nvSpPr>
          <p:cNvPr id="40" name="TextBox 39"/>
          <p:cNvSpPr txBox="1"/>
          <p:nvPr/>
        </p:nvSpPr>
        <p:spPr>
          <a:xfrm>
            <a:off x="452930" y="4270842"/>
            <a:ext cx="1209974" cy="400110"/>
          </a:xfrm>
          <a:prstGeom prst="rect">
            <a:avLst/>
          </a:prstGeom>
          <a:noFill/>
        </p:spPr>
        <p:txBody>
          <a:bodyPr wrap="square" rtlCol="0">
            <a:spAutoFit/>
          </a:bodyPr>
          <a:lstStyle/>
          <a:p>
            <a:pPr algn="ctr"/>
            <a:r>
              <a:rPr lang="en-US" sz="1000" b="1" dirty="0">
                <a:solidFill>
                  <a:schemeClr val="accent1"/>
                </a:solidFill>
              </a:rPr>
              <a:t>Investing in people in the EGL </a:t>
            </a:r>
            <a:r>
              <a:rPr lang="en-US" sz="1000" b="1" dirty="0" smtClean="0">
                <a:solidFill>
                  <a:schemeClr val="accent1"/>
                </a:solidFill>
              </a:rPr>
              <a:t>team</a:t>
            </a:r>
            <a:endParaRPr lang="en-US" sz="1000" b="1" dirty="0">
              <a:solidFill>
                <a:schemeClr val="accent1"/>
              </a:solidFill>
            </a:endParaRPr>
          </a:p>
        </p:txBody>
      </p:sp>
      <p:sp>
        <p:nvSpPr>
          <p:cNvPr id="41" name="TextBox 40"/>
          <p:cNvSpPr txBox="1"/>
          <p:nvPr/>
        </p:nvSpPr>
        <p:spPr>
          <a:xfrm>
            <a:off x="444494" y="5435740"/>
            <a:ext cx="1129853" cy="707886"/>
          </a:xfrm>
          <a:prstGeom prst="rect">
            <a:avLst/>
          </a:prstGeom>
          <a:noFill/>
        </p:spPr>
        <p:txBody>
          <a:bodyPr wrap="square" rtlCol="0">
            <a:spAutoFit/>
          </a:bodyPr>
          <a:lstStyle/>
          <a:p>
            <a:pPr algn="ctr"/>
            <a:r>
              <a:rPr lang="en-US" sz="1000" b="1" dirty="0" smtClean="0">
                <a:solidFill>
                  <a:schemeClr val="accent1"/>
                </a:solidFill>
              </a:rPr>
              <a:t>Frameworks, processes that enable system</a:t>
            </a:r>
          </a:p>
          <a:p>
            <a:pPr algn="ctr"/>
            <a:r>
              <a:rPr lang="en-US" sz="1000" b="1" dirty="0" smtClean="0">
                <a:solidFill>
                  <a:schemeClr val="accent1"/>
                </a:solidFill>
              </a:rPr>
              <a:t>capability</a:t>
            </a:r>
            <a:endParaRPr lang="en-US" sz="1000" b="1" dirty="0">
              <a:solidFill>
                <a:schemeClr val="accent1"/>
              </a:solidFill>
            </a:endParaRPr>
          </a:p>
        </p:txBody>
      </p:sp>
      <p:pic>
        <p:nvPicPr>
          <p:cNvPr id="44" name="Picture 43"/>
          <p:cNvPicPr>
            <a:picLocks noChangeAspect="1"/>
          </p:cNvPicPr>
          <p:nvPr/>
        </p:nvPicPr>
        <p:blipFill>
          <a:blip r:embed="rId4"/>
          <a:stretch>
            <a:fillRect/>
          </a:stretch>
        </p:blipFill>
        <p:spPr>
          <a:xfrm>
            <a:off x="779924" y="4878688"/>
            <a:ext cx="448852" cy="474697"/>
          </a:xfrm>
          <a:prstGeom prst="rect">
            <a:avLst/>
          </a:prstGeom>
        </p:spPr>
      </p:pic>
      <p:pic>
        <p:nvPicPr>
          <p:cNvPr id="46" name="Picture 45"/>
          <p:cNvPicPr>
            <a:picLocks noChangeAspect="1"/>
          </p:cNvPicPr>
          <p:nvPr/>
        </p:nvPicPr>
        <p:blipFill>
          <a:blip r:embed="rId2"/>
          <a:stretch>
            <a:fillRect/>
          </a:stretch>
        </p:blipFill>
        <p:spPr>
          <a:xfrm>
            <a:off x="927480" y="3568395"/>
            <a:ext cx="254334" cy="702447"/>
          </a:xfrm>
          <a:prstGeom prst="rect">
            <a:avLst/>
          </a:prstGeom>
        </p:spPr>
      </p:pic>
      <p:cxnSp>
        <p:nvCxnSpPr>
          <p:cNvPr id="48" name="Straight Connector 47"/>
          <p:cNvCxnSpPr/>
          <p:nvPr/>
        </p:nvCxnSpPr>
        <p:spPr>
          <a:xfrm>
            <a:off x="553403" y="2255935"/>
            <a:ext cx="8518731"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38455" y="3482444"/>
            <a:ext cx="8518731"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11950" y="4743814"/>
            <a:ext cx="8518731"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53403" y="8497350"/>
            <a:ext cx="8518731"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491632" y="8587400"/>
            <a:ext cx="3067675" cy="2862322"/>
          </a:xfrm>
          <a:prstGeom prst="rect">
            <a:avLst/>
          </a:prstGeom>
          <a:noFill/>
          <a:ln>
            <a:noFill/>
          </a:ln>
        </p:spPr>
        <p:txBody>
          <a:bodyPr wrap="square" rtlCol="0">
            <a:spAutoFit/>
          </a:bodyPr>
          <a:lstStyle/>
          <a:p>
            <a:r>
              <a:rPr lang="en-US" sz="1000" b="1" dirty="0" smtClean="0"/>
              <a:t>6.1 The Enabling Good Lives team</a:t>
            </a:r>
          </a:p>
          <a:p>
            <a:r>
              <a:rPr lang="en-US" sz="1000" i="1" dirty="0" smtClean="0"/>
              <a:t>What is it? </a:t>
            </a:r>
            <a:r>
              <a:rPr lang="en-US" sz="1000" dirty="0" smtClean="0"/>
              <a:t>The team within the system that will support disabled people and their whānau to achieve the lives they want.  This includes building the capabilities of people in the EGL team </a:t>
            </a:r>
            <a:r>
              <a:rPr lang="mr-IN" sz="1000" dirty="0" smtClean="0"/>
              <a:t>–</a:t>
            </a:r>
            <a:r>
              <a:rPr lang="en-US" sz="1000" dirty="0" smtClean="0"/>
              <a:t> in particular the capability required to help a person and their </a:t>
            </a:r>
            <a:r>
              <a:rPr lang="en-US" sz="1000" dirty="0" err="1" smtClean="0"/>
              <a:t>whānau</a:t>
            </a:r>
            <a:r>
              <a:rPr lang="en-US" sz="1000" dirty="0" smtClean="0"/>
              <a:t> think about what a good life means for them.  The goal will be to have a team that matches the cultural diversity of the population and includes disabled people and whānau. Everyone in the team will be accountable for cultural responsiveness and quality improvement</a:t>
            </a:r>
          </a:p>
          <a:p>
            <a:r>
              <a:rPr lang="en-US" sz="1000" dirty="0" smtClean="0"/>
              <a:t>A new ‘Government connector role will be established </a:t>
            </a:r>
            <a:r>
              <a:rPr lang="en-AU" sz="1000" dirty="0" smtClean="0"/>
              <a:t>to ensure disabled people receive </a:t>
            </a:r>
            <a:r>
              <a:rPr lang="en-US" sz="1000" dirty="0" smtClean="0"/>
              <a:t>available funding and makes linkages across agencies to ensure disabled people and their whānau are well supported (to interface with systems as they currently are). </a:t>
            </a:r>
          </a:p>
          <a:p>
            <a:r>
              <a:rPr lang="en-US" sz="1000" i="1" dirty="0" smtClean="0"/>
              <a:t>Who uses it? </a:t>
            </a:r>
            <a:r>
              <a:rPr lang="en-US" sz="1000" dirty="0" smtClean="0"/>
              <a:t>Disabled people, their whānau, EGL team</a:t>
            </a:r>
          </a:p>
          <a:p>
            <a:r>
              <a:rPr lang="en-US" sz="1000" i="1" dirty="0" smtClean="0"/>
              <a:t>What is it linked to? </a:t>
            </a:r>
            <a:r>
              <a:rPr lang="en-US" sz="1000" dirty="0" smtClean="0"/>
              <a:t>All system elements</a:t>
            </a:r>
          </a:p>
        </p:txBody>
      </p:sp>
      <p:pic>
        <p:nvPicPr>
          <p:cNvPr id="28" name="Picture 27"/>
          <p:cNvPicPr>
            <a:picLocks noChangeAspect="1"/>
          </p:cNvPicPr>
          <p:nvPr/>
        </p:nvPicPr>
        <p:blipFill>
          <a:blip r:embed="rId5"/>
          <a:stretch>
            <a:fillRect/>
          </a:stretch>
        </p:blipFill>
        <p:spPr>
          <a:xfrm>
            <a:off x="629662" y="9287592"/>
            <a:ext cx="815880" cy="655618"/>
          </a:xfrm>
          <a:prstGeom prst="rect">
            <a:avLst/>
          </a:prstGeom>
        </p:spPr>
      </p:pic>
      <p:sp>
        <p:nvSpPr>
          <p:cNvPr id="33" name="TextBox 32"/>
          <p:cNvSpPr txBox="1"/>
          <p:nvPr/>
        </p:nvSpPr>
        <p:spPr>
          <a:xfrm>
            <a:off x="444494" y="10070321"/>
            <a:ext cx="1129852" cy="400110"/>
          </a:xfrm>
          <a:prstGeom prst="rect">
            <a:avLst/>
          </a:prstGeom>
          <a:noFill/>
        </p:spPr>
        <p:txBody>
          <a:bodyPr wrap="square" rtlCol="0">
            <a:spAutoFit/>
          </a:bodyPr>
          <a:lstStyle/>
          <a:p>
            <a:pPr algn="ctr"/>
            <a:r>
              <a:rPr lang="en-US" sz="1000" b="1" dirty="0" smtClean="0"/>
              <a:t>Supports and enablers</a:t>
            </a:r>
            <a:endParaRPr lang="en-US" sz="1000" b="1" dirty="0"/>
          </a:p>
        </p:txBody>
      </p:sp>
      <p:sp>
        <p:nvSpPr>
          <p:cNvPr id="3" name="Slide Number Placeholder 2"/>
          <p:cNvSpPr>
            <a:spLocks noGrp="1"/>
          </p:cNvSpPr>
          <p:nvPr>
            <p:ph type="sldNum" sz="quarter" idx="12"/>
          </p:nvPr>
        </p:nvSpPr>
        <p:spPr>
          <a:xfrm>
            <a:off x="6864694" y="11899637"/>
            <a:ext cx="2160270" cy="681567"/>
          </a:xfrm>
        </p:spPr>
        <p:txBody>
          <a:bodyPr/>
          <a:lstStyle/>
          <a:p>
            <a:fld id="{465C6875-824B-3941-A31A-199FBD3E3463}" type="slidenum">
              <a:rPr lang="en-US" smtClean="0"/>
              <a:t>17</a:t>
            </a:fld>
            <a:endParaRPr lang="en-US" dirty="0"/>
          </a:p>
        </p:txBody>
      </p:sp>
      <p:sp>
        <p:nvSpPr>
          <p:cNvPr id="32" name="TextBox 31"/>
          <p:cNvSpPr txBox="1"/>
          <p:nvPr/>
        </p:nvSpPr>
        <p:spPr>
          <a:xfrm>
            <a:off x="5637633" y="6394005"/>
            <a:ext cx="3963567" cy="2092881"/>
          </a:xfrm>
          <a:prstGeom prst="rect">
            <a:avLst/>
          </a:prstGeom>
          <a:noFill/>
          <a:ln>
            <a:noFill/>
          </a:ln>
        </p:spPr>
        <p:txBody>
          <a:bodyPr wrap="square" rtlCol="0">
            <a:spAutoFit/>
          </a:bodyPr>
          <a:lstStyle/>
          <a:p>
            <a:r>
              <a:rPr lang="en-US" sz="1000" b="1" dirty="0" smtClean="0"/>
              <a:t>6.6 Effective disability support</a:t>
            </a:r>
          </a:p>
          <a:p>
            <a:r>
              <a:rPr lang="en-US" sz="1000" i="1" dirty="0" smtClean="0"/>
              <a:t>What is it? </a:t>
            </a:r>
            <a:r>
              <a:rPr lang="en-NZ" sz="1000" dirty="0"/>
              <a:t>A range ways to check disability supports are achieving the outcomes disabled people have identified, are listening and responding to the experiences of disabled </a:t>
            </a:r>
            <a:r>
              <a:rPr lang="en-NZ" sz="1000" dirty="0" smtClean="0"/>
              <a:t>people, </a:t>
            </a:r>
            <a:r>
              <a:rPr lang="en-NZ" sz="1000" dirty="0"/>
              <a:t>and are meeting contractual requirements (either with Government or with disabled people </a:t>
            </a:r>
            <a:r>
              <a:rPr lang="en-NZ" sz="1000" dirty="0" smtClean="0"/>
              <a:t>who </a:t>
            </a:r>
            <a:r>
              <a:rPr lang="en-NZ" sz="1000" dirty="0"/>
              <a:t>are purchasing supports direct). Monitoring of disability supports will be a transparent process involving disabled people in key roles and the results of monitoring will be made </a:t>
            </a:r>
            <a:r>
              <a:rPr lang="en-NZ" sz="1000" dirty="0" smtClean="0"/>
              <a:t>available. </a:t>
            </a:r>
            <a:r>
              <a:rPr lang="en-NZ" sz="1000" dirty="0"/>
              <a:t> </a:t>
            </a:r>
            <a:br>
              <a:rPr lang="en-NZ" sz="1000" dirty="0"/>
            </a:br>
            <a:r>
              <a:rPr lang="en-US" sz="1000" i="1" dirty="0" smtClean="0"/>
              <a:t>What value does it bring? </a:t>
            </a:r>
            <a:r>
              <a:rPr lang="en-US" sz="1000" dirty="0" smtClean="0"/>
              <a:t>Disabled people and whānau have an avenue to raise concerns about their experience/how they’ve been treated which can be investigated independently</a:t>
            </a:r>
          </a:p>
          <a:p>
            <a:r>
              <a:rPr lang="en-US" sz="1000" i="1" dirty="0" smtClean="0"/>
              <a:t>Who uses it? </a:t>
            </a:r>
            <a:r>
              <a:rPr lang="en-US" sz="1000" dirty="0" smtClean="0"/>
              <a:t>Disabled people and </a:t>
            </a:r>
            <a:r>
              <a:rPr lang="en-US" sz="1000" dirty="0" err="1" smtClean="0"/>
              <a:t>whānau</a:t>
            </a:r>
            <a:r>
              <a:rPr lang="en-US" sz="1000" dirty="0" smtClean="0"/>
              <a:t>, public, government agencies</a:t>
            </a:r>
            <a:r>
              <a:rPr lang="en-US" sz="1000" dirty="0" smtClean="0"/>
              <a:t/>
            </a:r>
            <a:br>
              <a:rPr lang="en-US" sz="1000" dirty="0" smtClean="0"/>
            </a:br>
            <a:r>
              <a:rPr lang="en-US" sz="1000" i="1" dirty="0" smtClean="0"/>
              <a:t>What is it linked to? </a:t>
            </a:r>
            <a:r>
              <a:rPr lang="en-US" sz="1000" dirty="0" smtClean="0"/>
              <a:t>Outcomes framework (6.3) EGL system insights (6.4)</a:t>
            </a:r>
            <a:endParaRPr lang="en-US" sz="1000" dirty="0"/>
          </a:p>
        </p:txBody>
      </p:sp>
      <p:sp>
        <p:nvSpPr>
          <p:cNvPr id="4" name="Rectangle 3"/>
          <p:cNvSpPr/>
          <p:nvPr/>
        </p:nvSpPr>
        <p:spPr>
          <a:xfrm>
            <a:off x="553994" y="12155324"/>
            <a:ext cx="4800600" cy="230832"/>
          </a:xfrm>
          <a:prstGeom prst="rect">
            <a:avLst/>
          </a:prstGeom>
        </p:spPr>
        <p:txBody>
          <a:bodyPr>
            <a:spAutoFit/>
          </a:bodyPr>
          <a:lstStyle/>
          <a:p>
            <a:r>
              <a:rPr lang="en-NZ" sz="900" dirty="0">
                <a:solidFill>
                  <a:schemeClr val="tx1">
                    <a:lumMod val="50000"/>
                    <a:lumOff val="50000"/>
                  </a:schemeClr>
                </a:solidFill>
                <a:latin typeface="Roboto" charset="0"/>
                <a:ea typeface="Roboto" charset="0"/>
                <a:cs typeface="Roboto" charset="0"/>
              </a:rPr>
              <a:t>Enabling Good Lives | System Elements for Disability Support </a:t>
            </a:r>
            <a:r>
              <a:rPr lang="en-NZ" sz="900" dirty="0" smtClean="0">
                <a:solidFill>
                  <a:schemeClr val="tx1">
                    <a:lumMod val="50000"/>
                    <a:lumOff val="50000"/>
                  </a:schemeClr>
                </a:solidFill>
                <a:latin typeface="Roboto" charset="0"/>
                <a:ea typeface="Roboto" charset="0"/>
                <a:cs typeface="Roboto" charset="0"/>
              </a:rPr>
              <a:t>Syste</a:t>
            </a:r>
            <a:r>
              <a:rPr lang="en-NZ" sz="900" dirty="0">
                <a:solidFill>
                  <a:schemeClr val="tx1">
                    <a:lumMod val="50000"/>
                    <a:lumOff val="50000"/>
                  </a:schemeClr>
                </a:solidFill>
                <a:latin typeface="Roboto" charset="0"/>
                <a:ea typeface="Roboto" charset="0"/>
                <a:cs typeface="Roboto" charset="0"/>
              </a:rPr>
              <a:t>m</a:t>
            </a:r>
            <a:r>
              <a:rPr lang="en-NZ" sz="900" dirty="0" smtClean="0">
                <a:solidFill>
                  <a:schemeClr val="tx1">
                    <a:lumMod val="50000"/>
                    <a:lumOff val="50000"/>
                  </a:schemeClr>
                </a:solidFill>
                <a:latin typeface="Roboto" charset="0"/>
                <a:ea typeface="Roboto" charset="0"/>
                <a:cs typeface="Roboto" charset="0"/>
              </a:rPr>
              <a:t> </a:t>
            </a:r>
            <a:r>
              <a:rPr lang="en-NZ" sz="900" dirty="0">
                <a:solidFill>
                  <a:schemeClr val="tx1">
                    <a:lumMod val="50000"/>
                    <a:lumOff val="50000"/>
                  </a:schemeClr>
                </a:solidFill>
                <a:latin typeface="Roboto" charset="0"/>
                <a:ea typeface="Roboto" charset="0"/>
                <a:cs typeface="Roboto" charset="0"/>
              </a:rPr>
              <a:t>transformation  </a:t>
            </a:r>
            <a:endParaRPr lang="en-US" sz="900" dirty="0">
              <a:latin typeface="Roboto" charset="0"/>
              <a:ea typeface="Roboto" charset="0"/>
              <a:cs typeface="Roboto" charset="0"/>
            </a:endParaRPr>
          </a:p>
        </p:txBody>
      </p:sp>
    </p:spTree>
    <p:extLst>
      <p:ext uri="{BB962C8B-B14F-4D97-AF65-F5344CB8AC3E}">
        <p14:creationId xmlns:p14="http://schemas.microsoft.com/office/powerpoint/2010/main" val="613772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253826" y="1810597"/>
            <a:ext cx="0" cy="4089399"/>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174066" y="1810597"/>
            <a:ext cx="0" cy="4089399"/>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82453" y="1810597"/>
            <a:ext cx="0" cy="40893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789331" y="1810597"/>
            <a:ext cx="0" cy="408939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01039" y="1751330"/>
            <a:ext cx="1600201" cy="1061829"/>
          </a:xfrm>
          <a:prstGeom prst="rect">
            <a:avLst/>
          </a:prstGeom>
          <a:noFill/>
        </p:spPr>
        <p:txBody>
          <a:bodyPr wrap="square" rtlCol="0">
            <a:spAutoFit/>
          </a:bodyPr>
          <a:lstStyle/>
          <a:p>
            <a:r>
              <a:rPr lang="en-US" sz="1260" dirty="0"/>
              <a:t>1.0 </a:t>
            </a:r>
            <a:br>
              <a:rPr lang="en-US" sz="1260" dirty="0"/>
            </a:br>
            <a:r>
              <a:rPr lang="en-US" sz="1260" dirty="0"/>
              <a:t>I/we know what support and assistance is available</a:t>
            </a:r>
          </a:p>
          <a:p>
            <a:endParaRPr lang="en-US" sz="1260" dirty="0"/>
          </a:p>
        </p:txBody>
      </p:sp>
      <p:sp>
        <p:nvSpPr>
          <p:cNvPr id="13" name="TextBox 12"/>
          <p:cNvSpPr txBox="1"/>
          <p:nvPr/>
        </p:nvSpPr>
        <p:spPr>
          <a:xfrm>
            <a:off x="2324947" y="1751330"/>
            <a:ext cx="1683170" cy="674031"/>
          </a:xfrm>
          <a:prstGeom prst="rect">
            <a:avLst/>
          </a:prstGeom>
          <a:noFill/>
        </p:spPr>
        <p:txBody>
          <a:bodyPr wrap="square" rtlCol="0">
            <a:spAutoFit/>
          </a:bodyPr>
          <a:lstStyle/>
          <a:p>
            <a:pPr defTabSz="1280160">
              <a:defRPr/>
            </a:pPr>
            <a:r>
              <a:rPr lang="en-US" sz="1260" dirty="0"/>
              <a:t>2.0 </a:t>
            </a:r>
            <a:br>
              <a:rPr lang="en-US" sz="1260" dirty="0"/>
            </a:br>
            <a:r>
              <a:rPr lang="en-US" sz="1260" dirty="0"/>
              <a:t>I/we are listened to and respected</a:t>
            </a:r>
          </a:p>
        </p:txBody>
      </p:sp>
      <p:sp>
        <p:nvSpPr>
          <p:cNvPr id="14" name="TextBox 13"/>
          <p:cNvSpPr txBox="1"/>
          <p:nvPr/>
        </p:nvSpPr>
        <p:spPr>
          <a:xfrm>
            <a:off x="4245186" y="1751330"/>
            <a:ext cx="1813561" cy="867930"/>
          </a:xfrm>
          <a:prstGeom prst="rect">
            <a:avLst/>
          </a:prstGeom>
          <a:noFill/>
        </p:spPr>
        <p:txBody>
          <a:bodyPr wrap="square" rtlCol="0">
            <a:spAutoFit/>
          </a:bodyPr>
          <a:lstStyle/>
          <a:p>
            <a:r>
              <a:rPr lang="en-US" sz="1260" dirty="0"/>
              <a:t>3.0 </a:t>
            </a:r>
            <a:br>
              <a:rPr lang="en-US" sz="1260" dirty="0"/>
            </a:br>
            <a:r>
              <a:rPr lang="en-US" sz="1260" dirty="0"/>
              <a:t>I/we </a:t>
            </a:r>
            <a:r>
              <a:rPr lang="en-US" sz="1260" dirty="0" smtClean="0"/>
              <a:t>work out what we want to do and how we are going to get there</a:t>
            </a:r>
            <a:endParaRPr lang="en-US" sz="1260" dirty="0"/>
          </a:p>
        </p:txBody>
      </p:sp>
      <p:sp>
        <p:nvSpPr>
          <p:cNvPr id="15" name="TextBox 14"/>
          <p:cNvSpPr txBox="1"/>
          <p:nvPr/>
        </p:nvSpPr>
        <p:spPr>
          <a:xfrm>
            <a:off x="6141720" y="1751330"/>
            <a:ext cx="1529080" cy="480131"/>
          </a:xfrm>
          <a:prstGeom prst="rect">
            <a:avLst/>
          </a:prstGeom>
          <a:noFill/>
        </p:spPr>
        <p:txBody>
          <a:bodyPr wrap="square" rtlCol="0">
            <a:spAutoFit/>
          </a:bodyPr>
          <a:lstStyle/>
          <a:p>
            <a:r>
              <a:rPr lang="en-US" sz="1260" dirty="0"/>
              <a:t>4.0 </a:t>
            </a:r>
            <a:br>
              <a:rPr lang="en-US" sz="1260" dirty="0"/>
            </a:br>
            <a:r>
              <a:rPr lang="en-US" sz="1260" dirty="0"/>
              <a:t>I/we make </a:t>
            </a:r>
            <a:r>
              <a:rPr lang="en-US" sz="1260" dirty="0" smtClean="0"/>
              <a:t>it happen</a:t>
            </a:r>
            <a:endParaRPr lang="en-US" sz="1260" dirty="0"/>
          </a:p>
        </p:txBody>
      </p:sp>
      <p:sp>
        <p:nvSpPr>
          <p:cNvPr id="16" name="TextBox 15"/>
          <p:cNvSpPr txBox="1"/>
          <p:nvPr/>
        </p:nvSpPr>
        <p:spPr>
          <a:xfrm>
            <a:off x="7919718" y="1751330"/>
            <a:ext cx="1529080" cy="674031"/>
          </a:xfrm>
          <a:prstGeom prst="rect">
            <a:avLst/>
          </a:prstGeom>
          <a:noFill/>
        </p:spPr>
        <p:txBody>
          <a:bodyPr wrap="square" rtlCol="0">
            <a:spAutoFit/>
          </a:bodyPr>
          <a:lstStyle/>
          <a:p>
            <a:r>
              <a:rPr lang="en-US" sz="1260" dirty="0"/>
              <a:t>5.0 </a:t>
            </a:r>
            <a:br>
              <a:rPr lang="en-US" sz="1260" dirty="0"/>
            </a:br>
            <a:r>
              <a:rPr lang="en-US" sz="1260" dirty="0"/>
              <a:t>I/we live </a:t>
            </a:r>
            <a:r>
              <a:rPr lang="en-US" sz="1260" dirty="0" smtClean="0"/>
              <a:t>the lives we want</a:t>
            </a:r>
            <a:endParaRPr lang="en-US" sz="1260" dirty="0"/>
          </a:p>
        </p:txBody>
      </p:sp>
      <p:sp>
        <p:nvSpPr>
          <p:cNvPr id="19" name="Rectangle 18"/>
          <p:cNvSpPr/>
          <p:nvPr/>
        </p:nvSpPr>
        <p:spPr>
          <a:xfrm>
            <a:off x="552450" y="3811111"/>
            <a:ext cx="8256270" cy="260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60" dirty="0" smtClean="0">
                <a:solidFill>
                  <a:schemeClr val="bg1"/>
                </a:solidFill>
              </a:rPr>
              <a:t>Enabling Good Lives Connector/Tūhono</a:t>
            </a:r>
            <a:endParaRPr lang="en-US" sz="1260" dirty="0">
              <a:solidFill>
                <a:schemeClr val="bg1"/>
              </a:solidFill>
            </a:endParaRPr>
          </a:p>
        </p:txBody>
      </p:sp>
      <p:sp>
        <p:nvSpPr>
          <p:cNvPr id="20" name="Rectangle 19"/>
          <p:cNvSpPr/>
          <p:nvPr/>
        </p:nvSpPr>
        <p:spPr>
          <a:xfrm>
            <a:off x="2313092" y="3043344"/>
            <a:ext cx="6495628" cy="260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60" dirty="0" smtClean="0"/>
              <a:t>Network builder</a:t>
            </a:r>
            <a:endParaRPr lang="en-US" sz="1260" dirty="0"/>
          </a:p>
        </p:txBody>
      </p:sp>
      <p:sp>
        <p:nvSpPr>
          <p:cNvPr id="21" name="Rectangle 20"/>
          <p:cNvSpPr/>
          <p:nvPr/>
        </p:nvSpPr>
        <p:spPr>
          <a:xfrm>
            <a:off x="552450" y="3410797"/>
            <a:ext cx="3550497" cy="284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60" dirty="0" smtClean="0"/>
              <a:t>Disability Information Person</a:t>
            </a:r>
            <a:endParaRPr lang="en-US" sz="1260" dirty="0"/>
          </a:p>
        </p:txBody>
      </p:sp>
      <p:sp>
        <p:nvSpPr>
          <p:cNvPr id="22" name="Rectangle 21"/>
          <p:cNvSpPr/>
          <p:nvPr/>
        </p:nvSpPr>
        <p:spPr>
          <a:xfrm>
            <a:off x="4245186" y="4202266"/>
            <a:ext cx="3544145" cy="2726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60" dirty="0" smtClean="0">
                <a:solidFill>
                  <a:schemeClr val="bg1"/>
                </a:solidFill>
              </a:rPr>
              <a:t>Regional</a:t>
            </a:r>
            <a:r>
              <a:rPr lang="en-US" sz="1260" dirty="0" smtClean="0"/>
              <a:t> Funding manager and team</a:t>
            </a:r>
            <a:endParaRPr lang="en-US" sz="1260" dirty="0"/>
          </a:p>
        </p:txBody>
      </p:sp>
      <p:sp>
        <p:nvSpPr>
          <p:cNvPr id="23" name="Rectangle 22"/>
          <p:cNvSpPr/>
          <p:nvPr/>
        </p:nvSpPr>
        <p:spPr>
          <a:xfrm>
            <a:off x="552449" y="4605272"/>
            <a:ext cx="8090323" cy="3439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60" dirty="0" smtClean="0"/>
              <a:t>Government connector </a:t>
            </a:r>
            <a:endParaRPr lang="en-US" sz="1260" dirty="0"/>
          </a:p>
        </p:txBody>
      </p:sp>
      <p:sp>
        <p:nvSpPr>
          <p:cNvPr id="24" name="TextBox 23"/>
          <p:cNvSpPr txBox="1"/>
          <p:nvPr/>
        </p:nvSpPr>
        <p:spPr>
          <a:xfrm>
            <a:off x="463974" y="386523"/>
            <a:ext cx="8747760" cy="461665"/>
          </a:xfrm>
          <a:prstGeom prst="rect">
            <a:avLst/>
          </a:prstGeom>
          <a:noFill/>
        </p:spPr>
        <p:txBody>
          <a:bodyPr wrap="square" rtlCol="0">
            <a:spAutoFit/>
          </a:bodyPr>
          <a:lstStyle/>
          <a:p>
            <a:r>
              <a:rPr lang="en-US" sz="2400" b="1" dirty="0" smtClean="0">
                <a:solidFill>
                  <a:schemeClr val="accent1"/>
                </a:solidFill>
              </a:rPr>
              <a:t>6.1 </a:t>
            </a:r>
            <a:r>
              <a:rPr lang="en-US" sz="2400" b="1" dirty="0">
                <a:solidFill>
                  <a:schemeClr val="accent1"/>
                </a:solidFill>
              </a:rPr>
              <a:t>Creating the Enabling Good Lives </a:t>
            </a:r>
            <a:r>
              <a:rPr lang="en-US" sz="2400" b="1" dirty="0" smtClean="0">
                <a:solidFill>
                  <a:schemeClr val="accent1"/>
                </a:solidFill>
              </a:rPr>
              <a:t>Team</a:t>
            </a:r>
            <a:endParaRPr lang="en-US" sz="2400" b="1" dirty="0">
              <a:solidFill>
                <a:schemeClr val="accent1"/>
              </a:solidFill>
            </a:endParaRPr>
          </a:p>
        </p:txBody>
      </p:sp>
      <p:sp>
        <p:nvSpPr>
          <p:cNvPr id="26" name="Triangle 25"/>
          <p:cNvSpPr/>
          <p:nvPr/>
        </p:nvSpPr>
        <p:spPr>
          <a:xfrm rot="5400000">
            <a:off x="8583507" y="2960369"/>
            <a:ext cx="509693" cy="39116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5" dirty="0"/>
          </a:p>
        </p:txBody>
      </p:sp>
      <p:sp>
        <p:nvSpPr>
          <p:cNvPr id="27" name="Triangle 26"/>
          <p:cNvSpPr/>
          <p:nvPr/>
        </p:nvSpPr>
        <p:spPr>
          <a:xfrm rot="5400000">
            <a:off x="8583507" y="3754543"/>
            <a:ext cx="509693" cy="39116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5" dirty="0"/>
          </a:p>
        </p:txBody>
      </p:sp>
      <p:sp>
        <p:nvSpPr>
          <p:cNvPr id="28" name="Triangle 27"/>
          <p:cNvSpPr/>
          <p:nvPr/>
        </p:nvSpPr>
        <p:spPr>
          <a:xfrm rot="5400000">
            <a:off x="8583507" y="4596132"/>
            <a:ext cx="509693" cy="39116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5" dirty="0"/>
          </a:p>
        </p:txBody>
      </p:sp>
      <p:sp>
        <p:nvSpPr>
          <p:cNvPr id="25" name="TextBox 24"/>
          <p:cNvSpPr txBox="1"/>
          <p:nvPr/>
        </p:nvSpPr>
        <p:spPr>
          <a:xfrm>
            <a:off x="463974" y="6998720"/>
            <a:ext cx="5251026" cy="480131"/>
          </a:xfrm>
          <a:prstGeom prst="rect">
            <a:avLst/>
          </a:prstGeom>
          <a:noFill/>
        </p:spPr>
        <p:txBody>
          <a:bodyPr wrap="square" rtlCol="0">
            <a:spAutoFit/>
          </a:bodyPr>
          <a:lstStyle/>
          <a:p>
            <a:r>
              <a:rPr lang="en-US" sz="1260" b="1" dirty="0" smtClean="0"/>
              <a:t>More detail about each role is provided on the following five pages </a:t>
            </a:r>
            <a:endParaRPr lang="en-US" sz="1260" b="1" dirty="0"/>
          </a:p>
          <a:p>
            <a:endParaRPr lang="en-US" sz="1260" dirty="0"/>
          </a:p>
        </p:txBody>
      </p:sp>
      <p:sp>
        <p:nvSpPr>
          <p:cNvPr id="2" name="Slide Number Placeholder 1"/>
          <p:cNvSpPr>
            <a:spLocks noGrp="1"/>
          </p:cNvSpPr>
          <p:nvPr>
            <p:ph type="sldNum" sz="quarter" idx="12"/>
          </p:nvPr>
        </p:nvSpPr>
        <p:spPr/>
        <p:txBody>
          <a:bodyPr/>
          <a:lstStyle/>
          <a:p>
            <a:fld id="{465C6875-824B-3941-A31A-199FBD3E3463}" type="slidenum">
              <a:rPr lang="en-US" smtClean="0"/>
              <a:t>18</a:t>
            </a:fld>
            <a:endParaRPr lang="en-US" dirty="0"/>
          </a:p>
        </p:txBody>
      </p:sp>
      <p:sp>
        <p:nvSpPr>
          <p:cNvPr id="29" name="Footer Placeholder 8"/>
          <p:cNvSpPr txBox="1">
            <a:spLocks/>
          </p:cNvSpPr>
          <p:nvPr/>
        </p:nvSpPr>
        <p:spPr>
          <a:xfrm>
            <a:off x="660083" y="12011554"/>
            <a:ext cx="5683567" cy="681038"/>
          </a:xfrm>
          <a:prstGeom prst="rect">
            <a:avLst/>
          </a:prstGeom>
        </p:spPr>
        <p:txBody>
          <a:bodyPr vert="horz" lIns="91440" tIns="45720" rIns="91440" bIns="45720" rtlCol="0" anchor="ctr"/>
          <a:lstStyle>
            <a:defPPr>
              <a:defRPr lang="en-US"/>
            </a:defPPr>
            <a:lvl1pPr marL="0" algn="l" defTabSz="1221913" rtl="0" eaLnBrk="1" latinLnBrk="0" hangingPunct="1">
              <a:defRPr sz="900" kern="1200">
                <a:solidFill>
                  <a:schemeClr val="tx1">
                    <a:tint val="75000"/>
                  </a:schemeClr>
                </a:solidFill>
                <a:latin typeface="Roboto" charset="0"/>
                <a:ea typeface="Roboto" charset="0"/>
                <a:cs typeface="Roboto" charset="0"/>
              </a:defRPr>
            </a:lvl1pPr>
            <a:lvl2pPr marL="610956" algn="l" defTabSz="1221913" rtl="0" eaLnBrk="1" latinLnBrk="0" hangingPunct="1">
              <a:defRPr sz="2405" kern="1200">
                <a:solidFill>
                  <a:schemeClr val="tx1"/>
                </a:solidFill>
                <a:latin typeface="+mn-lt"/>
                <a:ea typeface="+mn-ea"/>
                <a:cs typeface="+mn-cs"/>
              </a:defRPr>
            </a:lvl2pPr>
            <a:lvl3pPr marL="1221913" algn="l" defTabSz="1221913" rtl="0" eaLnBrk="1" latinLnBrk="0" hangingPunct="1">
              <a:defRPr sz="2405" kern="1200">
                <a:solidFill>
                  <a:schemeClr val="tx1"/>
                </a:solidFill>
                <a:latin typeface="+mn-lt"/>
                <a:ea typeface="+mn-ea"/>
                <a:cs typeface="+mn-cs"/>
              </a:defRPr>
            </a:lvl3pPr>
            <a:lvl4pPr marL="1832869" algn="l" defTabSz="1221913" rtl="0" eaLnBrk="1" latinLnBrk="0" hangingPunct="1">
              <a:defRPr sz="2405" kern="1200">
                <a:solidFill>
                  <a:schemeClr val="tx1"/>
                </a:solidFill>
                <a:latin typeface="+mn-lt"/>
                <a:ea typeface="+mn-ea"/>
                <a:cs typeface="+mn-cs"/>
              </a:defRPr>
            </a:lvl4pPr>
            <a:lvl5pPr marL="2443825" algn="l" defTabSz="1221913" rtl="0" eaLnBrk="1" latinLnBrk="0" hangingPunct="1">
              <a:defRPr sz="2405" kern="1200">
                <a:solidFill>
                  <a:schemeClr val="tx1"/>
                </a:solidFill>
                <a:latin typeface="+mn-lt"/>
                <a:ea typeface="+mn-ea"/>
                <a:cs typeface="+mn-cs"/>
              </a:defRPr>
            </a:lvl5pPr>
            <a:lvl6pPr marL="3054782" algn="l" defTabSz="1221913" rtl="0" eaLnBrk="1" latinLnBrk="0" hangingPunct="1">
              <a:defRPr sz="2405" kern="1200">
                <a:solidFill>
                  <a:schemeClr val="tx1"/>
                </a:solidFill>
                <a:latin typeface="+mn-lt"/>
                <a:ea typeface="+mn-ea"/>
                <a:cs typeface="+mn-cs"/>
              </a:defRPr>
            </a:lvl6pPr>
            <a:lvl7pPr marL="3665738" algn="l" defTabSz="1221913" rtl="0" eaLnBrk="1" latinLnBrk="0" hangingPunct="1">
              <a:defRPr sz="2405" kern="1200">
                <a:solidFill>
                  <a:schemeClr val="tx1"/>
                </a:solidFill>
                <a:latin typeface="+mn-lt"/>
                <a:ea typeface="+mn-ea"/>
                <a:cs typeface="+mn-cs"/>
              </a:defRPr>
            </a:lvl7pPr>
            <a:lvl8pPr marL="4276695" algn="l" defTabSz="1221913" rtl="0" eaLnBrk="1" latinLnBrk="0" hangingPunct="1">
              <a:defRPr sz="2405" kern="1200">
                <a:solidFill>
                  <a:schemeClr val="tx1"/>
                </a:solidFill>
                <a:latin typeface="+mn-lt"/>
                <a:ea typeface="+mn-ea"/>
                <a:cs typeface="+mn-cs"/>
              </a:defRPr>
            </a:lvl8pPr>
            <a:lvl9pPr marL="4887651" algn="l" defTabSz="1221913" rtl="0" eaLnBrk="1" latinLnBrk="0" hangingPunct="1">
              <a:defRPr sz="2405" kern="1200">
                <a:solidFill>
                  <a:schemeClr val="tx1"/>
                </a:solidFill>
                <a:latin typeface="+mn-lt"/>
                <a:ea typeface="+mn-ea"/>
                <a:cs typeface="+mn-cs"/>
              </a:defRPr>
            </a:lvl9pPr>
          </a:lstStyle>
          <a:p>
            <a:r>
              <a:rPr lang="en-NZ" dirty="0">
                <a:solidFill>
                  <a:schemeClr val="tx1">
                    <a:lumMod val="50000"/>
                    <a:lumOff val="50000"/>
                  </a:schemeClr>
                </a:solidFill>
              </a:rPr>
              <a:t>Enabling Good Lives | System Elements for Disability Support </a:t>
            </a:r>
            <a:r>
              <a:rPr lang="en-NZ" dirty="0" smtClean="0">
                <a:solidFill>
                  <a:schemeClr val="tx1">
                    <a:lumMod val="50000"/>
                    <a:lumOff val="50000"/>
                  </a:schemeClr>
                </a:solidFill>
              </a:rPr>
              <a:t>System </a:t>
            </a:r>
            <a:r>
              <a:rPr lang="en-NZ" dirty="0">
                <a:solidFill>
                  <a:schemeClr val="tx1">
                    <a:lumMod val="50000"/>
                    <a:lumOff val="50000"/>
                  </a:schemeClr>
                </a:solidFill>
              </a:rPr>
              <a:t>transformation  </a:t>
            </a:r>
            <a:endParaRPr lang="en-US" dirty="0"/>
          </a:p>
        </p:txBody>
      </p:sp>
    </p:spTree>
    <p:extLst>
      <p:ext uri="{BB962C8B-B14F-4D97-AF65-F5344CB8AC3E}">
        <p14:creationId xmlns:p14="http://schemas.microsoft.com/office/powerpoint/2010/main" val="17038003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740727" y="-477982"/>
            <a:ext cx="0" cy="12108007"/>
          </a:xfrm>
          <a:prstGeom prst="line">
            <a:avLst/>
          </a:prstGeom>
          <a:ln w="31750">
            <a:solidFill>
              <a:schemeClr val="bg1">
                <a:alpha val="30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20436" y="3158837"/>
            <a:ext cx="10924309" cy="0"/>
          </a:xfrm>
          <a:prstGeom prst="line">
            <a:avLst/>
          </a:prstGeom>
          <a:ln w="31750">
            <a:solidFill>
              <a:schemeClr val="bg1">
                <a:alpha val="3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8602" y="6902057"/>
            <a:ext cx="1758815" cy="461665"/>
          </a:xfrm>
          <a:prstGeom prst="rect">
            <a:avLst/>
          </a:prstGeom>
          <a:noFill/>
        </p:spPr>
        <p:txBody>
          <a:bodyPr wrap="none" rtlCol="0">
            <a:spAutoFit/>
          </a:bodyPr>
          <a:lstStyle/>
          <a:p>
            <a:pPr defTabSz="703263" eaLnBrk="0" fontAlgn="base" hangingPunct="0">
              <a:spcBef>
                <a:spcPct val="0"/>
              </a:spcBef>
              <a:spcAft>
                <a:spcPct val="0"/>
              </a:spcAft>
            </a:pPr>
            <a:r>
              <a:rPr lang="en-US" sz="2400" b="1" dirty="0" smtClean="0">
                <a:solidFill>
                  <a:srgbClr val="1F1F1F">
                    <a:lumMod val="75000"/>
                    <a:lumOff val="25000"/>
                  </a:srgbClr>
                </a:solidFill>
                <a:cs typeface="Arial" pitchFamily="34" charset="0"/>
              </a:rPr>
              <a:t>Key shifts:</a:t>
            </a:r>
            <a:endParaRPr lang="en-US" sz="2400" b="1" dirty="0">
              <a:solidFill>
                <a:srgbClr val="1F1F1F">
                  <a:lumMod val="75000"/>
                  <a:lumOff val="25000"/>
                </a:srgbClr>
              </a:solidFill>
              <a:cs typeface="Arial" pitchFamily="34" charset="0"/>
            </a:endParaRPr>
          </a:p>
        </p:txBody>
      </p:sp>
      <p:sp>
        <p:nvSpPr>
          <p:cNvPr id="8" name="TextBox 7"/>
          <p:cNvSpPr txBox="1"/>
          <p:nvPr/>
        </p:nvSpPr>
        <p:spPr>
          <a:xfrm>
            <a:off x="228602" y="3408218"/>
            <a:ext cx="3636817" cy="461665"/>
          </a:xfrm>
          <a:prstGeom prst="rect">
            <a:avLst/>
          </a:prstGeom>
          <a:noFill/>
        </p:spPr>
        <p:txBody>
          <a:bodyPr wrap="square" rtlCol="0">
            <a:spAutoFit/>
          </a:bodyPr>
          <a:lstStyle/>
          <a:p>
            <a:pPr defTabSz="703263" eaLnBrk="0" fontAlgn="base" hangingPunct="0">
              <a:spcBef>
                <a:spcPct val="0"/>
              </a:spcBef>
              <a:spcAft>
                <a:spcPct val="0"/>
              </a:spcAft>
            </a:pPr>
            <a:r>
              <a:rPr lang="en-US" sz="2400" b="1" dirty="0" smtClean="0">
                <a:solidFill>
                  <a:srgbClr val="1F1F1F">
                    <a:lumMod val="75000"/>
                    <a:lumOff val="25000"/>
                  </a:srgbClr>
                </a:solidFill>
                <a:cs typeface="Arial" pitchFamily="34" charset="0"/>
              </a:rPr>
              <a:t>Role:</a:t>
            </a:r>
          </a:p>
        </p:txBody>
      </p:sp>
      <p:sp>
        <p:nvSpPr>
          <p:cNvPr id="9" name="TextBox 8"/>
          <p:cNvSpPr txBox="1"/>
          <p:nvPr/>
        </p:nvSpPr>
        <p:spPr>
          <a:xfrm>
            <a:off x="3990110" y="3408218"/>
            <a:ext cx="2627642" cy="461665"/>
          </a:xfrm>
          <a:prstGeom prst="rect">
            <a:avLst/>
          </a:prstGeom>
          <a:noFill/>
        </p:spPr>
        <p:txBody>
          <a:bodyPr wrap="none" rtlCol="0">
            <a:spAutoFit/>
          </a:bodyPr>
          <a:lstStyle/>
          <a:p>
            <a:pPr defTabSz="703263" eaLnBrk="0" fontAlgn="base" hangingPunct="0">
              <a:spcBef>
                <a:spcPct val="0"/>
              </a:spcBef>
              <a:spcAft>
                <a:spcPct val="0"/>
              </a:spcAft>
            </a:pPr>
            <a:r>
              <a:rPr lang="en-US" sz="2400" b="1" dirty="0" smtClean="0">
                <a:solidFill>
                  <a:srgbClr val="1F1F1F">
                    <a:lumMod val="75000"/>
                    <a:lumOff val="25000"/>
                  </a:srgbClr>
                </a:solidFill>
                <a:cs typeface="Arial" pitchFamily="34" charset="0"/>
              </a:rPr>
              <a:t>Responsibilities:</a:t>
            </a:r>
            <a:endParaRPr lang="en-US" sz="2400" b="1" dirty="0">
              <a:solidFill>
                <a:srgbClr val="1F1F1F">
                  <a:lumMod val="75000"/>
                  <a:lumOff val="25000"/>
                </a:srgbClr>
              </a:solidFill>
              <a:cs typeface="Arial" pitchFamily="34" charset="0"/>
            </a:endParaRPr>
          </a:p>
        </p:txBody>
      </p:sp>
      <p:sp>
        <p:nvSpPr>
          <p:cNvPr id="18" name="TextBox 17"/>
          <p:cNvSpPr txBox="1"/>
          <p:nvPr/>
        </p:nvSpPr>
        <p:spPr>
          <a:xfrm>
            <a:off x="357742" y="1999809"/>
            <a:ext cx="3382985" cy="1077218"/>
          </a:xfrm>
          <a:prstGeom prst="rect">
            <a:avLst/>
          </a:prstGeom>
          <a:noFill/>
        </p:spPr>
        <p:txBody>
          <a:bodyPr wrap="square" rtlCol="0">
            <a:spAutoFit/>
          </a:bodyPr>
          <a:lstStyle/>
          <a:p>
            <a:pPr algn="ctr" defTabSz="703263" eaLnBrk="0" fontAlgn="base" hangingPunct="0">
              <a:spcBef>
                <a:spcPct val="0"/>
              </a:spcBef>
              <a:spcAft>
                <a:spcPct val="0"/>
              </a:spcAft>
            </a:pPr>
            <a:r>
              <a:rPr lang="en-US" sz="3200" dirty="0" smtClean="0">
                <a:solidFill>
                  <a:srgbClr val="1F1F1F">
                    <a:lumMod val="75000"/>
                    <a:lumOff val="25000"/>
                  </a:srgbClr>
                </a:solidFill>
                <a:cs typeface="Arial" pitchFamily="34" charset="0"/>
              </a:rPr>
              <a:t>Disability Information role</a:t>
            </a:r>
            <a:endParaRPr lang="en-US" sz="3200" dirty="0">
              <a:solidFill>
                <a:srgbClr val="1F1F1F">
                  <a:lumMod val="75000"/>
                  <a:lumOff val="25000"/>
                </a:srgbClr>
              </a:solidFill>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4094" y="358045"/>
            <a:ext cx="1641764" cy="1641764"/>
          </a:xfrm>
          <a:prstGeom prst="rect">
            <a:avLst/>
          </a:prstGeom>
        </p:spPr>
      </p:pic>
      <p:sp>
        <p:nvSpPr>
          <p:cNvPr id="14" name="TextBox 13"/>
          <p:cNvSpPr txBox="1"/>
          <p:nvPr/>
        </p:nvSpPr>
        <p:spPr>
          <a:xfrm>
            <a:off x="228602" y="3871780"/>
            <a:ext cx="3262743" cy="2554545"/>
          </a:xfrm>
          <a:prstGeom prst="rect">
            <a:avLst/>
          </a:prstGeom>
          <a:noFill/>
        </p:spPr>
        <p:txBody>
          <a:bodyPr wrap="square" rtlCol="0">
            <a:spAutoFit/>
          </a:bodyPr>
          <a:lstStyle/>
          <a:p>
            <a:pPr marL="342900" indent="-342900" defTabSz="703263" eaLnBrk="0" fontAlgn="base" hangingPunct="0">
              <a:spcBef>
                <a:spcPct val="0"/>
              </a:spcBef>
              <a:spcAft>
                <a:spcPct val="0"/>
              </a:spcAft>
              <a:buFont typeface="Arial" charset="0"/>
              <a:buChar char="•"/>
            </a:pPr>
            <a:endParaRPr lang="en-US" sz="1600" dirty="0" smtClean="0">
              <a:solidFill>
                <a:srgbClr val="1F1F1F">
                  <a:lumMod val="75000"/>
                  <a:lumOff val="25000"/>
                </a:srgbClr>
              </a:solidFill>
              <a:cs typeface="Arial" pitchFamily="34" charset="0"/>
            </a:endParaRP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Access point for disability enquiries</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Connects people to the entry point for the disability support system</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Connects people to people who can help a disabled person/whānau in government and outside</a:t>
            </a:r>
          </a:p>
        </p:txBody>
      </p:sp>
      <p:sp>
        <p:nvSpPr>
          <p:cNvPr id="15" name="TextBox 14"/>
          <p:cNvSpPr txBox="1"/>
          <p:nvPr/>
        </p:nvSpPr>
        <p:spPr>
          <a:xfrm>
            <a:off x="3990110" y="3869883"/>
            <a:ext cx="4997136" cy="6494085"/>
          </a:xfrm>
          <a:prstGeom prst="rect">
            <a:avLst/>
          </a:prstGeom>
          <a:noFill/>
        </p:spPr>
        <p:txBody>
          <a:bodyPr wrap="square" rtlCol="0">
            <a:spAutoFit/>
          </a:bodyPr>
          <a:lstStyle/>
          <a:p>
            <a:pPr marL="342900" indent="-342900" defTabSz="703263" eaLnBrk="0" fontAlgn="base" hangingPunct="0">
              <a:spcBef>
                <a:spcPct val="0"/>
              </a:spcBef>
              <a:spcAft>
                <a:spcPct val="0"/>
              </a:spcAft>
              <a:buFont typeface="Arial" charset="0"/>
              <a:buChar char="•"/>
            </a:pPr>
            <a:endParaRPr lang="en-US" sz="1600" dirty="0" smtClean="0">
              <a:solidFill>
                <a:srgbClr val="1F1F1F">
                  <a:lumMod val="75000"/>
                  <a:lumOff val="25000"/>
                </a:srgbClr>
              </a:solidFill>
              <a:cs typeface="Arial" pitchFamily="34" charset="0"/>
            </a:endParaRP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Broad and in-depth knowledge of disability information available in government and the community</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In-depth understanding of the disability support system and can explain how it works</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Strong connections to the local community</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May be a specialist in one impairment or group (e.g. deaf culture)</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May be able to communicate in multiple languages including NZSL, Samoan</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Open door policy and connects people to someone who can help</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Empathetic listener, able to understand the situation and able to </a:t>
            </a:r>
            <a:r>
              <a:rPr lang="en-US" sz="1600" dirty="0">
                <a:solidFill>
                  <a:srgbClr val="1F1F1F">
                    <a:lumMod val="75000"/>
                    <a:lumOff val="25000"/>
                  </a:srgbClr>
                </a:solidFill>
                <a:cs typeface="Arial" pitchFamily="34" charset="0"/>
              </a:rPr>
              <a:t>connect </a:t>
            </a:r>
            <a:r>
              <a:rPr lang="en-US" sz="1600" dirty="0" smtClean="0">
                <a:solidFill>
                  <a:srgbClr val="1F1F1F">
                    <a:lumMod val="75000"/>
                    <a:lumOff val="25000"/>
                  </a:srgbClr>
                </a:solidFill>
                <a:cs typeface="Arial" pitchFamily="34" charset="0"/>
              </a:rPr>
              <a:t>a disabled person/whānau </a:t>
            </a:r>
            <a:r>
              <a:rPr lang="en-US" sz="1600" dirty="0">
                <a:solidFill>
                  <a:srgbClr val="1F1F1F">
                    <a:lumMod val="75000"/>
                    <a:lumOff val="25000"/>
                  </a:srgbClr>
                </a:solidFill>
                <a:cs typeface="Arial" pitchFamily="34" charset="0"/>
              </a:rPr>
              <a:t>to </a:t>
            </a:r>
            <a:r>
              <a:rPr lang="en-US" sz="1600" dirty="0" smtClean="0">
                <a:solidFill>
                  <a:srgbClr val="1F1F1F">
                    <a:lumMod val="75000"/>
                    <a:lumOff val="25000"/>
                  </a:srgbClr>
                </a:solidFill>
                <a:cs typeface="Arial" pitchFamily="34" charset="0"/>
              </a:rPr>
              <a:t>the right </a:t>
            </a:r>
            <a:r>
              <a:rPr lang="en-US" sz="1600" dirty="0">
                <a:solidFill>
                  <a:srgbClr val="1F1F1F">
                    <a:lumMod val="75000"/>
                    <a:lumOff val="25000"/>
                  </a:srgbClr>
                </a:solidFill>
                <a:cs typeface="Arial" pitchFamily="34" charset="0"/>
              </a:rPr>
              <a:t>information </a:t>
            </a:r>
            <a:r>
              <a:rPr lang="en-US" sz="1600" dirty="0" smtClean="0">
                <a:solidFill>
                  <a:srgbClr val="1F1F1F">
                    <a:lumMod val="75000"/>
                    <a:lumOff val="25000"/>
                  </a:srgbClr>
                </a:solidFill>
                <a:cs typeface="Arial" pitchFamily="34" charset="0"/>
              </a:rPr>
              <a:t>or person for </a:t>
            </a:r>
            <a:r>
              <a:rPr lang="en-US" sz="1600" dirty="0">
                <a:solidFill>
                  <a:srgbClr val="1F1F1F">
                    <a:lumMod val="75000"/>
                    <a:lumOff val="25000"/>
                  </a:srgbClr>
                </a:solidFill>
                <a:cs typeface="Arial" pitchFamily="34" charset="0"/>
              </a:rPr>
              <a:t>their </a:t>
            </a:r>
            <a:r>
              <a:rPr lang="en-US" sz="1600" dirty="0" smtClean="0">
                <a:solidFill>
                  <a:srgbClr val="1F1F1F">
                    <a:lumMod val="75000"/>
                    <a:lumOff val="25000"/>
                  </a:srgbClr>
                </a:solidFill>
                <a:cs typeface="Arial" pitchFamily="34" charset="0"/>
              </a:rPr>
              <a:t>situation </a:t>
            </a:r>
          </a:p>
          <a:p>
            <a:pPr marL="342900" indent="-342900" defTabSz="703263" eaLnBrk="0" fontAlgn="base" hangingPunct="0">
              <a:spcBef>
                <a:spcPct val="0"/>
              </a:spcBef>
              <a:spcAft>
                <a:spcPct val="0"/>
              </a:spcAft>
              <a:buFont typeface="Arial" charset="0"/>
              <a:buChar char="•"/>
            </a:pPr>
            <a:r>
              <a:rPr lang="en-US" sz="1600" dirty="0" smtClean="0">
                <a:cs typeface="Arial" pitchFamily="34" charset="0"/>
              </a:rPr>
              <a:t>Provides quality and timely </a:t>
            </a:r>
            <a:r>
              <a:rPr lang="en-US" sz="1600" dirty="0">
                <a:cs typeface="Arial" pitchFamily="34" charset="0"/>
              </a:rPr>
              <a:t>information </a:t>
            </a:r>
            <a:r>
              <a:rPr lang="en-US" sz="1600" dirty="0" smtClean="0">
                <a:cs typeface="Arial" pitchFamily="34" charset="0"/>
              </a:rPr>
              <a:t>in </a:t>
            </a:r>
            <a:r>
              <a:rPr lang="en-US" sz="1600" dirty="0">
                <a:cs typeface="Arial" pitchFamily="34" charset="0"/>
              </a:rPr>
              <a:t>the format a person chooses </a:t>
            </a:r>
            <a:r>
              <a:rPr lang="en-US" sz="1600" dirty="0" smtClean="0">
                <a:cs typeface="Arial" pitchFamily="34" charset="0"/>
              </a:rPr>
              <a:t>(</a:t>
            </a:r>
            <a:r>
              <a:rPr lang="en-US" sz="1600" dirty="0">
                <a:cs typeface="Arial" pitchFamily="34" charset="0"/>
              </a:rPr>
              <a:t>e.g. emails, digital interactions)</a:t>
            </a:r>
          </a:p>
          <a:p>
            <a:pPr marL="342900" indent="-342900" defTabSz="703263" eaLnBrk="0" fontAlgn="base" hangingPunct="0">
              <a:spcBef>
                <a:spcPct val="0"/>
              </a:spcBef>
              <a:spcAft>
                <a:spcPct val="0"/>
              </a:spcAft>
              <a:buFont typeface="Arial" charset="0"/>
              <a:buChar char="•"/>
            </a:pPr>
            <a:r>
              <a:rPr lang="en-US" sz="1600" dirty="0">
                <a:cs typeface="Arial" pitchFamily="34" charset="0"/>
              </a:rPr>
              <a:t>Able to identify people in crisis and escalate</a:t>
            </a:r>
          </a:p>
          <a:p>
            <a:pPr marL="342900" indent="-342900" defTabSz="703263" eaLnBrk="0" fontAlgn="base" hangingPunct="0">
              <a:spcBef>
                <a:spcPct val="0"/>
              </a:spcBef>
              <a:spcAft>
                <a:spcPct val="0"/>
              </a:spcAft>
              <a:buFont typeface="Arial" charset="0"/>
              <a:buChar char="•"/>
            </a:pPr>
            <a:r>
              <a:rPr lang="en-US" sz="1600" dirty="0">
                <a:cs typeface="Arial" pitchFamily="34" charset="0"/>
              </a:rPr>
              <a:t>Provides information in a culturally responsive way</a:t>
            </a:r>
          </a:p>
          <a:p>
            <a:pPr marL="342900" indent="-342900" defTabSz="703263" eaLnBrk="0" fontAlgn="base" hangingPunct="0">
              <a:spcBef>
                <a:spcPct val="0"/>
              </a:spcBef>
              <a:spcAft>
                <a:spcPct val="0"/>
              </a:spcAft>
              <a:buFont typeface="Arial" charset="0"/>
              <a:buChar char="•"/>
            </a:pPr>
            <a:r>
              <a:rPr lang="en-US" sz="1600" dirty="0">
                <a:cs typeface="Arial" pitchFamily="34" charset="0"/>
              </a:rPr>
              <a:t>Makes people feel valued and welcomed</a:t>
            </a:r>
          </a:p>
          <a:p>
            <a:pPr marL="342900" indent="-342900" defTabSz="703263" eaLnBrk="0" fontAlgn="base" hangingPunct="0">
              <a:spcBef>
                <a:spcPct val="0"/>
              </a:spcBef>
              <a:spcAft>
                <a:spcPct val="0"/>
              </a:spcAft>
              <a:buFont typeface="Arial" charset="0"/>
              <a:buChar char="•"/>
            </a:pPr>
            <a:r>
              <a:rPr lang="en-US" sz="1600" dirty="0">
                <a:cs typeface="Arial" pitchFamily="34" charset="0"/>
              </a:rPr>
              <a:t>Data collection </a:t>
            </a:r>
          </a:p>
          <a:p>
            <a:pPr marL="342900" indent="-342900" defTabSz="703263" eaLnBrk="0" fontAlgn="base" hangingPunct="0">
              <a:spcBef>
                <a:spcPct val="0"/>
              </a:spcBef>
              <a:spcAft>
                <a:spcPct val="0"/>
              </a:spcAft>
              <a:buFont typeface="Arial" charset="0"/>
              <a:buChar char="•"/>
            </a:pPr>
            <a:endParaRPr lang="en-US" sz="1600" dirty="0" smtClean="0">
              <a:solidFill>
                <a:srgbClr val="1F1F1F">
                  <a:lumMod val="75000"/>
                  <a:lumOff val="25000"/>
                </a:srgbClr>
              </a:solidFill>
              <a:cs typeface="Arial" pitchFamily="34" charset="0"/>
            </a:endParaRPr>
          </a:p>
        </p:txBody>
      </p:sp>
      <p:sp>
        <p:nvSpPr>
          <p:cNvPr id="16" name="TextBox 15"/>
          <p:cNvSpPr txBox="1"/>
          <p:nvPr/>
        </p:nvSpPr>
        <p:spPr>
          <a:xfrm>
            <a:off x="308541" y="7132890"/>
            <a:ext cx="3307495" cy="4893647"/>
          </a:xfrm>
          <a:prstGeom prst="rect">
            <a:avLst/>
          </a:prstGeom>
          <a:noFill/>
        </p:spPr>
        <p:txBody>
          <a:bodyPr wrap="square" rtlCol="0">
            <a:spAutoFit/>
          </a:bodyPr>
          <a:lstStyle/>
          <a:p>
            <a:pPr marL="342900" indent="-342900" defTabSz="703263" eaLnBrk="0" fontAlgn="base" hangingPunct="0">
              <a:spcBef>
                <a:spcPct val="0"/>
              </a:spcBef>
              <a:spcAft>
                <a:spcPct val="0"/>
              </a:spcAft>
              <a:buFont typeface="Arial" charset="0"/>
              <a:buChar char="•"/>
            </a:pPr>
            <a:endParaRPr lang="en-US" sz="1600" dirty="0" smtClean="0">
              <a:solidFill>
                <a:srgbClr val="1F1F1F">
                  <a:lumMod val="75000"/>
                  <a:lumOff val="25000"/>
                </a:srgbClr>
              </a:solidFill>
              <a:cs typeface="Arial" pitchFamily="34" charset="0"/>
            </a:endParaRP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Those in the EGL team reach out to people needing information</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Support is available to cover an immediate crisis for a disabled person/whānau</a:t>
            </a:r>
          </a:p>
          <a:p>
            <a:pPr marL="342900" indent="-342900" defTabSz="703263" eaLnBrk="0" fontAlgn="base" hangingPunct="0">
              <a:spcBef>
                <a:spcPct val="0"/>
              </a:spcBef>
              <a:spcAft>
                <a:spcPct val="0"/>
              </a:spcAft>
              <a:buFont typeface="Arial" charset="0"/>
              <a:buChar char="•"/>
            </a:pPr>
            <a:r>
              <a:rPr lang="en-US" sz="1600" dirty="0">
                <a:solidFill>
                  <a:srgbClr val="1F1F1F">
                    <a:lumMod val="75000"/>
                    <a:lumOff val="25000"/>
                  </a:srgbClr>
                </a:solidFill>
                <a:cs typeface="Arial" pitchFamily="34" charset="0"/>
              </a:rPr>
              <a:t>When </a:t>
            </a:r>
            <a:r>
              <a:rPr lang="en-US" sz="1600" dirty="0" smtClean="0">
                <a:solidFill>
                  <a:srgbClr val="1F1F1F">
                    <a:lumMod val="75000"/>
                    <a:lumOff val="25000"/>
                  </a:srgbClr>
                </a:solidFill>
                <a:cs typeface="Arial" pitchFamily="34" charset="0"/>
              </a:rPr>
              <a:t>additional support is required, connections are made warmly and respectfully and are accountable to the disabled person/</a:t>
            </a:r>
            <a:r>
              <a:rPr lang="en-US" sz="1600" dirty="0" err="1" smtClean="0">
                <a:solidFill>
                  <a:srgbClr val="1F1F1F">
                    <a:lumMod val="75000"/>
                    <a:lumOff val="25000"/>
                  </a:srgbClr>
                </a:solidFill>
                <a:cs typeface="Arial" pitchFamily="34" charset="0"/>
              </a:rPr>
              <a:t>whānau</a:t>
            </a:r>
            <a:endParaRPr lang="en-US" sz="1600" dirty="0" smtClean="0">
              <a:solidFill>
                <a:srgbClr val="1F1F1F">
                  <a:lumMod val="75000"/>
                  <a:lumOff val="25000"/>
                </a:srgbClr>
              </a:solidFill>
              <a:cs typeface="Arial" pitchFamily="34" charset="0"/>
            </a:endParaRPr>
          </a:p>
          <a:p>
            <a:pPr marL="342900" indent="-342900" defTabSz="703263" eaLnBrk="0" fontAlgn="base" hangingPunct="0">
              <a:spcBef>
                <a:spcPct val="0"/>
              </a:spcBef>
              <a:spcAft>
                <a:spcPct val="0"/>
              </a:spcAft>
              <a:buFont typeface="Arial" charset="0"/>
              <a:buChar char="•"/>
            </a:pPr>
            <a:r>
              <a:rPr lang="en-US" sz="1600" dirty="0">
                <a:cs typeface="Arial" pitchFamily="34" charset="0"/>
              </a:rPr>
              <a:t>All information is available from one central hub rather than people needing to go to multiple places to find things </a:t>
            </a:r>
            <a:r>
              <a:rPr lang="en-US" sz="1600" dirty="0" smtClean="0">
                <a:cs typeface="Arial" pitchFamily="34" charset="0"/>
              </a:rPr>
              <a:t>out</a:t>
            </a:r>
            <a:endParaRPr lang="en-US" sz="1600" dirty="0">
              <a:cs typeface="Arial" pitchFamily="34" charset="0"/>
            </a:endParaRPr>
          </a:p>
          <a:p>
            <a:pPr marL="342900" indent="-342900" defTabSz="703263" eaLnBrk="0" fontAlgn="base" hangingPunct="0">
              <a:spcBef>
                <a:spcPct val="0"/>
              </a:spcBef>
              <a:spcAft>
                <a:spcPct val="0"/>
              </a:spcAft>
              <a:buFont typeface="Arial" charset="0"/>
              <a:buChar char="•"/>
            </a:pPr>
            <a:endParaRPr lang="en-US" sz="1600" dirty="0" smtClean="0">
              <a:solidFill>
                <a:srgbClr val="1F1F1F">
                  <a:lumMod val="75000"/>
                  <a:lumOff val="25000"/>
                </a:srgbClr>
              </a:solidFill>
              <a:cs typeface="Arial" pitchFamily="34" charset="0"/>
            </a:endParaRPr>
          </a:p>
          <a:p>
            <a:pPr marL="342900" indent="-342900" defTabSz="703263" eaLnBrk="0" fontAlgn="base" hangingPunct="0">
              <a:spcBef>
                <a:spcPct val="0"/>
              </a:spcBef>
              <a:spcAft>
                <a:spcPct val="0"/>
              </a:spcAft>
              <a:buFont typeface="Arial" charset="0"/>
              <a:buChar char="•"/>
            </a:pPr>
            <a:endParaRPr lang="en-US" sz="2400" dirty="0" smtClean="0">
              <a:solidFill>
                <a:srgbClr val="1F1F1F">
                  <a:lumMod val="75000"/>
                  <a:lumOff val="25000"/>
                </a:srgbClr>
              </a:solidFill>
              <a:cs typeface="Arial" pitchFamily="34" charset="0"/>
            </a:endParaRPr>
          </a:p>
        </p:txBody>
      </p:sp>
      <p:sp>
        <p:nvSpPr>
          <p:cNvPr id="5" name="Slide Number Placeholder 4"/>
          <p:cNvSpPr>
            <a:spLocks noGrp="1"/>
          </p:cNvSpPr>
          <p:nvPr>
            <p:ph type="sldNum" sz="quarter" idx="10"/>
          </p:nvPr>
        </p:nvSpPr>
        <p:spPr/>
        <p:txBody>
          <a:bodyPr/>
          <a:lstStyle/>
          <a:p>
            <a:fld id="{F391D870-F278-EA46-B543-D2C306DF4062}" type="slidenum">
              <a:rPr lang="en-US" smtClean="0"/>
              <a:pPr/>
              <a:t>19</a:t>
            </a:fld>
            <a:endParaRPr lang="en-US" dirty="0"/>
          </a:p>
        </p:txBody>
      </p:sp>
      <p:sp>
        <p:nvSpPr>
          <p:cNvPr id="13" name="Footer Placeholder 8"/>
          <p:cNvSpPr txBox="1">
            <a:spLocks/>
          </p:cNvSpPr>
          <p:nvPr/>
        </p:nvSpPr>
        <p:spPr>
          <a:xfrm>
            <a:off x="660083" y="12011554"/>
            <a:ext cx="5683567" cy="681038"/>
          </a:xfrm>
          <a:prstGeom prst="rect">
            <a:avLst/>
          </a:prstGeom>
        </p:spPr>
        <p:txBody>
          <a:bodyPr vert="horz" lIns="91440" tIns="45720" rIns="91440" bIns="45720" rtlCol="0" anchor="ctr"/>
          <a:lstStyle>
            <a:defPPr>
              <a:defRPr lang="en-US"/>
            </a:defPPr>
            <a:lvl1pPr marL="0" algn="l" defTabSz="1221913" rtl="0" eaLnBrk="1" latinLnBrk="0" hangingPunct="1">
              <a:defRPr sz="900" kern="1200">
                <a:solidFill>
                  <a:schemeClr val="tx1">
                    <a:tint val="75000"/>
                  </a:schemeClr>
                </a:solidFill>
                <a:latin typeface="Roboto" charset="0"/>
                <a:ea typeface="Roboto" charset="0"/>
                <a:cs typeface="Roboto" charset="0"/>
              </a:defRPr>
            </a:lvl1pPr>
            <a:lvl2pPr marL="610956" algn="l" defTabSz="1221913" rtl="0" eaLnBrk="1" latinLnBrk="0" hangingPunct="1">
              <a:defRPr sz="2405" kern="1200">
                <a:solidFill>
                  <a:schemeClr val="tx1"/>
                </a:solidFill>
                <a:latin typeface="+mn-lt"/>
                <a:ea typeface="+mn-ea"/>
                <a:cs typeface="+mn-cs"/>
              </a:defRPr>
            </a:lvl2pPr>
            <a:lvl3pPr marL="1221913" algn="l" defTabSz="1221913" rtl="0" eaLnBrk="1" latinLnBrk="0" hangingPunct="1">
              <a:defRPr sz="2405" kern="1200">
                <a:solidFill>
                  <a:schemeClr val="tx1"/>
                </a:solidFill>
                <a:latin typeface="+mn-lt"/>
                <a:ea typeface="+mn-ea"/>
                <a:cs typeface="+mn-cs"/>
              </a:defRPr>
            </a:lvl3pPr>
            <a:lvl4pPr marL="1832869" algn="l" defTabSz="1221913" rtl="0" eaLnBrk="1" latinLnBrk="0" hangingPunct="1">
              <a:defRPr sz="2405" kern="1200">
                <a:solidFill>
                  <a:schemeClr val="tx1"/>
                </a:solidFill>
                <a:latin typeface="+mn-lt"/>
                <a:ea typeface="+mn-ea"/>
                <a:cs typeface="+mn-cs"/>
              </a:defRPr>
            </a:lvl4pPr>
            <a:lvl5pPr marL="2443825" algn="l" defTabSz="1221913" rtl="0" eaLnBrk="1" latinLnBrk="0" hangingPunct="1">
              <a:defRPr sz="2405" kern="1200">
                <a:solidFill>
                  <a:schemeClr val="tx1"/>
                </a:solidFill>
                <a:latin typeface="+mn-lt"/>
                <a:ea typeface="+mn-ea"/>
                <a:cs typeface="+mn-cs"/>
              </a:defRPr>
            </a:lvl5pPr>
            <a:lvl6pPr marL="3054782" algn="l" defTabSz="1221913" rtl="0" eaLnBrk="1" latinLnBrk="0" hangingPunct="1">
              <a:defRPr sz="2405" kern="1200">
                <a:solidFill>
                  <a:schemeClr val="tx1"/>
                </a:solidFill>
                <a:latin typeface="+mn-lt"/>
                <a:ea typeface="+mn-ea"/>
                <a:cs typeface="+mn-cs"/>
              </a:defRPr>
            </a:lvl6pPr>
            <a:lvl7pPr marL="3665738" algn="l" defTabSz="1221913" rtl="0" eaLnBrk="1" latinLnBrk="0" hangingPunct="1">
              <a:defRPr sz="2405" kern="1200">
                <a:solidFill>
                  <a:schemeClr val="tx1"/>
                </a:solidFill>
                <a:latin typeface="+mn-lt"/>
                <a:ea typeface="+mn-ea"/>
                <a:cs typeface="+mn-cs"/>
              </a:defRPr>
            </a:lvl7pPr>
            <a:lvl8pPr marL="4276695" algn="l" defTabSz="1221913" rtl="0" eaLnBrk="1" latinLnBrk="0" hangingPunct="1">
              <a:defRPr sz="2405" kern="1200">
                <a:solidFill>
                  <a:schemeClr val="tx1"/>
                </a:solidFill>
                <a:latin typeface="+mn-lt"/>
                <a:ea typeface="+mn-ea"/>
                <a:cs typeface="+mn-cs"/>
              </a:defRPr>
            </a:lvl8pPr>
            <a:lvl9pPr marL="4887651" algn="l" defTabSz="1221913" rtl="0" eaLnBrk="1" latinLnBrk="0" hangingPunct="1">
              <a:defRPr sz="2405" kern="1200">
                <a:solidFill>
                  <a:schemeClr val="tx1"/>
                </a:solidFill>
                <a:latin typeface="+mn-lt"/>
                <a:ea typeface="+mn-ea"/>
                <a:cs typeface="+mn-cs"/>
              </a:defRPr>
            </a:lvl9pPr>
          </a:lstStyle>
          <a:p>
            <a:r>
              <a:rPr lang="en-NZ" dirty="0">
                <a:solidFill>
                  <a:schemeClr val="tx1">
                    <a:lumMod val="50000"/>
                    <a:lumOff val="50000"/>
                  </a:schemeClr>
                </a:solidFill>
              </a:rPr>
              <a:t>Enabling Good Lives | System Elements for Disability Support Sector transformation  </a:t>
            </a:r>
            <a:endParaRPr lang="en-US" dirty="0"/>
          </a:p>
          <a:p>
            <a:r>
              <a:rPr lang="en-NZ" dirty="0" smtClean="0">
                <a:solidFill>
                  <a:schemeClr val="tx1">
                    <a:lumMod val="50000"/>
                    <a:lumOff val="50000"/>
                  </a:schemeClr>
                </a:solidFill>
              </a:rPr>
              <a:t> </a:t>
            </a:r>
            <a:endParaRPr lang="en-US" dirty="0"/>
          </a:p>
        </p:txBody>
      </p:sp>
    </p:spTree>
    <p:extLst>
      <p:ext uri="{BB962C8B-B14F-4D97-AF65-F5344CB8AC3E}">
        <p14:creationId xmlns:p14="http://schemas.microsoft.com/office/powerpoint/2010/main" val="20283309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904382" y="-467349"/>
            <a:ext cx="0" cy="13986164"/>
          </a:xfrm>
          <a:prstGeom prst="line">
            <a:avLst/>
          </a:prstGeom>
          <a:ln w="31750">
            <a:solidFill>
              <a:schemeClr val="bg1">
                <a:alpha val="30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42011" y="3408217"/>
            <a:ext cx="10924309" cy="0"/>
          </a:xfrm>
          <a:prstGeom prst="line">
            <a:avLst/>
          </a:prstGeom>
          <a:ln w="31750">
            <a:solidFill>
              <a:schemeClr val="bg1">
                <a:alpha val="3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71474" y="7473090"/>
            <a:ext cx="1741182" cy="461665"/>
          </a:xfrm>
          <a:prstGeom prst="rect">
            <a:avLst/>
          </a:prstGeom>
          <a:noFill/>
        </p:spPr>
        <p:txBody>
          <a:bodyPr wrap="none" rtlCol="0">
            <a:spAutoFit/>
          </a:bodyPr>
          <a:lstStyle/>
          <a:p>
            <a:pPr defTabSz="703263" eaLnBrk="0" fontAlgn="base" hangingPunct="0">
              <a:spcBef>
                <a:spcPct val="0"/>
              </a:spcBef>
              <a:spcAft>
                <a:spcPct val="0"/>
              </a:spcAft>
            </a:pPr>
            <a:r>
              <a:rPr lang="en-US" sz="2400" b="1" dirty="0" smtClean="0">
                <a:solidFill>
                  <a:srgbClr val="1F1F1F">
                    <a:lumMod val="75000"/>
                    <a:lumOff val="25000"/>
                  </a:srgbClr>
                </a:solidFill>
                <a:cs typeface="Arial" pitchFamily="34" charset="0"/>
              </a:rPr>
              <a:t>Key shifts</a:t>
            </a:r>
            <a:r>
              <a:rPr lang="en-US" sz="2400" dirty="0" smtClean="0">
                <a:solidFill>
                  <a:srgbClr val="1F1F1F">
                    <a:lumMod val="75000"/>
                    <a:lumOff val="25000"/>
                  </a:srgbClr>
                </a:solidFill>
                <a:cs typeface="Arial" pitchFamily="34" charset="0"/>
              </a:rPr>
              <a:t>:</a:t>
            </a:r>
            <a:endParaRPr lang="en-US" sz="2400" dirty="0">
              <a:solidFill>
                <a:srgbClr val="1F1F1F">
                  <a:lumMod val="75000"/>
                  <a:lumOff val="25000"/>
                </a:srgbClr>
              </a:solidFill>
              <a:cs typeface="Arial" pitchFamily="34" charset="0"/>
            </a:endParaRPr>
          </a:p>
        </p:txBody>
      </p:sp>
      <p:sp>
        <p:nvSpPr>
          <p:cNvPr id="8" name="TextBox 7"/>
          <p:cNvSpPr txBox="1"/>
          <p:nvPr/>
        </p:nvSpPr>
        <p:spPr>
          <a:xfrm>
            <a:off x="335666" y="3497283"/>
            <a:ext cx="954107" cy="461665"/>
          </a:xfrm>
          <a:prstGeom prst="rect">
            <a:avLst/>
          </a:prstGeom>
          <a:noFill/>
        </p:spPr>
        <p:txBody>
          <a:bodyPr wrap="none" rtlCol="0">
            <a:spAutoFit/>
          </a:bodyPr>
          <a:lstStyle/>
          <a:p>
            <a:pPr defTabSz="703263" eaLnBrk="0" fontAlgn="base" hangingPunct="0">
              <a:spcBef>
                <a:spcPct val="0"/>
              </a:spcBef>
              <a:spcAft>
                <a:spcPct val="0"/>
              </a:spcAft>
            </a:pPr>
            <a:r>
              <a:rPr lang="en-US" sz="2400" b="1" dirty="0" smtClean="0">
                <a:solidFill>
                  <a:srgbClr val="1F1F1F">
                    <a:lumMod val="75000"/>
                    <a:lumOff val="25000"/>
                  </a:srgbClr>
                </a:solidFill>
                <a:cs typeface="Arial" pitchFamily="34" charset="0"/>
              </a:rPr>
              <a:t>Role:</a:t>
            </a:r>
            <a:endParaRPr lang="en-US" sz="2400" b="1" dirty="0">
              <a:solidFill>
                <a:srgbClr val="1F1F1F">
                  <a:lumMod val="75000"/>
                  <a:lumOff val="25000"/>
                </a:srgbClr>
              </a:solidFill>
              <a:cs typeface="Arial" pitchFamily="34" charset="0"/>
            </a:endParaRPr>
          </a:p>
        </p:txBody>
      </p:sp>
      <p:sp>
        <p:nvSpPr>
          <p:cNvPr id="9" name="TextBox 8"/>
          <p:cNvSpPr txBox="1"/>
          <p:nvPr/>
        </p:nvSpPr>
        <p:spPr>
          <a:xfrm>
            <a:off x="4023299" y="3497282"/>
            <a:ext cx="2645276" cy="461665"/>
          </a:xfrm>
          <a:prstGeom prst="rect">
            <a:avLst/>
          </a:prstGeom>
          <a:noFill/>
        </p:spPr>
        <p:txBody>
          <a:bodyPr wrap="none" rtlCol="0">
            <a:spAutoFit/>
          </a:bodyPr>
          <a:lstStyle/>
          <a:p>
            <a:pPr defTabSz="703263" eaLnBrk="0" fontAlgn="base" hangingPunct="0">
              <a:spcBef>
                <a:spcPct val="0"/>
              </a:spcBef>
              <a:spcAft>
                <a:spcPct val="0"/>
              </a:spcAft>
            </a:pPr>
            <a:r>
              <a:rPr lang="en-US" sz="2400" b="1" dirty="0" smtClean="0">
                <a:solidFill>
                  <a:srgbClr val="1F1F1F">
                    <a:lumMod val="75000"/>
                    <a:lumOff val="25000"/>
                  </a:srgbClr>
                </a:solidFill>
                <a:cs typeface="Arial" pitchFamily="34" charset="0"/>
              </a:rPr>
              <a:t>Responsibilities:</a:t>
            </a:r>
            <a:endParaRPr lang="en-US" sz="2400" b="1" dirty="0">
              <a:solidFill>
                <a:srgbClr val="1F1F1F">
                  <a:lumMod val="75000"/>
                  <a:lumOff val="25000"/>
                </a:srgbClr>
              </a:solidFill>
              <a:cs typeface="Arial" pitchFamily="34" charset="0"/>
            </a:endParaRPr>
          </a:p>
        </p:txBody>
      </p:sp>
      <p:sp>
        <p:nvSpPr>
          <p:cNvPr id="18" name="TextBox 17"/>
          <p:cNvSpPr txBox="1"/>
          <p:nvPr/>
        </p:nvSpPr>
        <p:spPr>
          <a:xfrm>
            <a:off x="156529" y="1977056"/>
            <a:ext cx="3747853" cy="1200329"/>
          </a:xfrm>
          <a:prstGeom prst="rect">
            <a:avLst/>
          </a:prstGeom>
          <a:noFill/>
        </p:spPr>
        <p:txBody>
          <a:bodyPr wrap="square" rtlCol="0">
            <a:spAutoFit/>
          </a:bodyPr>
          <a:lstStyle/>
          <a:p>
            <a:pPr algn="ctr" defTabSz="703263" eaLnBrk="0" fontAlgn="base" hangingPunct="0">
              <a:spcBef>
                <a:spcPct val="0"/>
              </a:spcBef>
              <a:spcAft>
                <a:spcPct val="0"/>
              </a:spcAft>
            </a:pPr>
            <a:r>
              <a:rPr lang="en-US" sz="3600" dirty="0" smtClean="0">
                <a:solidFill>
                  <a:srgbClr val="1F1F1F">
                    <a:lumMod val="75000"/>
                    <a:lumOff val="25000"/>
                  </a:srgbClr>
                </a:solidFill>
                <a:cs typeface="Arial" pitchFamily="34" charset="0"/>
              </a:rPr>
              <a:t>EGL Connector/</a:t>
            </a:r>
            <a:br>
              <a:rPr lang="en-US" sz="3600" dirty="0" smtClean="0">
                <a:solidFill>
                  <a:srgbClr val="1F1F1F">
                    <a:lumMod val="75000"/>
                    <a:lumOff val="25000"/>
                  </a:srgbClr>
                </a:solidFill>
                <a:cs typeface="Arial" pitchFamily="34" charset="0"/>
              </a:rPr>
            </a:br>
            <a:r>
              <a:rPr lang="en-US" sz="3600" dirty="0" smtClean="0">
                <a:solidFill>
                  <a:srgbClr val="1F1F1F">
                    <a:lumMod val="75000"/>
                    <a:lumOff val="25000"/>
                  </a:srgbClr>
                </a:solidFill>
                <a:cs typeface="Arial" pitchFamily="34" charset="0"/>
              </a:rPr>
              <a:t>Tūhono</a:t>
            </a:r>
            <a:endParaRPr lang="en-US" sz="3600" dirty="0">
              <a:solidFill>
                <a:srgbClr val="1F1F1F">
                  <a:lumMod val="75000"/>
                  <a:lumOff val="25000"/>
                </a:srgbClr>
              </a:solidFill>
              <a:cs typeface="Arial" pitchFamily="34" charset="0"/>
            </a:endParaRPr>
          </a:p>
        </p:txBody>
      </p:sp>
      <p:sp>
        <p:nvSpPr>
          <p:cNvPr id="17" name="TextBox 16"/>
          <p:cNvSpPr txBox="1"/>
          <p:nvPr/>
        </p:nvSpPr>
        <p:spPr>
          <a:xfrm>
            <a:off x="3990110" y="8505668"/>
            <a:ext cx="4997136" cy="338554"/>
          </a:xfrm>
          <a:prstGeom prst="rect">
            <a:avLst/>
          </a:prstGeom>
          <a:noFill/>
        </p:spPr>
        <p:txBody>
          <a:bodyPr wrap="square" rtlCol="0">
            <a:spAutoFit/>
          </a:bodyPr>
          <a:lstStyle/>
          <a:p>
            <a:pPr marL="342900" indent="-342900" defTabSz="703263" eaLnBrk="0" fontAlgn="base" hangingPunct="0">
              <a:spcBef>
                <a:spcPct val="0"/>
              </a:spcBef>
              <a:spcAft>
                <a:spcPct val="0"/>
              </a:spcAft>
              <a:buFont typeface="Arial" charset="0"/>
              <a:buChar char="•"/>
            </a:pPr>
            <a:endParaRPr lang="en-US" sz="1600" dirty="0" smtClean="0">
              <a:solidFill>
                <a:srgbClr val="1F1F1F">
                  <a:lumMod val="75000"/>
                  <a:lumOff val="25000"/>
                </a:srgbClr>
              </a:solidFill>
              <a:cs typeface="Arial" pitchFamily="34" charset="0"/>
            </a:endParaRPr>
          </a:p>
        </p:txBody>
      </p:sp>
      <p:sp>
        <p:nvSpPr>
          <p:cNvPr id="19" name="TextBox 18"/>
          <p:cNvSpPr txBox="1"/>
          <p:nvPr/>
        </p:nvSpPr>
        <p:spPr>
          <a:xfrm>
            <a:off x="4075837" y="3812972"/>
            <a:ext cx="4997136" cy="8710077"/>
          </a:xfrm>
          <a:prstGeom prst="rect">
            <a:avLst/>
          </a:prstGeom>
          <a:noFill/>
        </p:spPr>
        <p:txBody>
          <a:bodyPr wrap="square" rtlCol="0">
            <a:spAutoFit/>
          </a:bodyPr>
          <a:lstStyle/>
          <a:p>
            <a:pPr marL="342900" indent="-342900" defTabSz="703263" eaLnBrk="0" fontAlgn="base" hangingPunct="0">
              <a:spcBef>
                <a:spcPct val="0"/>
              </a:spcBef>
              <a:spcAft>
                <a:spcPct val="0"/>
              </a:spcAft>
              <a:buFont typeface="Arial" charset="0"/>
              <a:buChar char="•"/>
            </a:pPr>
            <a:endParaRPr lang="en-US" sz="1600" dirty="0" smtClean="0">
              <a:solidFill>
                <a:srgbClr val="1F1F1F">
                  <a:lumMod val="75000"/>
                  <a:lumOff val="25000"/>
                </a:srgbClr>
              </a:solidFill>
              <a:cs typeface="Arial" pitchFamily="34" charset="0"/>
            </a:endParaRP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Mirrors the diversity of the community</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Builds trusted relationships with disabled people and whānau</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Understands people in their context – holistic view of disabled people and whānau including cultural and spiritual dimensions</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Ongoing reflection and professional development including culturally responsive practice</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Supports disabled people and whānau to think about opportunities and possibilities, to be innovative and creative about support </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Supports disabled people’s will and preference to be listened to and actioned within the context of the needs and aspirations of whānau</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Ensures disabled people and whānau have information to make informed choices, and supports people to make those choices a reality once decisions have been made (without judgment)</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Supports disabled people and whānau through processes to access disability support including being proactive about connections to other government systems and removing barriers </a:t>
            </a:r>
          </a:p>
          <a:p>
            <a:pPr marL="342900" indent="-342900" defTabSz="703263" eaLnBrk="0" fontAlgn="base" hangingPunct="0">
              <a:spcBef>
                <a:spcPct val="0"/>
              </a:spcBef>
              <a:spcAft>
                <a:spcPct val="0"/>
              </a:spcAft>
              <a:buFont typeface="Arial" charset="0"/>
              <a:buChar char="•"/>
            </a:pPr>
            <a:r>
              <a:rPr lang="en-US" sz="1600" dirty="0" smtClean="0">
                <a:cs typeface="Arial" pitchFamily="34" charset="0"/>
              </a:rPr>
              <a:t>May </a:t>
            </a:r>
            <a:r>
              <a:rPr lang="en-US" sz="1600" dirty="0">
                <a:cs typeface="Arial" pitchFamily="34" charset="0"/>
              </a:rPr>
              <a:t>have specific knowledge in one or more area (e.g. disabled parents, young people in transition)</a:t>
            </a:r>
          </a:p>
          <a:p>
            <a:pPr marL="342900" indent="-342900" defTabSz="703263" eaLnBrk="0" fontAlgn="base" hangingPunct="0">
              <a:spcBef>
                <a:spcPct val="0"/>
              </a:spcBef>
              <a:spcAft>
                <a:spcPct val="0"/>
              </a:spcAft>
              <a:buFont typeface="Arial" charset="0"/>
              <a:buChar char="•"/>
            </a:pPr>
            <a:r>
              <a:rPr lang="en-US" sz="1600" dirty="0" smtClean="0">
                <a:cs typeface="Arial" pitchFamily="34" charset="0"/>
              </a:rPr>
              <a:t>May be involved i</a:t>
            </a:r>
            <a:r>
              <a:rPr lang="en-US" sz="1600" dirty="0" smtClean="0">
                <a:solidFill>
                  <a:srgbClr val="1F1F1F">
                    <a:lumMod val="75000"/>
                    <a:lumOff val="25000"/>
                  </a:srgbClr>
                </a:solidFill>
                <a:cs typeface="Arial" pitchFamily="34" charset="0"/>
              </a:rPr>
              <a:t>n outreach with a community (e.g. rural Māori, people in residential care)</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May proactively contact disabled people and whānau following an initial diagnosis</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Continues to have an ongoing role in proactively checking in with disabled people and whānau</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Is impartial about support options </a:t>
            </a:r>
          </a:p>
        </p:txBody>
      </p:sp>
      <p:sp>
        <p:nvSpPr>
          <p:cNvPr id="20" name="TextBox 19"/>
          <p:cNvSpPr txBox="1"/>
          <p:nvPr/>
        </p:nvSpPr>
        <p:spPr>
          <a:xfrm>
            <a:off x="261843" y="3757816"/>
            <a:ext cx="3620544" cy="3539430"/>
          </a:xfrm>
          <a:prstGeom prst="rect">
            <a:avLst/>
          </a:prstGeom>
          <a:noFill/>
        </p:spPr>
        <p:txBody>
          <a:bodyPr wrap="square" rtlCol="0">
            <a:spAutoFit/>
          </a:bodyPr>
          <a:lstStyle/>
          <a:p>
            <a:pPr marL="342900" indent="-342900" defTabSz="703263" eaLnBrk="0" fontAlgn="base" hangingPunct="0">
              <a:spcBef>
                <a:spcPct val="0"/>
              </a:spcBef>
              <a:spcAft>
                <a:spcPct val="0"/>
              </a:spcAft>
              <a:buFont typeface="Arial" charset="0"/>
              <a:buChar char="•"/>
            </a:pPr>
            <a:endParaRPr lang="en-US" sz="1600" dirty="0" smtClean="0">
              <a:solidFill>
                <a:srgbClr val="1F1F1F">
                  <a:lumMod val="75000"/>
                  <a:lumOff val="25000"/>
                </a:srgbClr>
              </a:solidFill>
              <a:cs typeface="Arial" pitchFamily="34" charset="0"/>
            </a:endParaRPr>
          </a:p>
          <a:p>
            <a:pPr marL="342900" indent="-342900" defTabSz="703263" eaLnBrk="0" fontAlgn="base" hangingPunct="0">
              <a:spcBef>
                <a:spcPct val="0"/>
              </a:spcBef>
              <a:spcAft>
                <a:spcPct val="0"/>
              </a:spcAft>
              <a:buFont typeface="Arial" charset="0"/>
              <a:buChar char="•"/>
            </a:pPr>
            <a:r>
              <a:rPr lang="en-US" sz="1600" dirty="0" smtClean="0">
                <a:cs typeface="Arial" pitchFamily="34" charset="0"/>
              </a:rPr>
              <a:t>Walks alongside disabled people and whānau to support them to think about possibilities and supports action</a:t>
            </a:r>
          </a:p>
          <a:p>
            <a:pPr marL="342900" indent="-342900" defTabSz="703263" eaLnBrk="0" fontAlgn="base" hangingPunct="0">
              <a:spcBef>
                <a:spcPct val="0"/>
              </a:spcBef>
              <a:spcAft>
                <a:spcPct val="0"/>
              </a:spcAft>
              <a:buFont typeface="Arial" charset="0"/>
              <a:buChar char="•"/>
            </a:pPr>
            <a:r>
              <a:rPr lang="en-US" sz="1600" dirty="0" smtClean="0">
                <a:cs typeface="Arial" pitchFamily="34" charset="0"/>
              </a:rPr>
              <a:t>Be one point of contact for disabled people and </a:t>
            </a:r>
            <a:r>
              <a:rPr lang="en-US" sz="1600" dirty="0" err="1" smtClean="0">
                <a:cs typeface="Arial" pitchFamily="34" charset="0"/>
              </a:rPr>
              <a:t>whānau</a:t>
            </a:r>
            <a:endParaRPr lang="en-US" sz="1600" dirty="0" smtClean="0">
              <a:cs typeface="Arial" pitchFamily="34" charset="0"/>
            </a:endParaRPr>
          </a:p>
          <a:p>
            <a:pPr marL="342900" indent="-342900" defTabSz="703263" eaLnBrk="0" fontAlgn="base" hangingPunct="0">
              <a:spcBef>
                <a:spcPct val="0"/>
              </a:spcBef>
              <a:spcAft>
                <a:spcPct val="0"/>
              </a:spcAft>
              <a:buFont typeface="Arial" charset="0"/>
              <a:buChar char="•"/>
            </a:pPr>
            <a:r>
              <a:rPr lang="en-US" sz="1600" dirty="0">
                <a:cs typeface="Arial" pitchFamily="34" charset="0"/>
              </a:rPr>
              <a:t>Ensures the disabled person’s voice is listened to and their rights respected and upheld.</a:t>
            </a:r>
          </a:p>
          <a:p>
            <a:pPr marL="342900" indent="-342900" defTabSz="703263" eaLnBrk="0" fontAlgn="base" hangingPunct="0">
              <a:spcBef>
                <a:spcPct val="0"/>
              </a:spcBef>
              <a:spcAft>
                <a:spcPct val="0"/>
              </a:spcAft>
              <a:buFont typeface="Arial" charset="0"/>
              <a:buChar char="•"/>
            </a:pPr>
            <a:r>
              <a:rPr lang="en-US" sz="1600" dirty="0">
                <a:cs typeface="Arial" pitchFamily="34" charset="0"/>
              </a:rPr>
              <a:t>Ensures that the context and needs and aspirations of the disabled person’s </a:t>
            </a:r>
            <a:r>
              <a:rPr lang="en-US" sz="1600" dirty="0" err="1">
                <a:cs typeface="Arial" pitchFamily="34" charset="0"/>
              </a:rPr>
              <a:t>whanau</a:t>
            </a:r>
            <a:r>
              <a:rPr lang="en-US" sz="1600" dirty="0">
                <a:cs typeface="Arial" pitchFamily="34" charset="0"/>
              </a:rPr>
              <a:t> are understood and respected.</a:t>
            </a:r>
          </a:p>
        </p:txBody>
      </p:sp>
      <p:sp>
        <p:nvSpPr>
          <p:cNvPr id="21" name="TextBox 20"/>
          <p:cNvSpPr txBox="1"/>
          <p:nvPr/>
        </p:nvSpPr>
        <p:spPr>
          <a:xfrm>
            <a:off x="342928" y="7667516"/>
            <a:ext cx="3539459" cy="5139869"/>
          </a:xfrm>
          <a:prstGeom prst="rect">
            <a:avLst/>
          </a:prstGeom>
          <a:noFill/>
        </p:spPr>
        <p:txBody>
          <a:bodyPr wrap="square" rtlCol="0">
            <a:spAutoFit/>
          </a:bodyPr>
          <a:lstStyle/>
          <a:p>
            <a:pPr marL="342900" indent="-342900" defTabSz="703263" eaLnBrk="0" fontAlgn="base" hangingPunct="0">
              <a:spcBef>
                <a:spcPct val="0"/>
              </a:spcBef>
              <a:spcAft>
                <a:spcPct val="0"/>
              </a:spcAft>
              <a:buFont typeface="Arial" charset="0"/>
              <a:buChar char="•"/>
            </a:pPr>
            <a:endParaRPr lang="en-US" sz="1600" dirty="0" smtClean="0">
              <a:solidFill>
                <a:srgbClr val="1F1F1F">
                  <a:lumMod val="75000"/>
                  <a:lumOff val="25000"/>
                </a:srgbClr>
              </a:solidFill>
              <a:cs typeface="Arial" pitchFamily="34" charset="0"/>
            </a:endParaRP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Support is person-directed, builds trust, reflect manaakitanga and is culturally responsive</a:t>
            </a:r>
          </a:p>
          <a:p>
            <a:pPr marL="342900" indent="-342900" defTabSz="703263" eaLnBrk="0" fontAlgn="base" hangingPunct="0">
              <a:spcBef>
                <a:spcPct val="0"/>
              </a:spcBef>
              <a:spcAft>
                <a:spcPct val="0"/>
              </a:spcAft>
              <a:buFont typeface="Arial" charset="0"/>
              <a:buChar char="•"/>
            </a:pPr>
            <a:r>
              <a:rPr lang="en-US" sz="1600" dirty="0">
                <a:solidFill>
                  <a:srgbClr val="1F1F1F">
                    <a:lumMod val="75000"/>
                    <a:lumOff val="25000"/>
                  </a:srgbClr>
                </a:solidFill>
                <a:cs typeface="Arial" pitchFamily="34" charset="0"/>
              </a:rPr>
              <a:t>Support is available to ensure equity of outcomes</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The connector invests the time needed to build trust with disabled people and their whānau</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The intensity of support provided to a disabled person and whānau changes in response to what they need at the time</a:t>
            </a:r>
          </a:p>
          <a:p>
            <a:pPr marL="342900" indent="-342900" defTabSz="703263" eaLnBrk="0" fontAlgn="base" hangingPunct="0">
              <a:spcBef>
                <a:spcPct val="0"/>
              </a:spcBef>
              <a:spcAft>
                <a:spcPct val="0"/>
              </a:spcAft>
              <a:buFont typeface="Arial" charset="0"/>
              <a:buChar char="•"/>
            </a:pPr>
            <a:r>
              <a:rPr lang="en-US" sz="1600" dirty="0">
                <a:solidFill>
                  <a:srgbClr val="1F1F1F">
                    <a:lumMod val="75000"/>
                    <a:lumOff val="25000"/>
                  </a:srgbClr>
                </a:solidFill>
                <a:cs typeface="Arial" pitchFamily="34" charset="0"/>
              </a:rPr>
              <a:t>The disabled person’s aspirations drive conversations, not the funding</a:t>
            </a:r>
          </a:p>
          <a:p>
            <a:pPr marL="342900" indent="-342900" defTabSz="703263" eaLnBrk="0" fontAlgn="base" hangingPunct="0">
              <a:spcBef>
                <a:spcPct val="0"/>
              </a:spcBef>
              <a:spcAft>
                <a:spcPct val="0"/>
              </a:spcAft>
              <a:buFont typeface="Arial" charset="0"/>
              <a:buChar char="•"/>
            </a:pPr>
            <a:endParaRPr lang="en-US" sz="1600" dirty="0" smtClean="0">
              <a:solidFill>
                <a:srgbClr val="1F1F1F">
                  <a:lumMod val="75000"/>
                  <a:lumOff val="25000"/>
                </a:srgbClr>
              </a:solidFill>
              <a:cs typeface="Arial" pitchFamily="34" charset="0"/>
            </a:endParaRPr>
          </a:p>
          <a:p>
            <a:pPr marL="342900" indent="-342900" defTabSz="703263" eaLnBrk="0" fontAlgn="base" hangingPunct="0">
              <a:spcBef>
                <a:spcPct val="0"/>
              </a:spcBef>
              <a:spcAft>
                <a:spcPct val="0"/>
              </a:spcAft>
              <a:buFont typeface="Arial" charset="0"/>
              <a:buChar char="•"/>
            </a:pPr>
            <a:endParaRPr lang="en-US" sz="1600" dirty="0" smtClean="0">
              <a:solidFill>
                <a:srgbClr val="1F1F1F">
                  <a:lumMod val="75000"/>
                  <a:lumOff val="25000"/>
                </a:srgbClr>
              </a:solidFill>
              <a:cs typeface="Arial" pitchFamily="34" charset="0"/>
            </a:endParaRPr>
          </a:p>
          <a:p>
            <a:pPr marL="342900" indent="-342900" defTabSz="703263" eaLnBrk="0" fontAlgn="base" hangingPunct="0">
              <a:spcBef>
                <a:spcPct val="0"/>
              </a:spcBef>
              <a:spcAft>
                <a:spcPct val="0"/>
              </a:spcAft>
              <a:buFont typeface="Arial" charset="0"/>
              <a:buChar char="•"/>
            </a:pPr>
            <a:endParaRPr lang="en-US" sz="2400" dirty="0" smtClean="0">
              <a:solidFill>
                <a:srgbClr val="1F1F1F">
                  <a:lumMod val="75000"/>
                  <a:lumOff val="25000"/>
                </a:srgbClr>
              </a:solidFill>
              <a:cs typeface="Arial" pitchFamily="34" charset="0"/>
            </a:endParaRPr>
          </a:p>
        </p:txBody>
      </p:sp>
      <p:pic>
        <p:nvPicPr>
          <p:cNvPr id="23" name="Picture 22"/>
          <p:cNvPicPr>
            <a:picLocks noChangeAspect="1"/>
          </p:cNvPicPr>
          <p:nvPr/>
        </p:nvPicPr>
        <p:blipFill>
          <a:blip r:embed="rId2"/>
          <a:stretch>
            <a:fillRect/>
          </a:stretch>
        </p:blipFill>
        <p:spPr>
          <a:xfrm>
            <a:off x="1240081" y="270123"/>
            <a:ext cx="1580749" cy="1780760"/>
          </a:xfrm>
          <a:prstGeom prst="rect">
            <a:avLst/>
          </a:prstGeom>
        </p:spPr>
      </p:pic>
      <p:sp>
        <p:nvSpPr>
          <p:cNvPr id="2" name="Slide Number Placeholder 1"/>
          <p:cNvSpPr>
            <a:spLocks noGrp="1"/>
          </p:cNvSpPr>
          <p:nvPr>
            <p:ph type="sldNum" sz="quarter" idx="10"/>
          </p:nvPr>
        </p:nvSpPr>
        <p:spPr/>
        <p:txBody>
          <a:bodyPr/>
          <a:lstStyle/>
          <a:p>
            <a:fld id="{F391D870-F278-EA46-B543-D2C306DF4062}" type="slidenum">
              <a:rPr lang="en-US" smtClean="0"/>
              <a:pPr/>
              <a:t>20</a:t>
            </a:fld>
            <a:endParaRPr lang="en-US" dirty="0"/>
          </a:p>
        </p:txBody>
      </p:sp>
    </p:spTree>
    <p:extLst>
      <p:ext uri="{BB962C8B-B14F-4D97-AF65-F5344CB8AC3E}">
        <p14:creationId xmlns:p14="http://schemas.microsoft.com/office/powerpoint/2010/main" val="1350579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65C6875-824B-3941-A31A-199FBD3E3463}" type="slidenum">
              <a:rPr lang="en-US" smtClean="0"/>
              <a:t>3</a:t>
            </a:fld>
            <a:endParaRPr lang="en-US" dirty="0"/>
          </a:p>
        </p:txBody>
      </p:sp>
      <p:sp>
        <p:nvSpPr>
          <p:cNvPr id="6" name="Rectangle 5"/>
          <p:cNvSpPr/>
          <p:nvPr/>
        </p:nvSpPr>
        <p:spPr>
          <a:xfrm>
            <a:off x="1632585" y="4062762"/>
            <a:ext cx="6228398" cy="5693866"/>
          </a:xfrm>
          <a:prstGeom prst="rect">
            <a:avLst/>
          </a:prstGeom>
        </p:spPr>
        <p:txBody>
          <a:bodyPr wrap="square">
            <a:spAutoFit/>
          </a:bodyPr>
          <a:lstStyle/>
          <a:p>
            <a:r>
              <a:rPr lang="en-US" sz="1400" dirty="0" smtClean="0">
                <a:solidFill>
                  <a:prstClr val="black"/>
                </a:solidFill>
                <a:latin typeface="Roboto" charset="0"/>
                <a:ea typeface="Roboto" charset="0"/>
                <a:cs typeface="Roboto" charset="0"/>
              </a:rPr>
              <a:t>These documents </a:t>
            </a:r>
            <a:r>
              <a:rPr lang="en-US" sz="1400" dirty="0" err="1" smtClean="0">
                <a:solidFill>
                  <a:prstClr val="black"/>
                </a:solidFill>
                <a:latin typeface="Roboto" charset="0"/>
                <a:ea typeface="Roboto" charset="0"/>
                <a:cs typeface="Roboto" charset="0"/>
              </a:rPr>
              <a:t>summarise</a:t>
            </a:r>
            <a:r>
              <a:rPr lang="en-US" sz="1400" dirty="0" smtClean="0">
                <a:solidFill>
                  <a:prstClr val="black"/>
                </a:solidFill>
                <a:latin typeface="Roboto" charset="0"/>
                <a:ea typeface="Roboto" charset="0"/>
                <a:cs typeface="Roboto" charset="0"/>
              </a:rPr>
              <a:t> the work on the high level design for  transforming the disability </a:t>
            </a:r>
            <a:r>
              <a:rPr lang="en-US" sz="1400" dirty="0">
                <a:solidFill>
                  <a:prstClr val="black"/>
                </a:solidFill>
                <a:latin typeface="Roboto" charset="0"/>
                <a:ea typeface="Roboto" charset="0"/>
                <a:cs typeface="Roboto" charset="0"/>
              </a:rPr>
              <a:t>support system, which will be start to be rolled out through a prototype in the mid-Central region in </a:t>
            </a:r>
            <a:r>
              <a:rPr lang="en-US" sz="1400" dirty="0" smtClean="0">
                <a:solidFill>
                  <a:prstClr val="black"/>
                </a:solidFill>
                <a:latin typeface="Roboto" charset="0"/>
                <a:ea typeface="Roboto" charset="0"/>
                <a:cs typeface="Roboto" charset="0"/>
              </a:rPr>
              <a:t>July 2018</a:t>
            </a:r>
            <a:r>
              <a:rPr lang="en-US" sz="1400" dirty="0">
                <a:solidFill>
                  <a:prstClr val="black"/>
                </a:solidFill>
                <a:latin typeface="Roboto" charset="0"/>
                <a:ea typeface="Roboto" charset="0"/>
                <a:cs typeface="Roboto" charset="0"/>
              </a:rPr>
              <a:t>.</a:t>
            </a:r>
          </a:p>
          <a:p>
            <a:r>
              <a:rPr lang="en-US" sz="1400" dirty="0">
                <a:solidFill>
                  <a:prstClr val="black"/>
                </a:solidFill>
                <a:latin typeface="Roboto" charset="0"/>
                <a:ea typeface="Roboto" charset="0"/>
                <a:cs typeface="Roboto" charset="0"/>
              </a:rPr>
              <a:t> </a:t>
            </a:r>
          </a:p>
          <a:p>
            <a:r>
              <a:rPr lang="en-US" sz="1400" dirty="0">
                <a:solidFill>
                  <a:prstClr val="black"/>
                </a:solidFill>
                <a:latin typeface="Roboto" charset="0"/>
                <a:ea typeface="Roboto" charset="0"/>
                <a:cs typeface="Roboto" charset="0"/>
              </a:rPr>
              <a:t>This system transformation has been co-designed with disabled people, whānau, service organisations and government representatives.</a:t>
            </a:r>
          </a:p>
          <a:p>
            <a:r>
              <a:rPr lang="en-US" sz="1400" dirty="0">
                <a:solidFill>
                  <a:prstClr val="black"/>
                </a:solidFill>
                <a:latin typeface="Roboto" charset="0"/>
                <a:ea typeface="Roboto" charset="0"/>
                <a:cs typeface="Roboto" charset="0"/>
              </a:rPr>
              <a:t> </a:t>
            </a:r>
          </a:p>
          <a:p>
            <a:r>
              <a:rPr lang="en-US" sz="1400" dirty="0">
                <a:solidFill>
                  <a:prstClr val="black"/>
                </a:solidFill>
                <a:latin typeface="Roboto" charset="0"/>
                <a:ea typeface="Roboto" charset="0"/>
                <a:cs typeface="Roboto" charset="0"/>
              </a:rPr>
              <a:t>The key transformation elements contained in </a:t>
            </a:r>
            <a:r>
              <a:rPr lang="en-US" sz="1400" b="1" dirty="0">
                <a:solidFill>
                  <a:prstClr val="black"/>
                </a:solidFill>
                <a:latin typeface="Roboto" charset="0"/>
                <a:ea typeface="Roboto" charset="0"/>
                <a:cs typeface="Roboto" charset="0"/>
              </a:rPr>
              <a:t>Part A | Horizontal documents </a:t>
            </a:r>
            <a:r>
              <a:rPr lang="en-US" sz="1400" dirty="0">
                <a:solidFill>
                  <a:prstClr val="black"/>
                </a:solidFill>
                <a:latin typeface="Roboto" charset="0"/>
                <a:ea typeface="Roboto" charset="0"/>
                <a:cs typeface="Roboto" charset="0"/>
              </a:rPr>
              <a:t>include:</a:t>
            </a:r>
          </a:p>
          <a:p>
            <a:pPr marL="171450" indent="-171450">
              <a:buFont typeface="Arial" charset="0"/>
              <a:buChar char="•"/>
            </a:pPr>
            <a:r>
              <a:rPr lang="en-US" sz="1400" dirty="0">
                <a:solidFill>
                  <a:prstClr val="black"/>
                </a:solidFill>
                <a:latin typeface="Roboto" charset="0"/>
                <a:ea typeface="Roboto" charset="0"/>
                <a:cs typeface="Roboto" charset="0"/>
              </a:rPr>
              <a:t>A high-level experience map for the disability support system</a:t>
            </a:r>
          </a:p>
          <a:p>
            <a:pPr marL="171450" indent="-171450">
              <a:buFont typeface="Arial" charset="0"/>
              <a:buChar char="•"/>
            </a:pPr>
            <a:r>
              <a:rPr lang="en-US" sz="1400" dirty="0">
                <a:solidFill>
                  <a:prstClr val="black"/>
                </a:solidFill>
                <a:latin typeface="Roboto" charset="0"/>
                <a:ea typeface="Roboto" charset="0"/>
                <a:cs typeface="Roboto" charset="0"/>
              </a:rPr>
              <a:t>An overview of the system</a:t>
            </a:r>
          </a:p>
          <a:p>
            <a:pPr marL="171450" indent="-171450">
              <a:buFont typeface="Arial" charset="0"/>
              <a:buChar char="•"/>
            </a:pPr>
            <a:r>
              <a:rPr lang="en-US" sz="1400" dirty="0">
                <a:solidFill>
                  <a:prstClr val="black"/>
                </a:solidFill>
                <a:latin typeface="Roboto" charset="0"/>
                <a:ea typeface="Roboto" charset="0"/>
                <a:cs typeface="Roboto" charset="0"/>
              </a:rPr>
              <a:t>A high-level roadmap to make the prototype in the mid-Central region a reality</a:t>
            </a:r>
          </a:p>
          <a:p>
            <a:pPr marL="171450" indent="-171450">
              <a:buFont typeface="Arial" charset="0"/>
              <a:buChar char="•"/>
            </a:pPr>
            <a:endParaRPr lang="en-US" sz="1400" b="1" dirty="0">
              <a:solidFill>
                <a:prstClr val="black"/>
              </a:solidFill>
              <a:latin typeface="Roboto" charset="0"/>
              <a:ea typeface="Roboto" charset="0"/>
              <a:cs typeface="Roboto" charset="0"/>
            </a:endParaRPr>
          </a:p>
          <a:p>
            <a:r>
              <a:rPr lang="en-US" sz="1400" b="1" dirty="0">
                <a:solidFill>
                  <a:prstClr val="black"/>
                </a:solidFill>
                <a:latin typeface="Roboto" charset="0"/>
                <a:ea typeface="Roboto" charset="0"/>
                <a:cs typeface="Roboto" charset="0"/>
              </a:rPr>
              <a:t>The key transformation elements contained in Part B | Portrait documents </a:t>
            </a:r>
            <a:r>
              <a:rPr lang="en-US" sz="1400" dirty="0">
                <a:solidFill>
                  <a:prstClr val="black"/>
                </a:solidFill>
                <a:latin typeface="Roboto" charset="0"/>
                <a:ea typeface="Roboto" charset="0"/>
                <a:cs typeface="Roboto" charset="0"/>
              </a:rPr>
              <a:t>include:</a:t>
            </a:r>
          </a:p>
          <a:p>
            <a:pPr marL="171450" indent="-171450">
              <a:buFont typeface="Arial" charset="0"/>
              <a:buChar char="•"/>
            </a:pPr>
            <a:r>
              <a:rPr lang="en-US" sz="1400" dirty="0">
                <a:solidFill>
                  <a:prstClr val="black"/>
                </a:solidFill>
                <a:latin typeface="Roboto" charset="0"/>
                <a:ea typeface="Roboto" charset="0"/>
                <a:cs typeface="Roboto" charset="0"/>
              </a:rPr>
              <a:t>The high-level system elements and the more detailed system elements by each phase</a:t>
            </a:r>
          </a:p>
          <a:p>
            <a:pPr marL="171450" indent="-171450">
              <a:buFont typeface="Arial" charset="0"/>
              <a:buChar char="•"/>
            </a:pPr>
            <a:r>
              <a:rPr lang="en-US" sz="1400" dirty="0">
                <a:solidFill>
                  <a:prstClr val="black"/>
                </a:solidFill>
                <a:latin typeface="Roboto" charset="0"/>
                <a:ea typeface="Roboto" charset="0"/>
                <a:cs typeface="Roboto" charset="0"/>
              </a:rPr>
              <a:t>An Enabling Good Lives persona set, against which the high-level design was tested throughout the design </a:t>
            </a:r>
            <a:r>
              <a:rPr lang="en-US" sz="1400" dirty="0" smtClean="0">
                <a:solidFill>
                  <a:prstClr val="black"/>
                </a:solidFill>
                <a:latin typeface="Roboto" charset="0"/>
                <a:ea typeface="Roboto" charset="0"/>
                <a:cs typeface="Roboto" charset="0"/>
              </a:rPr>
              <a:t>process</a:t>
            </a:r>
          </a:p>
          <a:p>
            <a:pPr marL="171450" indent="-171450">
              <a:buFont typeface="Arial" charset="0"/>
              <a:buChar char="•"/>
            </a:pPr>
            <a:endParaRPr lang="en-US" sz="1400" dirty="0">
              <a:solidFill>
                <a:prstClr val="black"/>
              </a:solidFill>
              <a:latin typeface="Roboto" charset="0"/>
              <a:ea typeface="Roboto" charset="0"/>
              <a:cs typeface="Roboto" charset="0"/>
            </a:endParaRPr>
          </a:p>
          <a:p>
            <a:r>
              <a:rPr lang="en-US" sz="1400" dirty="0">
                <a:solidFill>
                  <a:prstClr val="black"/>
                </a:solidFill>
                <a:latin typeface="Roboto" charset="0"/>
                <a:ea typeface="Roboto" charset="0"/>
                <a:cs typeface="Roboto" charset="0"/>
              </a:rPr>
              <a:t>Where the term </a:t>
            </a:r>
            <a:r>
              <a:rPr lang="en-US" sz="1400" b="1" dirty="0">
                <a:solidFill>
                  <a:prstClr val="black"/>
                </a:solidFill>
                <a:latin typeface="Roboto" charset="0"/>
                <a:ea typeface="Roboto" charset="0"/>
                <a:cs typeface="Roboto" charset="0"/>
              </a:rPr>
              <a:t>disabled person </a:t>
            </a:r>
            <a:r>
              <a:rPr lang="en-US" sz="1400" dirty="0">
                <a:solidFill>
                  <a:prstClr val="black"/>
                </a:solidFill>
                <a:latin typeface="Roboto" charset="0"/>
                <a:ea typeface="Roboto" charset="0"/>
                <a:cs typeface="Roboto" charset="0"/>
              </a:rPr>
              <a:t>is used, this refers to a disabled person of any age and includes children, young people, adults and older people with disabilities. Where the term </a:t>
            </a:r>
            <a:r>
              <a:rPr lang="en-US" sz="1400" b="1" dirty="0" err="1">
                <a:solidFill>
                  <a:sysClr val="windowText" lastClr="000000"/>
                </a:solidFill>
                <a:latin typeface="Arial" charset="0"/>
                <a:ea typeface="Arial" charset="0"/>
                <a:cs typeface="Arial" charset="0"/>
              </a:rPr>
              <a:t>whānau</a:t>
            </a:r>
            <a:r>
              <a:rPr lang="en-US" sz="1400" b="1" dirty="0">
                <a:solidFill>
                  <a:sysClr val="windowText" lastClr="000000"/>
                </a:solidFill>
                <a:latin typeface="Arial" charset="0"/>
                <a:ea typeface="Arial" charset="0"/>
                <a:cs typeface="Arial" charset="0"/>
              </a:rPr>
              <a:t> </a:t>
            </a:r>
            <a:r>
              <a:rPr lang="en-US" sz="1400" dirty="0">
                <a:solidFill>
                  <a:sysClr val="windowText" lastClr="000000"/>
                </a:solidFill>
                <a:latin typeface="Arial" charset="0"/>
                <a:ea typeface="Arial" charset="0"/>
                <a:cs typeface="Arial" charset="0"/>
              </a:rPr>
              <a:t>is used, this refers to </a:t>
            </a:r>
            <a:r>
              <a:rPr lang="en-US" sz="1400" dirty="0" err="1">
                <a:solidFill>
                  <a:sysClr val="windowText" lastClr="000000"/>
                </a:solidFill>
                <a:latin typeface="Arial" charset="0"/>
                <a:ea typeface="Arial" charset="0"/>
                <a:cs typeface="Arial" charset="0"/>
              </a:rPr>
              <a:t>whānau</a:t>
            </a:r>
            <a:r>
              <a:rPr lang="en-US" sz="1400" dirty="0">
                <a:solidFill>
                  <a:sysClr val="windowText" lastClr="000000"/>
                </a:solidFill>
                <a:latin typeface="Arial" charset="0"/>
                <a:ea typeface="Arial" charset="0"/>
                <a:cs typeface="Arial" charset="0"/>
              </a:rPr>
              <a:t> or family as defined or described by the disabled person. </a:t>
            </a:r>
          </a:p>
          <a:p>
            <a:endParaRPr lang="en-US" sz="1400" dirty="0" smtClean="0">
              <a:solidFill>
                <a:prstClr val="black"/>
              </a:solidFill>
              <a:latin typeface="Roboto" charset="0"/>
              <a:ea typeface="Roboto" charset="0"/>
              <a:cs typeface="Roboto" charset="0"/>
            </a:endParaRPr>
          </a:p>
        </p:txBody>
      </p:sp>
      <p:sp>
        <p:nvSpPr>
          <p:cNvPr id="7" name="Footer Placeholder 8"/>
          <p:cNvSpPr txBox="1">
            <a:spLocks/>
          </p:cNvSpPr>
          <p:nvPr/>
        </p:nvSpPr>
        <p:spPr>
          <a:xfrm>
            <a:off x="660083" y="12011554"/>
            <a:ext cx="5683567" cy="681038"/>
          </a:xfrm>
          <a:prstGeom prst="rect">
            <a:avLst/>
          </a:prstGeom>
        </p:spPr>
        <p:txBody>
          <a:bodyPr vert="horz" lIns="91440" tIns="45720" rIns="91440" bIns="45720" rtlCol="0" anchor="ctr"/>
          <a:lstStyle>
            <a:defPPr>
              <a:defRPr lang="en-US"/>
            </a:defPPr>
            <a:lvl1pPr marL="0" algn="l" defTabSz="1221913" rtl="0" eaLnBrk="1" latinLnBrk="0" hangingPunct="1">
              <a:defRPr sz="900" kern="1200">
                <a:solidFill>
                  <a:schemeClr val="tx1">
                    <a:tint val="75000"/>
                  </a:schemeClr>
                </a:solidFill>
                <a:latin typeface="Roboto" charset="0"/>
                <a:ea typeface="Roboto" charset="0"/>
                <a:cs typeface="Roboto" charset="0"/>
              </a:defRPr>
            </a:lvl1pPr>
            <a:lvl2pPr marL="610956" algn="l" defTabSz="1221913" rtl="0" eaLnBrk="1" latinLnBrk="0" hangingPunct="1">
              <a:defRPr sz="2405" kern="1200">
                <a:solidFill>
                  <a:schemeClr val="tx1"/>
                </a:solidFill>
                <a:latin typeface="+mn-lt"/>
                <a:ea typeface="+mn-ea"/>
                <a:cs typeface="+mn-cs"/>
              </a:defRPr>
            </a:lvl2pPr>
            <a:lvl3pPr marL="1221913" algn="l" defTabSz="1221913" rtl="0" eaLnBrk="1" latinLnBrk="0" hangingPunct="1">
              <a:defRPr sz="2405" kern="1200">
                <a:solidFill>
                  <a:schemeClr val="tx1"/>
                </a:solidFill>
                <a:latin typeface="+mn-lt"/>
                <a:ea typeface="+mn-ea"/>
                <a:cs typeface="+mn-cs"/>
              </a:defRPr>
            </a:lvl3pPr>
            <a:lvl4pPr marL="1832869" algn="l" defTabSz="1221913" rtl="0" eaLnBrk="1" latinLnBrk="0" hangingPunct="1">
              <a:defRPr sz="2405" kern="1200">
                <a:solidFill>
                  <a:schemeClr val="tx1"/>
                </a:solidFill>
                <a:latin typeface="+mn-lt"/>
                <a:ea typeface="+mn-ea"/>
                <a:cs typeface="+mn-cs"/>
              </a:defRPr>
            </a:lvl4pPr>
            <a:lvl5pPr marL="2443825" algn="l" defTabSz="1221913" rtl="0" eaLnBrk="1" latinLnBrk="0" hangingPunct="1">
              <a:defRPr sz="2405" kern="1200">
                <a:solidFill>
                  <a:schemeClr val="tx1"/>
                </a:solidFill>
                <a:latin typeface="+mn-lt"/>
                <a:ea typeface="+mn-ea"/>
                <a:cs typeface="+mn-cs"/>
              </a:defRPr>
            </a:lvl5pPr>
            <a:lvl6pPr marL="3054782" algn="l" defTabSz="1221913" rtl="0" eaLnBrk="1" latinLnBrk="0" hangingPunct="1">
              <a:defRPr sz="2405" kern="1200">
                <a:solidFill>
                  <a:schemeClr val="tx1"/>
                </a:solidFill>
                <a:latin typeface="+mn-lt"/>
                <a:ea typeface="+mn-ea"/>
                <a:cs typeface="+mn-cs"/>
              </a:defRPr>
            </a:lvl6pPr>
            <a:lvl7pPr marL="3665738" algn="l" defTabSz="1221913" rtl="0" eaLnBrk="1" latinLnBrk="0" hangingPunct="1">
              <a:defRPr sz="2405" kern="1200">
                <a:solidFill>
                  <a:schemeClr val="tx1"/>
                </a:solidFill>
                <a:latin typeface="+mn-lt"/>
                <a:ea typeface="+mn-ea"/>
                <a:cs typeface="+mn-cs"/>
              </a:defRPr>
            </a:lvl7pPr>
            <a:lvl8pPr marL="4276695" algn="l" defTabSz="1221913" rtl="0" eaLnBrk="1" latinLnBrk="0" hangingPunct="1">
              <a:defRPr sz="2405" kern="1200">
                <a:solidFill>
                  <a:schemeClr val="tx1"/>
                </a:solidFill>
                <a:latin typeface="+mn-lt"/>
                <a:ea typeface="+mn-ea"/>
                <a:cs typeface="+mn-cs"/>
              </a:defRPr>
            </a:lvl8pPr>
            <a:lvl9pPr marL="4887651" algn="l" defTabSz="1221913" rtl="0" eaLnBrk="1" latinLnBrk="0" hangingPunct="1">
              <a:defRPr sz="2405" kern="1200">
                <a:solidFill>
                  <a:schemeClr val="tx1"/>
                </a:solidFill>
                <a:latin typeface="+mn-lt"/>
                <a:ea typeface="+mn-ea"/>
                <a:cs typeface="+mn-cs"/>
              </a:defRPr>
            </a:lvl9pPr>
          </a:lstStyle>
          <a:p>
            <a:r>
              <a:rPr lang="en-NZ" dirty="0" smtClean="0">
                <a:solidFill>
                  <a:schemeClr val="tx1">
                    <a:lumMod val="50000"/>
                    <a:lumOff val="50000"/>
                  </a:schemeClr>
                </a:solidFill>
              </a:rPr>
              <a:t>Enabling Good Lives | Disability Support System transformation  </a:t>
            </a:r>
            <a:endParaRPr lang="en-US" dirty="0"/>
          </a:p>
        </p:txBody>
      </p:sp>
    </p:spTree>
    <p:extLst>
      <p:ext uri="{BB962C8B-B14F-4D97-AF65-F5344CB8AC3E}">
        <p14:creationId xmlns:p14="http://schemas.microsoft.com/office/powerpoint/2010/main" val="15688195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740727" y="-477982"/>
            <a:ext cx="0" cy="13986164"/>
          </a:xfrm>
          <a:prstGeom prst="line">
            <a:avLst/>
          </a:prstGeom>
          <a:ln w="31750">
            <a:solidFill>
              <a:schemeClr val="bg1">
                <a:alpha val="30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20436" y="3158837"/>
            <a:ext cx="10924309" cy="0"/>
          </a:xfrm>
          <a:prstGeom prst="line">
            <a:avLst/>
          </a:prstGeom>
          <a:ln w="31750">
            <a:solidFill>
              <a:schemeClr val="bg1">
                <a:alpha val="3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75769" y="5941174"/>
            <a:ext cx="1758815" cy="461665"/>
          </a:xfrm>
          <a:prstGeom prst="rect">
            <a:avLst/>
          </a:prstGeom>
          <a:noFill/>
        </p:spPr>
        <p:txBody>
          <a:bodyPr wrap="none" rtlCol="0">
            <a:spAutoFit/>
          </a:bodyPr>
          <a:lstStyle/>
          <a:p>
            <a:pPr defTabSz="703263" eaLnBrk="0" fontAlgn="base" hangingPunct="0">
              <a:spcBef>
                <a:spcPct val="0"/>
              </a:spcBef>
              <a:spcAft>
                <a:spcPct val="0"/>
              </a:spcAft>
            </a:pPr>
            <a:r>
              <a:rPr lang="en-US" sz="2400" b="1" dirty="0" smtClean="0">
                <a:solidFill>
                  <a:srgbClr val="1F1F1F">
                    <a:lumMod val="75000"/>
                    <a:lumOff val="25000"/>
                  </a:srgbClr>
                </a:solidFill>
                <a:cs typeface="Arial" pitchFamily="34" charset="0"/>
              </a:rPr>
              <a:t>Key shifts:</a:t>
            </a:r>
            <a:endParaRPr lang="en-US" sz="2400" b="1" dirty="0">
              <a:solidFill>
                <a:srgbClr val="1F1F1F">
                  <a:lumMod val="75000"/>
                  <a:lumOff val="25000"/>
                </a:srgbClr>
              </a:solidFill>
              <a:cs typeface="Arial" pitchFamily="34" charset="0"/>
            </a:endParaRPr>
          </a:p>
        </p:txBody>
      </p:sp>
      <p:sp>
        <p:nvSpPr>
          <p:cNvPr id="8" name="TextBox 7"/>
          <p:cNvSpPr txBox="1"/>
          <p:nvPr/>
        </p:nvSpPr>
        <p:spPr>
          <a:xfrm>
            <a:off x="252016" y="3384548"/>
            <a:ext cx="936475" cy="461665"/>
          </a:xfrm>
          <a:prstGeom prst="rect">
            <a:avLst/>
          </a:prstGeom>
          <a:noFill/>
        </p:spPr>
        <p:txBody>
          <a:bodyPr wrap="none" rtlCol="0">
            <a:spAutoFit/>
          </a:bodyPr>
          <a:lstStyle/>
          <a:p>
            <a:pPr defTabSz="703263" eaLnBrk="0" fontAlgn="base" hangingPunct="0">
              <a:spcBef>
                <a:spcPct val="0"/>
              </a:spcBef>
              <a:spcAft>
                <a:spcPct val="0"/>
              </a:spcAft>
            </a:pPr>
            <a:r>
              <a:rPr lang="en-US" sz="2400" b="1" dirty="0" smtClean="0">
                <a:solidFill>
                  <a:srgbClr val="1F1F1F">
                    <a:lumMod val="75000"/>
                    <a:lumOff val="25000"/>
                  </a:srgbClr>
                </a:solidFill>
                <a:cs typeface="Arial" pitchFamily="34" charset="0"/>
              </a:rPr>
              <a:t>Role</a:t>
            </a:r>
            <a:r>
              <a:rPr lang="en-US" sz="2400" dirty="0" smtClean="0">
                <a:solidFill>
                  <a:srgbClr val="1F1F1F">
                    <a:lumMod val="75000"/>
                    <a:lumOff val="25000"/>
                  </a:srgbClr>
                </a:solidFill>
                <a:cs typeface="Arial" pitchFamily="34" charset="0"/>
              </a:rPr>
              <a:t>:</a:t>
            </a:r>
            <a:endParaRPr lang="en-US" sz="2400" dirty="0">
              <a:solidFill>
                <a:srgbClr val="1F1F1F">
                  <a:lumMod val="75000"/>
                  <a:lumOff val="25000"/>
                </a:srgbClr>
              </a:solidFill>
              <a:cs typeface="Arial" pitchFamily="34" charset="0"/>
            </a:endParaRPr>
          </a:p>
        </p:txBody>
      </p:sp>
      <p:sp>
        <p:nvSpPr>
          <p:cNvPr id="9" name="TextBox 8"/>
          <p:cNvSpPr txBox="1"/>
          <p:nvPr/>
        </p:nvSpPr>
        <p:spPr>
          <a:xfrm>
            <a:off x="3990110" y="3408218"/>
            <a:ext cx="2645276" cy="461665"/>
          </a:xfrm>
          <a:prstGeom prst="rect">
            <a:avLst/>
          </a:prstGeom>
          <a:noFill/>
        </p:spPr>
        <p:txBody>
          <a:bodyPr wrap="none" rtlCol="0">
            <a:spAutoFit/>
          </a:bodyPr>
          <a:lstStyle/>
          <a:p>
            <a:pPr defTabSz="703263" eaLnBrk="0" fontAlgn="base" hangingPunct="0">
              <a:spcBef>
                <a:spcPct val="0"/>
              </a:spcBef>
              <a:spcAft>
                <a:spcPct val="0"/>
              </a:spcAft>
            </a:pPr>
            <a:r>
              <a:rPr lang="en-US" sz="2400" b="1" dirty="0" smtClean="0">
                <a:solidFill>
                  <a:srgbClr val="1F1F1F">
                    <a:lumMod val="75000"/>
                    <a:lumOff val="25000"/>
                  </a:srgbClr>
                </a:solidFill>
                <a:cs typeface="Arial" pitchFamily="34" charset="0"/>
              </a:rPr>
              <a:t>Responsibilities:</a:t>
            </a:r>
            <a:endParaRPr lang="en-US" sz="2400" b="1" dirty="0">
              <a:solidFill>
                <a:srgbClr val="1F1F1F">
                  <a:lumMod val="75000"/>
                  <a:lumOff val="25000"/>
                </a:srgbClr>
              </a:solidFill>
              <a:cs typeface="Arial" pitchFamily="34" charset="0"/>
            </a:endParaRPr>
          </a:p>
        </p:txBody>
      </p:sp>
      <p:sp>
        <p:nvSpPr>
          <p:cNvPr id="18" name="TextBox 17"/>
          <p:cNvSpPr txBox="1"/>
          <p:nvPr/>
        </p:nvSpPr>
        <p:spPr>
          <a:xfrm>
            <a:off x="266842" y="1777042"/>
            <a:ext cx="3382502" cy="1077218"/>
          </a:xfrm>
          <a:prstGeom prst="rect">
            <a:avLst/>
          </a:prstGeom>
          <a:noFill/>
        </p:spPr>
        <p:txBody>
          <a:bodyPr wrap="square" rtlCol="0">
            <a:spAutoFit/>
          </a:bodyPr>
          <a:lstStyle/>
          <a:p>
            <a:pPr algn="ctr" defTabSz="703263" eaLnBrk="0" fontAlgn="base" hangingPunct="0">
              <a:spcBef>
                <a:spcPct val="0"/>
              </a:spcBef>
              <a:spcAft>
                <a:spcPct val="0"/>
              </a:spcAft>
            </a:pPr>
            <a:r>
              <a:rPr lang="en-US" sz="3200" dirty="0" smtClean="0">
                <a:solidFill>
                  <a:srgbClr val="1F1F1F">
                    <a:lumMod val="75000"/>
                    <a:lumOff val="25000"/>
                  </a:srgbClr>
                </a:solidFill>
                <a:cs typeface="Arial" pitchFamily="34" charset="0"/>
              </a:rPr>
              <a:t>Regional funding </a:t>
            </a:r>
            <a:r>
              <a:rPr lang="en-US" sz="3200" dirty="0">
                <a:solidFill>
                  <a:srgbClr val="1F1F1F">
                    <a:lumMod val="75000"/>
                    <a:lumOff val="25000"/>
                  </a:srgbClr>
                </a:solidFill>
                <a:cs typeface="Arial" pitchFamily="34" charset="0"/>
              </a:rPr>
              <a:t>m</a:t>
            </a:r>
            <a:r>
              <a:rPr lang="en-US" sz="3200" dirty="0" smtClean="0">
                <a:solidFill>
                  <a:srgbClr val="1F1F1F">
                    <a:lumMod val="75000"/>
                    <a:lumOff val="25000"/>
                  </a:srgbClr>
                </a:solidFill>
                <a:cs typeface="Arial" pitchFamily="34" charset="0"/>
              </a:rPr>
              <a:t>anager/team</a:t>
            </a:r>
            <a:endParaRPr lang="en-US" sz="3200" dirty="0">
              <a:solidFill>
                <a:srgbClr val="1F1F1F">
                  <a:lumMod val="75000"/>
                  <a:lumOff val="25000"/>
                </a:srgbClr>
              </a:solidFill>
              <a:cs typeface="Arial" pitchFamily="34" charset="0"/>
            </a:endParaRPr>
          </a:p>
        </p:txBody>
      </p:sp>
      <p:sp>
        <p:nvSpPr>
          <p:cNvPr id="20" name="TextBox 19"/>
          <p:cNvSpPr txBox="1"/>
          <p:nvPr/>
        </p:nvSpPr>
        <p:spPr>
          <a:xfrm>
            <a:off x="266842" y="3846213"/>
            <a:ext cx="3224503" cy="1938992"/>
          </a:xfrm>
          <a:prstGeom prst="rect">
            <a:avLst/>
          </a:prstGeom>
          <a:noFill/>
        </p:spPr>
        <p:txBody>
          <a:bodyPr wrap="square" rtlCol="0">
            <a:spAutoFit/>
          </a:bodyPr>
          <a:lstStyle/>
          <a:p>
            <a:pPr marL="342900" indent="-342900" defTabSz="703263" eaLnBrk="0" fontAlgn="base" hangingPunct="0">
              <a:spcBef>
                <a:spcPct val="0"/>
              </a:spcBef>
              <a:spcAft>
                <a:spcPct val="0"/>
              </a:spcAft>
              <a:buFont typeface="Arial" charset="0"/>
              <a:buChar char="•"/>
            </a:pPr>
            <a:endParaRPr lang="en-US" sz="1600" dirty="0" smtClean="0">
              <a:solidFill>
                <a:srgbClr val="1F1F1F">
                  <a:lumMod val="75000"/>
                  <a:lumOff val="25000"/>
                </a:srgbClr>
              </a:solidFill>
              <a:cs typeface="Arial" pitchFamily="34" charset="0"/>
            </a:endParaRP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Makes funding decisions</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Activates funding arrangements </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Monitors expenditure</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Financial reporting</a:t>
            </a:r>
          </a:p>
          <a:p>
            <a:pPr marL="342900" indent="-342900" defTabSz="703263" eaLnBrk="0" fontAlgn="base" hangingPunct="0">
              <a:spcBef>
                <a:spcPct val="0"/>
              </a:spcBef>
              <a:spcAft>
                <a:spcPct val="0"/>
              </a:spcAft>
              <a:buFont typeface="Arial" charset="0"/>
              <a:buChar char="•"/>
            </a:pPr>
            <a:endParaRPr lang="en-US" sz="2400" dirty="0" smtClean="0">
              <a:solidFill>
                <a:srgbClr val="1F1F1F">
                  <a:lumMod val="75000"/>
                  <a:lumOff val="25000"/>
                </a:srgbClr>
              </a:solidFill>
              <a:cs typeface="Arial" pitchFamily="34" charset="0"/>
            </a:endParaRPr>
          </a:p>
        </p:txBody>
      </p:sp>
      <p:sp>
        <p:nvSpPr>
          <p:cNvPr id="21" name="TextBox 20"/>
          <p:cNvSpPr txBox="1"/>
          <p:nvPr/>
        </p:nvSpPr>
        <p:spPr>
          <a:xfrm>
            <a:off x="3990110" y="3796981"/>
            <a:ext cx="4997136" cy="4893647"/>
          </a:xfrm>
          <a:prstGeom prst="rect">
            <a:avLst/>
          </a:prstGeom>
          <a:noFill/>
        </p:spPr>
        <p:txBody>
          <a:bodyPr wrap="square" rtlCol="0">
            <a:spAutoFit/>
          </a:bodyPr>
          <a:lstStyle/>
          <a:p>
            <a:pPr marL="342900" indent="-342900" defTabSz="703263" eaLnBrk="0" fontAlgn="base" hangingPunct="0">
              <a:spcBef>
                <a:spcPct val="0"/>
              </a:spcBef>
              <a:spcAft>
                <a:spcPct val="0"/>
              </a:spcAft>
              <a:buFont typeface="Arial" charset="0"/>
              <a:buChar char="•"/>
            </a:pPr>
            <a:endParaRPr lang="en-US" sz="1600" dirty="0" smtClean="0">
              <a:solidFill>
                <a:srgbClr val="1F1F1F">
                  <a:lumMod val="75000"/>
                  <a:lumOff val="25000"/>
                </a:srgbClr>
              </a:solidFill>
              <a:cs typeface="Arial" pitchFamily="34" charset="0"/>
            </a:endParaRP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Allocates funding for individuals</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Seeks input from the funding panel on more complex situations before making decisions</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Activates funding arrangements including direct funding arrangements, payments to providers, centralised purchasing and system investments</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Monitors expenditure including working with EGL connectors/</a:t>
            </a:r>
            <a:r>
              <a:rPr lang="en-US" sz="1600" dirty="0" err="1" smtClean="0">
                <a:solidFill>
                  <a:srgbClr val="1F1F1F">
                    <a:lumMod val="75000"/>
                    <a:lumOff val="25000"/>
                  </a:srgbClr>
                </a:solidFill>
                <a:cs typeface="Arial" pitchFamily="34" charset="0"/>
              </a:rPr>
              <a:t>tuhono</a:t>
            </a:r>
            <a:r>
              <a:rPr lang="en-US" sz="1600" dirty="0" smtClean="0">
                <a:solidFill>
                  <a:srgbClr val="1F1F1F">
                    <a:lumMod val="75000"/>
                    <a:lumOff val="25000"/>
                  </a:srgbClr>
                </a:solidFill>
                <a:cs typeface="Arial" pitchFamily="34" charset="0"/>
              </a:rPr>
              <a:t> around regular conversations and audits</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Financial reporting including analysis of expenditure </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Manages centralised contracting processes</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Identifies opportunities to make system improvements</a:t>
            </a:r>
          </a:p>
          <a:p>
            <a:pPr marL="342900" indent="-342900" defTabSz="703263" eaLnBrk="0" fontAlgn="base" hangingPunct="0">
              <a:spcBef>
                <a:spcPct val="0"/>
              </a:spcBef>
              <a:spcAft>
                <a:spcPct val="0"/>
              </a:spcAft>
              <a:buFont typeface="Arial" charset="0"/>
              <a:buChar char="•"/>
            </a:pPr>
            <a:endParaRPr lang="en-US" sz="1600" dirty="0" smtClean="0">
              <a:solidFill>
                <a:srgbClr val="1F1F1F">
                  <a:lumMod val="75000"/>
                  <a:lumOff val="25000"/>
                </a:srgbClr>
              </a:solidFill>
              <a:cs typeface="Arial" pitchFamily="34" charset="0"/>
            </a:endParaRPr>
          </a:p>
          <a:p>
            <a:pPr marL="1046163" lvl="1" indent="-342900" defTabSz="703263" eaLnBrk="0" fontAlgn="base" hangingPunct="0">
              <a:spcBef>
                <a:spcPct val="0"/>
              </a:spcBef>
              <a:spcAft>
                <a:spcPct val="0"/>
              </a:spcAft>
              <a:buFont typeface="Courier New" charset="0"/>
              <a:buChar char="o"/>
            </a:pPr>
            <a:endParaRPr lang="en-US" sz="1600" dirty="0" smtClean="0">
              <a:solidFill>
                <a:srgbClr val="1F1F1F">
                  <a:lumMod val="75000"/>
                  <a:lumOff val="25000"/>
                </a:srgbClr>
              </a:solidFill>
              <a:cs typeface="Arial" pitchFamily="34" charset="0"/>
            </a:endParaRPr>
          </a:p>
          <a:p>
            <a:pPr marL="342900" indent="-342900" defTabSz="703263" eaLnBrk="0" fontAlgn="base" hangingPunct="0">
              <a:spcBef>
                <a:spcPct val="0"/>
              </a:spcBef>
              <a:spcAft>
                <a:spcPct val="0"/>
              </a:spcAft>
              <a:buFont typeface="Arial" charset="0"/>
              <a:buChar char="•"/>
            </a:pPr>
            <a:endParaRPr lang="en-US" sz="1600" dirty="0" smtClean="0">
              <a:solidFill>
                <a:srgbClr val="1F1F1F">
                  <a:lumMod val="75000"/>
                  <a:lumOff val="25000"/>
                </a:srgbClr>
              </a:solidFill>
              <a:cs typeface="Arial" pitchFamily="34" charset="0"/>
            </a:endParaRPr>
          </a:p>
          <a:p>
            <a:pPr marL="342900" indent="-342900" defTabSz="703263" eaLnBrk="0" fontAlgn="base" hangingPunct="0">
              <a:spcBef>
                <a:spcPct val="0"/>
              </a:spcBef>
              <a:spcAft>
                <a:spcPct val="0"/>
              </a:spcAft>
              <a:buFont typeface="Arial" charset="0"/>
              <a:buChar char="•"/>
            </a:pPr>
            <a:endParaRPr lang="en-US" sz="2400" dirty="0" smtClean="0">
              <a:solidFill>
                <a:srgbClr val="1F1F1F">
                  <a:lumMod val="75000"/>
                  <a:lumOff val="25000"/>
                </a:srgbClr>
              </a:solidFill>
              <a:cs typeface="Arial" pitchFamily="34" charset="0"/>
            </a:endParaRPr>
          </a:p>
        </p:txBody>
      </p:sp>
      <p:sp>
        <p:nvSpPr>
          <p:cNvPr id="12" name="TextBox 11"/>
          <p:cNvSpPr txBox="1"/>
          <p:nvPr/>
        </p:nvSpPr>
        <p:spPr>
          <a:xfrm>
            <a:off x="247643" y="6402839"/>
            <a:ext cx="3156671" cy="6124754"/>
          </a:xfrm>
          <a:prstGeom prst="rect">
            <a:avLst/>
          </a:prstGeom>
          <a:noFill/>
        </p:spPr>
        <p:txBody>
          <a:bodyPr wrap="square" rtlCol="0">
            <a:spAutoFit/>
          </a:bodyPr>
          <a:lstStyle/>
          <a:p>
            <a:pPr marL="342900" indent="-342900" defTabSz="703263" eaLnBrk="0" fontAlgn="base" hangingPunct="0">
              <a:spcBef>
                <a:spcPct val="0"/>
              </a:spcBef>
              <a:spcAft>
                <a:spcPct val="0"/>
              </a:spcAft>
              <a:buFont typeface="Arial" charset="0"/>
              <a:buChar char="•"/>
            </a:pPr>
            <a:endParaRPr lang="en-US" sz="1600" dirty="0" smtClean="0">
              <a:solidFill>
                <a:srgbClr val="1F1F1F">
                  <a:lumMod val="75000"/>
                  <a:lumOff val="25000"/>
                </a:srgbClr>
              </a:solidFill>
              <a:cs typeface="Arial" pitchFamily="34" charset="0"/>
            </a:endParaRP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Disabled people and their whānau have authority and self-determination over their support and lives</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Disabled people’s aspirations </a:t>
            </a:r>
            <a:r>
              <a:rPr lang="en-US" sz="1600" dirty="0">
                <a:solidFill>
                  <a:srgbClr val="1F1F1F">
                    <a:lumMod val="75000"/>
                    <a:lumOff val="25000"/>
                  </a:srgbClr>
                </a:solidFill>
                <a:cs typeface="Arial" pitchFamily="34" charset="0"/>
              </a:rPr>
              <a:t>drive conversations, not the funding</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There is flexibility in how resources are used at a system and an individual level</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The EGL team trusts that disabled people will use their funding for the purpose it was intended (and doesn’t require much detail about expenditure in return)</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Control over support has shifted from the system to disabled people and </a:t>
            </a:r>
            <a:r>
              <a:rPr lang="en-US" sz="1600" dirty="0">
                <a:solidFill>
                  <a:srgbClr val="1F1F1F">
                    <a:lumMod val="75000"/>
                    <a:lumOff val="25000"/>
                  </a:srgbClr>
                </a:solidFill>
                <a:cs typeface="Arial" pitchFamily="34" charset="0"/>
              </a:rPr>
              <a:t>whānau</a:t>
            </a:r>
            <a:endParaRPr lang="en-US" sz="1600" dirty="0" smtClean="0">
              <a:solidFill>
                <a:srgbClr val="1F1F1F">
                  <a:lumMod val="75000"/>
                  <a:lumOff val="25000"/>
                </a:srgbClr>
              </a:solidFill>
              <a:cs typeface="Arial" pitchFamily="34" charset="0"/>
            </a:endParaRPr>
          </a:p>
          <a:p>
            <a:pPr marL="342900" indent="-342900" defTabSz="703263" eaLnBrk="0" fontAlgn="base" hangingPunct="0">
              <a:spcBef>
                <a:spcPct val="0"/>
              </a:spcBef>
              <a:spcAft>
                <a:spcPct val="0"/>
              </a:spcAft>
              <a:buFont typeface="Arial" charset="0"/>
              <a:buChar char="•"/>
            </a:pPr>
            <a:endParaRPr lang="en-US" sz="1600" dirty="0" smtClean="0">
              <a:solidFill>
                <a:srgbClr val="1F1F1F">
                  <a:lumMod val="75000"/>
                  <a:lumOff val="25000"/>
                </a:srgbClr>
              </a:solidFill>
              <a:cs typeface="Arial" pitchFamily="34" charset="0"/>
            </a:endParaRPr>
          </a:p>
          <a:p>
            <a:pPr marL="342900" indent="-342900" defTabSz="703263" eaLnBrk="0" fontAlgn="base" hangingPunct="0">
              <a:spcBef>
                <a:spcPct val="0"/>
              </a:spcBef>
              <a:spcAft>
                <a:spcPct val="0"/>
              </a:spcAft>
              <a:buFont typeface="Arial" charset="0"/>
              <a:buChar char="•"/>
            </a:pPr>
            <a:endParaRPr lang="en-US" sz="2400" dirty="0" smtClean="0">
              <a:solidFill>
                <a:srgbClr val="1F1F1F">
                  <a:lumMod val="75000"/>
                  <a:lumOff val="25000"/>
                </a:srgbClr>
              </a:solidFill>
              <a:cs typeface="Arial" pitchFamily="34" charset="0"/>
            </a:endParaRPr>
          </a:p>
        </p:txBody>
      </p:sp>
      <p:pic>
        <p:nvPicPr>
          <p:cNvPr id="13" name="Picture 12"/>
          <p:cNvPicPr>
            <a:picLocks noChangeAspect="1"/>
          </p:cNvPicPr>
          <p:nvPr/>
        </p:nvPicPr>
        <p:blipFill>
          <a:blip r:embed="rId2"/>
          <a:stretch>
            <a:fillRect/>
          </a:stretch>
        </p:blipFill>
        <p:spPr>
          <a:xfrm>
            <a:off x="1186981" y="443597"/>
            <a:ext cx="1300403" cy="1300403"/>
          </a:xfrm>
          <a:prstGeom prst="rect">
            <a:avLst/>
          </a:prstGeom>
        </p:spPr>
      </p:pic>
      <p:sp>
        <p:nvSpPr>
          <p:cNvPr id="2" name="Slide Number Placeholder 1"/>
          <p:cNvSpPr>
            <a:spLocks noGrp="1"/>
          </p:cNvSpPr>
          <p:nvPr>
            <p:ph type="sldNum" sz="quarter" idx="10"/>
          </p:nvPr>
        </p:nvSpPr>
        <p:spPr/>
        <p:txBody>
          <a:bodyPr/>
          <a:lstStyle/>
          <a:p>
            <a:fld id="{F391D870-F278-EA46-B543-D2C306DF4062}" type="slidenum">
              <a:rPr lang="en-US" smtClean="0"/>
              <a:pPr/>
              <a:t>21</a:t>
            </a:fld>
            <a:endParaRPr lang="en-US" dirty="0"/>
          </a:p>
        </p:txBody>
      </p:sp>
    </p:spTree>
    <p:extLst>
      <p:ext uri="{BB962C8B-B14F-4D97-AF65-F5344CB8AC3E}">
        <p14:creationId xmlns:p14="http://schemas.microsoft.com/office/powerpoint/2010/main" val="3389195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740727" y="-477982"/>
            <a:ext cx="0" cy="13986164"/>
          </a:xfrm>
          <a:prstGeom prst="line">
            <a:avLst/>
          </a:prstGeom>
          <a:ln w="31750">
            <a:solidFill>
              <a:schemeClr val="bg1">
                <a:alpha val="30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8352" y="3661482"/>
            <a:ext cx="10924309" cy="0"/>
          </a:xfrm>
          <a:prstGeom prst="line">
            <a:avLst/>
          </a:prstGeom>
          <a:ln w="31750">
            <a:solidFill>
              <a:schemeClr val="bg1">
                <a:alpha val="3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41237" y="7622575"/>
            <a:ext cx="1758815" cy="461665"/>
          </a:xfrm>
          <a:prstGeom prst="rect">
            <a:avLst/>
          </a:prstGeom>
          <a:noFill/>
        </p:spPr>
        <p:txBody>
          <a:bodyPr wrap="none" rtlCol="0">
            <a:spAutoFit/>
          </a:bodyPr>
          <a:lstStyle/>
          <a:p>
            <a:pPr defTabSz="703263" eaLnBrk="0" fontAlgn="base" hangingPunct="0">
              <a:spcBef>
                <a:spcPct val="0"/>
              </a:spcBef>
              <a:spcAft>
                <a:spcPct val="0"/>
              </a:spcAft>
            </a:pPr>
            <a:r>
              <a:rPr lang="en-US" sz="2400" b="1" dirty="0" smtClean="0">
                <a:solidFill>
                  <a:srgbClr val="1F1F1F">
                    <a:lumMod val="75000"/>
                    <a:lumOff val="25000"/>
                  </a:srgbClr>
                </a:solidFill>
                <a:cs typeface="Arial" pitchFamily="34" charset="0"/>
              </a:rPr>
              <a:t>Key shifts:</a:t>
            </a:r>
            <a:endParaRPr lang="en-US" sz="2400" b="1" dirty="0">
              <a:solidFill>
                <a:srgbClr val="1F1F1F">
                  <a:lumMod val="75000"/>
                  <a:lumOff val="25000"/>
                </a:srgbClr>
              </a:solidFill>
              <a:cs typeface="Arial" pitchFamily="34" charset="0"/>
            </a:endParaRPr>
          </a:p>
        </p:txBody>
      </p:sp>
      <p:sp>
        <p:nvSpPr>
          <p:cNvPr id="8" name="TextBox 7"/>
          <p:cNvSpPr txBox="1"/>
          <p:nvPr/>
        </p:nvSpPr>
        <p:spPr>
          <a:xfrm>
            <a:off x="318090" y="3999824"/>
            <a:ext cx="954107" cy="461665"/>
          </a:xfrm>
          <a:prstGeom prst="rect">
            <a:avLst/>
          </a:prstGeom>
          <a:noFill/>
        </p:spPr>
        <p:txBody>
          <a:bodyPr wrap="none" rtlCol="0">
            <a:spAutoFit/>
          </a:bodyPr>
          <a:lstStyle/>
          <a:p>
            <a:pPr defTabSz="703263" eaLnBrk="0" fontAlgn="base" hangingPunct="0">
              <a:spcBef>
                <a:spcPct val="0"/>
              </a:spcBef>
              <a:spcAft>
                <a:spcPct val="0"/>
              </a:spcAft>
            </a:pPr>
            <a:r>
              <a:rPr lang="en-US" sz="2400" b="1" dirty="0" smtClean="0">
                <a:solidFill>
                  <a:srgbClr val="1F1F1F">
                    <a:lumMod val="75000"/>
                    <a:lumOff val="25000"/>
                  </a:srgbClr>
                </a:solidFill>
                <a:cs typeface="Arial" pitchFamily="34" charset="0"/>
              </a:rPr>
              <a:t>Role:</a:t>
            </a:r>
            <a:endParaRPr lang="en-US" sz="2400" b="1" dirty="0">
              <a:solidFill>
                <a:srgbClr val="1F1F1F">
                  <a:lumMod val="75000"/>
                  <a:lumOff val="25000"/>
                </a:srgbClr>
              </a:solidFill>
              <a:cs typeface="Arial" pitchFamily="34" charset="0"/>
            </a:endParaRPr>
          </a:p>
        </p:txBody>
      </p:sp>
      <p:sp>
        <p:nvSpPr>
          <p:cNvPr id="9" name="TextBox 8"/>
          <p:cNvSpPr txBox="1"/>
          <p:nvPr/>
        </p:nvSpPr>
        <p:spPr>
          <a:xfrm>
            <a:off x="3990110" y="4003824"/>
            <a:ext cx="2645276" cy="461665"/>
          </a:xfrm>
          <a:prstGeom prst="rect">
            <a:avLst/>
          </a:prstGeom>
          <a:noFill/>
        </p:spPr>
        <p:txBody>
          <a:bodyPr wrap="none" rtlCol="0">
            <a:spAutoFit/>
          </a:bodyPr>
          <a:lstStyle/>
          <a:p>
            <a:pPr defTabSz="703263" eaLnBrk="0" fontAlgn="base" hangingPunct="0">
              <a:spcBef>
                <a:spcPct val="0"/>
              </a:spcBef>
              <a:spcAft>
                <a:spcPct val="0"/>
              </a:spcAft>
            </a:pPr>
            <a:r>
              <a:rPr lang="en-US" sz="2400" b="1" dirty="0" smtClean="0">
                <a:solidFill>
                  <a:srgbClr val="1F1F1F">
                    <a:lumMod val="75000"/>
                    <a:lumOff val="25000"/>
                  </a:srgbClr>
                </a:solidFill>
                <a:cs typeface="Arial" pitchFamily="34" charset="0"/>
              </a:rPr>
              <a:t>Responsibilities:</a:t>
            </a:r>
            <a:endParaRPr lang="en-US" sz="2400" b="1" dirty="0">
              <a:solidFill>
                <a:srgbClr val="1F1F1F">
                  <a:lumMod val="75000"/>
                  <a:lumOff val="25000"/>
                </a:srgbClr>
              </a:solidFill>
              <a:cs typeface="Arial" pitchFamily="34" charset="0"/>
            </a:endParaRPr>
          </a:p>
        </p:txBody>
      </p:sp>
      <p:sp>
        <p:nvSpPr>
          <p:cNvPr id="18" name="TextBox 17"/>
          <p:cNvSpPr txBox="1"/>
          <p:nvPr/>
        </p:nvSpPr>
        <p:spPr>
          <a:xfrm>
            <a:off x="-353087" y="1891329"/>
            <a:ext cx="4170947" cy="1077218"/>
          </a:xfrm>
          <a:prstGeom prst="rect">
            <a:avLst/>
          </a:prstGeom>
          <a:noFill/>
        </p:spPr>
        <p:txBody>
          <a:bodyPr wrap="square" rtlCol="0">
            <a:spAutoFit/>
          </a:bodyPr>
          <a:lstStyle/>
          <a:p>
            <a:pPr algn="ctr" defTabSz="703263" eaLnBrk="0" fontAlgn="base" hangingPunct="0">
              <a:spcBef>
                <a:spcPct val="0"/>
              </a:spcBef>
              <a:spcAft>
                <a:spcPct val="0"/>
              </a:spcAft>
            </a:pPr>
            <a:r>
              <a:rPr lang="en-US" sz="3200" dirty="0" smtClean="0">
                <a:solidFill>
                  <a:srgbClr val="1F1F1F">
                    <a:lumMod val="75000"/>
                    <a:lumOff val="25000"/>
                  </a:srgbClr>
                </a:solidFill>
                <a:cs typeface="Arial" pitchFamily="34" charset="0"/>
              </a:rPr>
              <a:t>Government Connector</a:t>
            </a:r>
            <a:endParaRPr lang="en-US" sz="3200" dirty="0">
              <a:solidFill>
                <a:srgbClr val="1F1F1F">
                  <a:lumMod val="75000"/>
                  <a:lumOff val="25000"/>
                </a:srgbClr>
              </a:solidFill>
              <a:cs typeface="Arial" pitchFamily="34" charset="0"/>
            </a:endParaRPr>
          </a:p>
        </p:txBody>
      </p:sp>
      <p:sp>
        <p:nvSpPr>
          <p:cNvPr id="21" name="TextBox 20"/>
          <p:cNvSpPr txBox="1"/>
          <p:nvPr/>
        </p:nvSpPr>
        <p:spPr>
          <a:xfrm>
            <a:off x="341237" y="4230656"/>
            <a:ext cx="3365876" cy="2308324"/>
          </a:xfrm>
          <a:prstGeom prst="rect">
            <a:avLst/>
          </a:prstGeom>
          <a:noFill/>
        </p:spPr>
        <p:txBody>
          <a:bodyPr wrap="square" rtlCol="0">
            <a:spAutoFit/>
          </a:bodyPr>
          <a:lstStyle/>
          <a:p>
            <a:pPr marL="342900" indent="-342900" defTabSz="703263" eaLnBrk="0" fontAlgn="base" hangingPunct="0">
              <a:spcBef>
                <a:spcPct val="0"/>
              </a:spcBef>
              <a:spcAft>
                <a:spcPct val="0"/>
              </a:spcAft>
              <a:buFont typeface="Arial" charset="0"/>
              <a:buChar char="•"/>
            </a:pPr>
            <a:endParaRPr lang="en-US" sz="1600" dirty="0" smtClean="0">
              <a:solidFill>
                <a:srgbClr val="1F1F1F">
                  <a:lumMod val="75000"/>
                  <a:lumOff val="25000"/>
                </a:srgbClr>
              </a:solidFill>
              <a:cs typeface="Arial" pitchFamily="34" charset="0"/>
            </a:endParaRP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Works with EGL connectors/</a:t>
            </a:r>
            <a:r>
              <a:rPr lang="en-US" sz="1600" dirty="0" err="1" smtClean="0">
                <a:solidFill>
                  <a:srgbClr val="1F1F1F">
                    <a:lumMod val="75000"/>
                    <a:lumOff val="25000"/>
                  </a:srgbClr>
                </a:solidFill>
                <a:cs typeface="Arial" pitchFamily="34" charset="0"/>
              </a:rPr>
              <a:t>tuhono</a:t>
            </a:r>
            <a:r>
              <a:rPr lang="en-US" sz="1600" dirty="0" smtClean="0">
                <a:solidFill>
                  <a:srgbClr val="1F1F1F">
                    <a:lumMod val="75000"/>
                    <a:lumOff val="25000"/>
                  </a:srgbClr>
                </a:solidFill>
                <a:cs typeface="Arial" pitchFamily="34" charset="0"/>
              </a:rPr>
              <a:t> and other government systems to access universal services </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Work with EGL connectors/</a:t>
            </a:r>
            <a:r>
              <a:rPr lang="en-US" sz="1600" dirty="0" err="1" smtClean="0">
                <a:solidFill>
                  <a:srgbClr val="1F1F1F">
                    <a:lumMod val="75000"/>
                    <a:lumOff val="25000"/>
                  </a:srgbClr>
                </a:solidFill>
                <a:cs typeface="Arial" pitchFamily="34" charset="0"/>
              </a:rPr>
              <a:t>tuhono</a:t>
            </a:r>
            <a:r>
              <a:rPr lang="en-US" sz="1600" dirty="0" smtClean="0">
                <a:solidFill>
                  <a:srgbClr val="1F1F1F">
                    <a:lumMod val="75000"/>
                    <a:lumOff val="25000"/>
                  </a:srgbClr>
                </a:solidFill>
                <a:cs typeface="Arial" pitchFamily="34" charset="0"/>
              </a:rPr>
              <a:t> to ensure smooth transitions and joint funding between systems</a:t>
            </a:r>
          </a:p>
        </p:txBody>
      </p:sp>
      <p:sp>
        <p:nvSpPr>
          <p:cNvPr id="23" name="TextBox 22"/>
          <p:cNvSpPr txBox="1"/>
          <p:nvPr/>
        </p:nvSpPr>
        <p:spPr>
          <a:xfrm>
            <a:off x="4031674" y="4262806"/>
            <a:ext cx="4997136" cy="6740307"/>
          </a:xfrm>
          <a:prstGeom prst="rect">
            <a:avLst/>
          </a:prstGeom>
          <a:noFill/>
        </p:spPr>
        <p:txBody>
          <a:bodyPr wrap="square" rtlCol="0">
            <a:spAutoFit/>
          </a:bodyPr>
          <a:lstStyle/>
          <a:p>
            <a:pPr marL="342900" indent="-342900" defTabSz="703263" eaLnBrk="0" fontAlgn="base" hangingPunct="0">
              <a:spcBef>
                <a:spcPct val="0"/>
              </a:spcBef>
              <a:spcAft>
                <a:spcPct val="0"/>
              </a:spcAft>
              <a:buFont typeface="Arial" charset="0"/>
              <a:buChar char="•"/>
            </a:pPr>
            <a:endParaRPr lang="en-US" sz="1600" dirty="0" smtClean="0">
              <a:solidFill>
                <a:srgbClr val="1F1F1F">
                  <a:lumMod val="75000"/>
                  <a:lumOff val="25000"/>
                </a:srgbClr>
              </a:solidFill>
              <a:cs typeface="Arial" pitchFamily="34" charset="0"/>
            </a:endParaRP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In-depth </a:t>
            </a:r>
            <a:r>
              <a:rPr lang="en-US" sz="1600" dirty="0">
                <a:solidFill>
                  <a:srgbClr val="1F1F1F">
                    <a:lumMod val="75000"/>
                    <a:lumOff val="25000"/>
                  </a:srgbClr>
                </a:solidFill>
                <a:cs typeface="Arial" pitchFamily="34" charset="0"/>
              </a:rPr>
              <a:t>understanding of </a:t>
            </a:r>
            <a:r>
              <a:rPr lang="en-US" sz="1600" dirty="0" smtClean="0">
                <a:solidFill>
                  <a:srgbClr val="1F1F1F">
                    <a:lumMod val="75000"/>
                    <a:lumOff val="25000"/>
                  </a:srgbClr>
                </a:solidFill>
                <a:cs typeface="Arial" pitchFamily="34" charset="0"/>
              </a:rPr>
              <a:t>what</a:t>
            </a:r>
            <a:r>
              <a:rPr lang="en-US" sz="1600" dirty="0">
                <a:solidFill>
                  <a:srgbClr val="1F1F1F">
                    <a:lumMod val="75000"/>
                    <a:lumOff val="25000"/>
                  </a:srgbClr>
                </a:solidFill>
                <a:cs typeface="Arial" pitchFamily="34" charset="0"/>
              </a:rPr>
              <a:t> </a:t>
            </a:r>
            <a:r>
              <a:rPr lang="en-US" sz="1600" dirty="0" smtClean="0">
                <a:solidFill>
                  <a:srgbClr val="1F1F1F">
                    <a:lumMod val="75000"/>
                    <a:lumOff val="25000"/>
                  </a:srgbClr>
                </a:solidFill>
                <a:cs typeface="Arial" pitchFamily="34" charset="0"/>
              </a:rPr>
              <a:t>assistance and support is </a:t>
            </a:r>
            <a:r>
              <a:rPr lang="en-US" sz="1600" dirty="0">
                <a:solidFill>
                  <a:srgbClr val="1F1F1F">
                    <a:lumMod val="75000"/>
                    <a:lumOff val="25000"/>
                  </a:srgbClr>
                </a:solidFill>
                <a:cs typeface="Arial" pitchFamily="34" charset="0"/>
              </a:rPr>
              <a:t>available across government </a:t>
            </a:r>
            <a:r>
              <a:rPr lang="en-US" sz="1600" dirty="0" smtClean="0">
                <a:solidFill>
                  <a:srgbClr val="1F1F1F">
                    <a:lumMod val="75000"/>
                    <a:lumOff val="25000"/>
                  </a:srgbClr>
                </a:solidFill>
                <a:cs typeface="Arial" pitchFamily="34" charset="0"/>
              </a:rPr>
              <a:t>and in the community</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Builds and maintains excellent relationships across government agencies and in the community</a:t>
            </a:r>
            <a:endParaRPr lang="en-US" sz="1600" dirty="0">
              <a:solidFill>
                <a:srgbClr val="1F1F1F">
                  <a:lumMod val="75000"/>
                  <a:lumOff val="25000"/>
                </a:srgbClr>
              </a:solidFill>
              <a:cs typeface="Arial" pitchFamily="34" charset="0"/>
            </a:endParaRP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Regionally based with strong central government connections</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Work </a:t>
            </a:r>
            <a:r>
              <a:rPr lang="en-US" sz="1600" dirty="0">
                <a:solidFill>
                  <a:srgbClr val="1F1F1F">
                    <a:lumMod val="75000"/>
                    <a:lumOff val="25000"/>
                  </a:srgbClr>
                </a:solidFill>
                <a:cs typeface="Arial" pitchFamily="34" charset="0"/>
              </a:rPr>
              <a:t>with </a:t>
            </a:r>
            <a:r>
              <a:rPr lang="en-US" sz="1600" dirty="0" smtClean="0">
                <a:solidFill>
                  <a:srgbClr val="1F1F1F">
                    <a:lumMod val="75000"/>
                    <a:lumOff val="25000"/>
                  </a:srgbClr>
                </a:solidFill>
                <a:cs typeface="Arial" pitchFamily="34" charset="0"/>
              </a:rPr>
              <a:t>EGL </a:t>
            </a:r>
            <a:r>
              <a:rPr lang="en-US" sz="1600" dirty="0">
                <a:solidFill>
                  <a:srgbClr val="1F1F1F">
                    <a:lumMod val="75000"/>
                    <a:lumOff val="25000"/>
                  </a:srgbClr>
                </a:solidFill>
                <a:cs typeface="Arial" pitchFamily="34" charset="0"/>
              </a:rPr>
              <a:t>c</a:t>
            </a:r>
            <a:r>
              <a:rPr lang="en-US" sz="1600" dirty="0" smtClean="0">
                <a:solidFill>
                  <a:srgbClr val="1F1F1F">
                    <a:lumMod val="75000"/>
                    <a:lumOff val="25000"/>
                  </a:srgbClr>
                </a:solidFill>
                <a:cs typeface="Arial" pitchFamily="34" charset="0"/>
              </a:rPr>
              <a:t>onnectors </a:t>
            </a:r>
            <a:r>
              <a:rPr lang="en-US" sz="1600" dirty="0">
                <a:solidFill>
                  <a:srgbClr val="1F1F1F">
                    <a:lumMod val="75000"/>
                    <a:lumOff val="25000"/>
                  </a:srgbClr>
                </a:solidFill>
                <a:cs typeface="Arial" pitchFamily="34" charset="0"/>
              </a:rPr>
              <a:t>to ensure smooth transitions and joint funding between systems for disabled people (</a:t>
            </a:r>
            <a:r>
              <a:rPr lang="en-US" sz="1600" dirty="0" smtClean="0">
                <a:solidFill>
                  <a:srgbClr val="1F1F1F">
                    <a:lumMod val="75000"/>
                    <a:lumOff val="25000"/>
                  </a:srgbClr>
                </a:solidFill>
                <a:cs typeface="Arial" pitchFamily="34" charset="0"/>
              </a:rPr>
              <a:t>e.g. </a:t>
            </a:r>
            <a:r>
              <a:rPr lang="en-US" sz="1600" dirty="0">
                <a:solidFill>
                  <a:srgbClr val="1F1F1F">
                    <a:lumMod val="75000"/>
                    <a:lumOff val="25000"/>
                  </a:srgbClr>
                </a:solidFill>
                <a:cs typeface="Arial" pitchFamily="34" charset="0"/>
              </a:rPr>
              <a:t>Learning Support, Oranga Tamariki)</a:t>
            </a:r>
          </a:p>
          <a:p>
            <a:pPr marL="342900" indent="-342900" defTabSz="703263" eaLnBrk="0" fontAlgn="base" hangingPunct="0">
              <a:spcBef>
                <a:spcPct val="0"/>
              </a:spcBef>
              <a:spcAft>
                <a:spcPct val="0"/>
              </a:spcAft>
              <a:buFont typeface="Arial" charset="0"/>
              <a:buChar char="•"/>
            </a:pPr>
            <a:r>
              <a:rPr lang="en-US" sz="1600" dirty="0">
                <a:solidFill>
                  <a:srgbClr val="1F1F1F">
                    <a:lumMod val="75000"/>
                    <a:lumOff val="25000"/>
                  </a:srgbClr>
                </a:solidFill>
                <a:cs typeface="Arial" pitchFamily="34" charset="0"/>
              </a:rPr>
              <a:t>Work with </a:t>
            </a:r>
            <a:r>
              <a:rPr lang="en-US" sz="1600" dirty="0" smtClean="0">
                <a:solidFill>
                  <a:srgbClr val="1F1F1F">
                    <a:lumMod val="75000"/>
                    <a:lumOff val="25000"/>
                  </a:srgbClr>
                </a:solidFill>
                <a:cs typeface="Arial" pitchFamily="34" charset="0"/>
              </a:rPr>
              <a:t>EGL </a:t>
            </a:r>
            <a:r>
              <a:rPr lang="en-US" sz="1600" dirty="0">
                <a:solidFill>
                  <a:srgbClr val="1F1F1F">
                    <a:lumMod val="75000"/>
                    <a:lumOff val="25000"/>
                  </a:srgbClr>
                </a:solidFill>
                <a:cs typeface="Arial" pitchFamily="34" charset="0"/>
              </a:rPr>
              <a:t>c</a:t>
            </a:r>
            <a:r>
              <a:rPr lang="en-US" sz="1600" dirty="0" smtClean="0">
                <a:solidFill>
                  <a:srgbClr val="1F1F1F">
                    <a:lumMod val="75000"/>
                    <a:lumOff val="25000"/>
                  </a:srgbClr>
                </a:solidFill>
                <a:cs typeface="Arial" pitchFamily="34" charset="0"/>
              </a:rPr>
              <a:t>onnectors </a:t>
            </a:r>
            <a:r>
              <a:rPr lang="en-US" sz="1600" dirty="0">
                <a:solidFill>
                  <a:srgbClr val="1F1F1F">
                    <a:lumMod val="75000"/>
                    <a:lumOff val="25000"/>
                  </a:srgbClr>
                </a:solidFill>
                <a:cs typeface="Arial" pitchFamily="34" charset="0"/>
              </a:rPr>
              <a:t>and other government systems to access universal services for disabled people and </a:t>
            </a:r>
            <a:r>
              <a:rPr lang="en-US" sz="1600" dirty="0" smtClean="0">
                <a:solidFill>
                  <a:srgbClr val="1F1F1F">
                    <a:lumMod val="75000"/>
                    <a:lumOff val="25000"/>
                  </a:srgbClr>
                </a:solidFill>
                <a:cs typeface="Arial" pitchFamily="34" charset="0"/>
              </a:rPr>
              <a:t>whānau e.g. accommodation supplement</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Works in the background to ensure any barriers to accessing entitlements and/or services are overcome for the disabled person and their whānau</a:t>
            </a:r>
            <a:endParaRPr lang="en-US" sz="1600" dirty="0">
              <a:solidFill>
                <a:srgbClr val="1F1F1F">
                  <a:lumMod val="75000"/>
                  <a:lumOff val="25000"/>
                </a:srgbClr>
              </a:solidFill>
              <a:cs typeface="Arial" pitchFamily="34" charset="0"/>
            </a:endParaRP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Identifies </a:t>
            </a:r>
            <a:r>
              <a:rPr lang="en-US" sz="1600" dirty="0">
                <a:solidFill>
                  <a:srgbClr val="1F1F1F">
                    <a:lumMod val="75000"/>
                    <a:lumOff val="25000"/>
                  </a:srgbClr>
                </a:solidFill>
                <a:cs typeface="Arial" pitchFamily="34" charset="0"/>
              </a:rPr>
              <a:t>opportunities to make system </a:t>
            </a:r>
            <a:r>
              <a:rPr lang="en-US" sz="1600" dirty="0" smtClean="0">
                <a:solidFill>
                  <a:srgbClr val="1F1F1F">
                    <a:lumMod val="75000"/>
                    <a:lumOff val="25000"/>
                  </a:srgbClr>
                </a:solidFill>
                <a:cs typeface="Arial" pitchFamily="34" charset="0"/>
              </a:rPr>
              <a:t>improvements</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Understanding of disability rights and obligations</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Strategic and systems thinker</a:t>
            </a:r>
            <a:endParaRPr lang="en-US" sz="1600" dirty="0">
              <a:solidFill>
                <a:srgbClr val="1F1F1F">
                  <a:lumMod val="75000"/>
                  <a:lumOff val="25000"/>
                </a:srgbClr>
              </a:solidFill>
              <a:cs typeface="Arial" pitchFamily="34" charset="0"/>
            </a:endParaRPr>
          </a:p>
          <a:p>
            <a:pPr defTabSz="703263" eaLnBrk="0" fontAlgn="base" hangingPunct="0">
              <a:spcBef>
                <a:spcPct val="0"/>
              </a:spcBef>
              <a:spcAft>
                <a:spcPct val="0"/>
              </a:spcAft>
            </a:pPr>
            <a:endParaRPr lang="en-US" sz="1600" dirty="0" smtClean="0">
              <a:solidFill>
                <a:srgbClr val="1F1F1F">
                  <a:lumMod val="75000"/>
                  <a:lumOff val="25000"/>
                </a:srgbClr>
              </a:solidFill>
              <a:cs typeface="Arial" pitchFamily="34" charset="0"/>
            </a:endParaRPr>
          </a:p>
          <a:p>
            <a:pPr marL="342900" indent="-342900" defTabSz="703263" eaLnBrk="0" fontAlgn="base" hangingPunct="0">
              <a:spcBef>
                <a:spcPct val="0"/>
              </a:spcBef>
              <a:spcAft>
                <a:spcPct val="0"/>
              </a:spcAft>
              <a:buFont typeface="Arial" charset="0"/>
              <a:buChar char="•"/>
            </a:pPr>
            <a:endParaRPr lang="en-US" sz="1600" dirty="0">
              <a:solidFill>
                <a:srgbClr val="1F1F1F">
                  <a:lumMod val="75000"/>
                  <a:lumOff val="25000"/>
                </a:srgbClr>
              </a:solidFill>
              <a:cs typeface="Arial" pitchFamily="34" charset="0"/>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877201" y="899089"/>
            <a:ext cx="745202" cy="745202"/>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38373" y="511921"/>
            <a:ext cx="601835" cy="601835"/>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1478787" y="1099582"/>
            <a:ext cx="745202" cy="745202"/>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2066728" y="878595"/>
            <a:ext cx="745202" cy="745202"/>
          </a:xfrm>
          <a:prstGeom prst="rect">
            <a:avLst/>
          </a:prstGeom>
        </p:spPr>
      </p:pic>
      <p:sp>
        <p:nvSpPr>
          <p:cNvPr id="17" name="TextBox 16"/>
          <p:cNvSpPr txBox="1"/>
          <p:nvPr/>
        </p:nvSpPr>
        <p:spPr>
          <a:xfrm>
            <a:off x="349599" y="7908950"/>
            <a:ext cx="3156671" cy="4893647"/>
          </a:xfrm>
          <a:prstGeom prst="rect">
            <a:avLst/>
          </a:prstGeom>
          <a:noFill/>
        </p:spPr>
        <p:txBody>
          <a:bodyPr wrap="square" rtlCol="0">
            <a:spAutoFit/>
          </a:bodyPr>
          <a:lstStyle/>
          <a:p>
            <a:pPr marL="342900" indent="-342900" defTabSz="703263" eaLnBrk="0" fontAlgn="base" hangingPunct="0">
              <a:spcBef>
                <a:spcPct val="0"/>
              </a:spcBef>
              <a:spcAft>
                <a:spcPct val="0"/>
              </a:spcAft>
              <a:buFont typeface="Arial" charset="0"/>
              <a:buChar char="•"/>
            </a:pPr>
            <a:endParaRPr lang="en-US" sz="1600" dirty="0" smtClean="0">
              <a:solidFill>
                <a:srgbClr val="1F1F1F">
                  <a:lumMod val="75000"/>
                  <a:lumOff val="25000"/>
                </a:srgbClr>
              </a:solidFill>
              <a:cs typeface="Arial" pitchFamily="34" charset="0"/>
            </a:endParaRPr>
          </a:p>
          <a:p>
            <a:pPr marL="342900" indent="-342900" defTabSz="703263" eaLnBrk="0" fontAlgn="base" hangingPunct="0">
              <a:spcBef>
                <a:spcPct val="0"/>
              </a:spcBef>
              <a:spcAft>
                <a:spcPct val="0"/>
              </a:spcAft>
              <a:buFont typeface="Arial" charset="0"/>
              <a:buChar char="•"/>
            </a:pPr>
            <a:r>
              <a:rPr lang="en-US" sz="1600" dirty="0">
                <a:solidFill>
                  <a:srgbClr val="1F1F1F">
                    <a:lumMod val="75000"/>
                    <a:lumOff val="25000"/>
                  </a:srgbClr>
                </a:solidFill>
                <a:cs typeface="Arial" pitchFamily="34" charset="0"/>
              </a:rPr>
              <a:t>Strengths-based social awareness</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Those </a:t>
            </a:r>
            <a:r>
              <a:rPr lang="en-US" sz="1600" dirty="0">
                <a:solidFill>
                  <a:srgbClr val="1F1F1F">
                    <a:lumMod val="75000"/>
                    <a:lumOff val="25000"/>
                  </a:srgbClr>
                </a:solidFill>
                <a:cs typeface="Arial" pitchFamily="34" charset="0"/>
              </a:rPr>
              <a:t>in the EGL team reach out to people needing information</a:t>
            </a:r>
          </a:p>
          <a:p>
            <a:pPr marL="342900" indent="-342900" defTabSz="703263" eaLnBrk="0" fontAlgn="base" hangingPunct="0">
              <a:spcBef>
                <a:spcPct val="0"/>
              </a:spcBef>
              <a:spcAft>
                <a:spcPct val="0"/>
              </a:spcAft>
              <a:buFont typeface="Arial" charset="0"/>
              <a:buChar char="•"/>
            </a:pPr>
            <a:r>
              <a:rPr lang="en-US" sz="1600" dirty="0">
                <a:solidFill>
                  <a:srgbClr val="1F1F1F">
                    <a:lumMod val="75000"/>
                    <a:lumOff val="25000"/>
                  </a:srgbClr>
                </a:solidFill>
                <a:cs typeface="Arial" pitchFamily="34" charset="0"/>
              </a:rPr>
              <a:t>The intensity of support provided to </a:t>
            </a:r>
            <a:r>
              <a:rPr lang="en-US" sz="1600" dirty="0" smtClean="0">
                <a:solidFill>
                  <a:srgbClr val="1F1F1F">
                    <a:lumMod val="75000"/>
                    <a:lumOff val="25000"/>
                  </a:srgbClr>
                </a:solidFill>
                <a:cs typeface="Arial" pitchFamily="34" charset="0"/>
              </a:rPr>
              <a:t>disabled people and </a:t>
            </a:r>
            <a:r>
              <a:rPr lang="en-US" sz="1600" dirty="0">
                <a:solidFill>
                  <a:srgbClr val="1F1F1F">
                    <a:lumMod val="75000"/>
                    <a:lumOff val="25000"/>
                  </a:srgbClr>
                </a:solidFill>
                <a:cs typeface="Arial" pitchFamily="34" charset="0"/>
              </a:rPr>
              <a:t>whānau changes in response to what they need at the time</a:t>
            </a:r>
          </a:p>
          <a:p>
            <a:pPr marL="342900" indent="-342900" defTabSz="703263" eaLnBrk="0" fontAlgn="base" hangingPunct="0">
              <a:spcBef>
                <a:spcPct val="0"/>
              </a:spcBef>
              <a:spcAft>
                <a:spcPct val="0"/>
              </a:spcAft>
              <a:buFont typeface="Arial" charset="0"/>
              <a:buChar char="•"/>
            </a:pPr>
            <a:r>
              <a:rPr lang="en-US" sz="1600" dirty="0">
                <a:solidFill>
                  <a:srgbClr val="1F1F1F">
                    <a:lumMod val="75000"/>
                    <a:lumOff val="25000"/>
                  </a:srgbClr>
                </a:solidFill>
                <a:cs typeface="Arial" pitchFamily="34" charset="0"/>
              </a:rPr>
              <a:t>When other support is needed referrals are done in a warm and accountable </a:t>
            </a:r>
            <a:r>
              <a:rPr lang="en-US" sz="1600" dirty="0" smtClean="0">
                <a:solidFill>
                  <a:srgbClr val="1F1F1F">
                    <a:lumMod val="75000"/>
                    <a:lumOff val="25000"/>
                  </a:srgbClr>
                </a:solidFill>
                <a:cs typeface="Arial" pitchFamily="34" charset="0"/>
              </a:rPr>
              <a:t>way</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Support across government is seamless</a:t>
            </a:r>
          </a:p>
          <a:p>
            <a:pPr marL="342900" indent="-342900" defTabSz="703263" eaLnBrk="0" fontAlgn="base" hangingPunct="0">
              <a:spcBef>
                <a:spcPct val="0"/>
              </a:spcBef>
              <a:spcAft>
                <a:spcPct val="0"/>
              </a:spcAft>
              <a:buFont typeface="Arial" charset="0"/>
              <a:buChar char="•"/>
            </a:pPr>
            <a:endParaRPr lang="en-US" sz="1600" dirty="0" smtClean="0">
              <a:solidFill>
                <a:srgbClr val="1F1F1F">
                  <a:lumMod val="75000"/>
                  <a:lumOff val="25000"/>
                </a:srgbClr>
              </a:solidFill>
              <a:cs typeface="Arial" pitchFamily="34" charset="0"/>
            </a:endParaRPr>
          </a:p>
          <a:p>
            <a:pPr marL="342900" indent="-342900" defTabSz="703263" eaLnBrk="0" fontAlgn="base" hangingPunct="0">
              <a:spcBef>
                <a:spcPct val="0"/>
              </a:spcBef>
              <a:spcAft>
                <a:spcPct val="0"/>
              </a:spcAft>
              <a:buFont typeface="Arial" charset="0"/>
              <a:buChar char="•"/>
            </a:pPr>
            <a:endParaRPr lang="en-US" sz="1600" dirty="0" smtClean="0">
              <a:solidFill>
                <a:srgbClr val="1F1F1F">
                  <a:lumMod val="75000"/>
                  <a:lumOff val="25000"/>
                </a:srgbClr>
              </a:solidFill>
              <a:cs typeface="Arial" pitchFamily="34" charset="0"/>
            </a:endParaRPr>
          </a:p>
          <a:p>
            <a:pPr marL="342900" indent="-342900" defTabSz="703263" eaLnBrk="0" fontAlgn="base" hangingPunct="0">
              <a:spcBef>
                <a:spcPct val="0"/>
              </a:spcBef>
              <a:spcAft>
                <a:spcPct val="0"/>
              </a:spcAft>
              <a:buFont typeface="Arial" charset="0"/>
              <a:buChar char="•"/>
            </a:pPr>
            <a:endParaRPr lang="en-US" sz="2400" dirty="0" smtClean="0">
              <a:solidFill>
                <a:srgbClr val="1F1F1F">
                  <a:lumMod val="75000"/>
                  <a:lumOff val="25000"/>
                </a:srgbClr>
              </a:solidFill>
              <a:cs typeface="Arial" pitchFamily="34" charset="0"/>
            </a:endParaRPr>
          </a:p>
        </p:txBody>
      </p:sp>
      <p:sp>
        <p:nvSpPr>
          <p:cNvPr id="2" name="Slide Number Placeholder 1"/>
          <p:cNvSpPr>
            <a:spLocks noGrp="1"/>
          </p:cNvSpPr>
          <p:nvPr>
            <p:ph type="sldNum" sz="quarter" idx="10"/>
          </p:nvPr>
        </p:nvSpPr>
        <p:spPr/>
        <p:txBody>
          <a:bodyPr/>
          <a:lstStyle/>
          <a:p>
            <a:fld id="{F391D870-F278-EA46-B543-D2C306DF4062}" type="slidenum">
              <a:rPr lang="en-US" smtClean="0"/>
              <a:pPr/>
              <a:t>22</a:t>
            </a:fld>
            <a:endParaRPr lang="en-US" dirty="0"/>
          </a:p>
        </p:txBody>
      </p:sp>
    </p:spTree>
    <p:extLst>
      <p:ext uri="{BB962C8B-B14F-4D97-AF65-F5344CB8AC3E}">
        <p14:creationId xmlns:p14="http://schemas.microsoft.com/office/powerpoint/2010/main" val="19070774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740727" y="-477982"/>
            <a:ext cx="0" cy="13986164"/>
          </a:xfrm>
          <a:prstGeom prst="line">
            <a:avLst/>
          </a:prstGeom>
          <a:ln w="31750">
            <a:solidFill>
              <a:schemeClr val="bg1">
                <a:alpha val="30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20436" y="3158837"/>
            <a:ext cx="10924309" cy="0"/>
          </a:xfrm>
          <a:prstGeom prst="line">
            <a:avLst/>
          </a:prstGeom>
          <a:ln w="31750">
            <a:solidFill>
              <a:schemeClr val="bg1">
                <a:alpha val="3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64923" y="6391796"/>
            <a:ext cx="1741182" cy="461665"/>
          </a:xfrm>
          <a:prstGeom prst="rect">
            <a:avLst/>
          </a:prstGeom>
          <a:noFill/>
        </p:spPr>
        <p:txBody>
          <a:bodyPr wrap="none" rtlCol="0">
            <a:spAutoFit/>
          </a:bodyPr>
          <a:lstStyle/>
          <a:p>
            <a:pPr defTabSz="703263" eaLnBrk="0" fontAlgn="base" hangingPunct="0">
              <a:spcBef>
                <a:spcPct val="0"/>
              </a:spcBef>
              <a:spcAft>
                <a:spcPct val="0"/>
              </a:spcAft>
            </a:pPr>
            <a:r>
              <a:rPr lang="en-US" sz="2400" b="1" dirty="0" smtClean="0">
                <a:solidFill>
                  <a:srgbClr val="1F1F1F">
                    <a:lumMod val="75000"/>
                    <a:lumOff val="25000"/>
                  </a:srgbClr>
                </a:solidFill>
                <a:cs typeface="Arial" pitchFamily="34" charset="0"/>
              </a:rPr>
              <a:t>Key shifts</a:t>
            </a:r>
            <a:r>
              <a:rPr lang="en-US" sz="2400" dirty="0" smtClean="0">
                <a:solidFill>
                  <a:srgbClr val="1F1F1F">
                    <a:lumMod val="75000"/>
                    <a:lumOff val="25000"/>
                  </a:srgbClr>
                </a:solidFill>
                <a:cs typeface="Arial" pitchFamily="34" charset="0"/>
              </a:rPr>
              <a:t>:</a:t>
            </a:r>
            <a:endParaRPr lang="en-US" sz="2400" dirty="0">
              <a:solidFill>
                <a:srgbClr val="1F1F1F">
                  <a:lumMod val="75000"/>
                  <a:lumOff val="25000"/>
                </a:srgbClr>
              </a:solidFill>
              <a:cs typeface="Arial" pitchFamily="34" charset="0"/>
            </a:endParaRPr>
          </a:p>
        </p:txBody>
      </p:sp>
      <p:sp>
        <p:nvSpPr>
          <p:cNvPr id="8" name="TextBox 7"/>
          <p:cNvSpPr txBox="1"/>
          <p:nvPr/>
        </p:nvSpPr>
        <p:spPr>
          <a:xfrm>
            <a:off x="323359" y="3408218"/>
            <a:ext cx="954107" cy="461665"/>
          </a:xfrm>
          <a:prstGeom prst="rect">
            <a:avLst/>
          </a:prstGeom>
          <a:noFill/>
        </p:spPr>
        <p:txBody>
          <a:bodyPr wrap="none" rtlCol="0">
            <a:spAutoFit/>
          </a:bodyPr>
          <a:lstStyle/>
          <a:p>
            <a:pPr defTabSz="703263" eaLnBrk="0" fontAlgn="base" hangingPunct="0">
              <a:spcBef>
                <a:spcPct val="0"/>
              </a:spcBef>
              <a:spcAft>
                <a:spcPct val="0"/>
              </a:spcAft>
            </a:pPr>
            <a:r>
              <a:rPr lang="en-US" sz="2400" b="1" dirty="0" smtClean="0">
                <a:solidFill>
                  <a:srgbClr val="1F1F1F">
                    <a:lumMod val="75000"/>
                    <a:lumOff val="25000"/>
                  </a:srgbClr>
                </a:solidFill>
                <a:cs typeface="Arial" pitchFamily="34" charset="0"/>
              </a:rPr>
              <a:t>Role:</a:t>
            </a:r>
            <a:endParaRPr lang="en-US" sz="2400" b="1" dirty="0">
              <a:solidFill>
                <a:srgbClr val="1F1F1F">
                  <a:lumMod val="75000"/>
                  <a:lumOff val="25000"/>
                </a:srgbClr>
              </a:solidFill>
              <a:cs typeface="Arial" pitchFamily="34" charset="0"/>
            </a:endParaRPr>
          </a:p>
        </p:txBody>
      </p:sp>
      <p:sp>
        <p:nvSpPr>
          <p:cNvPr id="9" name="TextBox 8"/>
          <p:cNvSpPr txBox="1"/>
          <p:nvPr/>
        </p:nvSpPr>
        <p:spPr>
          <a:xfrm>
            <a:off x="4052712" y="3438996"/>
            <a:ext cx="2645276" cy="461665"/>
          </a:xfrm>
          <a:prstGeom prst="rect">
            <a:avLst/>
          </a:prstGeom>
          <a:noFill/>
        </p:spPr>
        <p:txBody>
          <a:bodyPr wrap="none" rtlCol="0">
            <a:spAutoFit/>
          </a:bodyPr>
          <a:lstStyle/>
          <a:p>
            <a:pPr defTabSz="703263" eaLnBrk="0" fontAlgn="base" hangingPunct="0">
              <a:spcBef>
                <a:spcPct val="0"/>
              </a:spcBef>
              <a:spcAft>
                <a:spcPct val="0"/>
              </a:spcAft>
            </a:pPr>
            <a:r>
              <a:rPr lang="en-US" sz="2400" b="1" dirty="0" smtClean="0">
                <a:solidFill>
                  <a:srgbClr val="1F1F1F">
                    <a:lumMod val="75000"/>
                    <a:lumOff val="25000"/>
                  </a:srgbClr>
                </a:solidFill>
                <a:cs typeface="Arial" pitchFamily="34" charset="0"/>
              </a:rPr>
              <a:t>Responsibilities:</a:t>
            </a:r>
            <a:endParaRPr lang="en-US" sz="2400" b="1" dirty="0">
              <a:solidFill>
                <a:srgbClr val="1F1F1F">
                  <a:lumMod val="75000"/>
                  <a:lumOff val="25000"/>
                </a:srgbClr>
              </a:solidFill>
              <a:cs typeface="Arial" pitchFamily="34" charset="0"/>
            </a:endParaRPr>
          </a:p>
        </p:txBody>
      </p:sp>
      <p:sp>
        <p:nvSpPr>
          <p:cNvPr id="18" name="TextBox 17"/>
          <p:cNvSpPr txBox="1"/>
          <p:nvPr/>
        </p:nvSpPr>
        <p:spPr>
          <a:xfrm>
            <a:off x="159488" y="2273980"/>
            <a:ext cx="3517443" cy="584775"/>
          </a:xfrm>
          <a:prstGeom prst="rect">
            <a:avLst/>
          </a:prstGeom>
          <a:noFill/>
        </p:spPr>
        <p:txBody>
          <a:bodyPr wrap="square" rtlCol="0">
            <a:spAutoFit/>
          </a:bodyPr>
          <a:lstStyle/>
          <a:p>
            <a:pPr algn="ctr" defTabSz="703263" eaLnBrk="0" fontAlgn="base" hangingPunct="0">
              <a:spcBef>
                <a:spcPct val="0"/>
              </a:spcBef>
              <a:spcAft>
                <a:spcPct val="0"/>
              </a:spcAft>
            </a:pPr>
            <a:r>
              <a:rPr lang="en-US" sz="3200" dirty="0" smtClean="0">
                <a:solidFill>
                  <a:srgbClr val="1F1F1F">
                    <a:lumMod val="75000"/>
                    <a:lumOff val="25000"/>
                  </a:srgbClr>
                </a:solidFill>
                <a:cs typeface="Arial" pitchFamily="34" charset="0"/>
              </a:rPr>
              <a:t>Network builder</a:t>
            </a:r>
          </a:p>
        </p:txBody>
      </p:sp>
      <p:sp>
        <p:nvSpPr>
          <p:cNvPr id="12" name="TextBox 11"/>
          <p:cNvSpPr txBox="1"/>
          <p:nvPr/>
        </p:nvSpPr>
        <p:spPr>
          <a:xfrm>
            <a:off x="384254" y="3937646"/>
            <a:ext cx="3167986" cy="2308324"/>
          </a:xfrm>
          <a:prstGeom prst="rect">
            <a:avLst/>
          </a:prstGeom>
          <a:noFill/>
        </p:spPr>
        <p:txBody>
          <a:bodyPr wrap="square" rtlCol="0">
            <a:spAutoFit/>
          </a:bodyPr>
          <a:lstStyle/>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Provides tools and guidance for growing and developing networks</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Supports EGL connectors to find advocates for substituted decision-making as required</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Provides support to rebuild connections with </a:t>
            </a:r>
            <a:r>
              <a:rPr lang="en-US" sz="1600" dirty="0">
                <a:solidFill>
                  <a:srgbClr val="1F1F1F">
                    <a:lumMod val="75000"/>
                    <a:lumOff val="25000"/>
                  </a:srgbClr>
                </a:solidFill>
                <a:cs typeface="Arial" pitchFamily="34" charset="0"/>
              </a:rPr>
              <a:t>whānau</a:t>
            </a:r>
            <a:endParaRPr lang="en-US" sz="1600" dirty="0" smtClean="0">
              <a:solidFill>
                <a:srgbClr val="1F1F1F">
                  <a:lumMod val="75000"/>
                  <a:lumOff val="25000"/>
                </a:srgbClr>
              </a:solidFill>
              <a:cs typeface="Arial" pitchFamily="34" charset="0"/>
            </a:endParaRPr>
          </a:p>
        </p:txBody>
      </p:sp>
      <p:sp>
        <p:nvSpPr>
          <p:cNvPr id="10" name="TextBox 9"/>
          <p:cNvSpPr txBox="1"/>
          <p:nvPr/>
        </p:nvSpPr>
        <p:spPr>
          <a:xfrm>
            <a:off x="360854" y="6853461"/>
            <a:ext cx="3156671" cy="5386090"/>
          </a:xfrm>
          <a:prstGeom prst="rect">
            <a:avLst/>
          </a:prstGeom>
          <a:noFill/>
        </p:spPr>
        <p:txBody>
          <a:bodyPr wrap="square" rtlCol="0">
            <a:spAutoFit/>
          </a:bodyPr>
          <a:lstStyle/>
          <a:p>
            <a:pPr marL="342900" indent="-342900" defTabSz="703263" eaLnBrk="0" fontAlgn="base" hangingPunct="0">
              <a:spcBef>
                <a:spcPct val="0"/>
              </a:spcBef>
              <a:spcAft>
                <a:spcPct val="0"/>
              </a:spcAft>
              <a:buFont typeface="Arial" charset="0"/>
              <a:buChar char="•"/>
            </a:pPr>
            <a:endParaRPr lang="en-US" sz="1600" dirty="0" smtClean="0">
              <a:solidFill>
                <a:srgbClr val="1F1F1F">
                  <a:lumMod val="75000"/>
                  <a:lumOff val="25000"/>
                </a:srgbClr>
              </a:solidFill>
              <a:cs typeface="Arial" pitchFamily="34" charset="0"/>
            </a:endParaRPr>
          </a:p>
          <a:p>
            <a:pPr marL="342900" indent="-342900" defTabSz="703263" eaLnBrk="0" fontAlgn="base" hangingPunct="0">
              <a:spcBef>
                <a:spcPct val="0"/>
              </a:spcBef>
              <a:spcAft>
                <a:spcPct val="0"/>
              </a:spcAft>
              <a:buFont typeface="Arial" charset="0"/>
              <a:buChar char="•"/>
            </a:pPr>
            <a:r>
              <a:rPr lang="en-US" sz="1600" dirty="0">
                <a:solidFill>
                  <a:srgbClr val="1F1F1F">
                    <a:lumMod val="75000"/>
                    <a:lumOff val="25000"/>
                  </a:srgbClr>
                </a:solidFill>
                <a:cs typeface="Arial" pitchFamily="34" charset="0"/>
              </a:rPr>
              <a:t>Disabled people and their whānau have authority and self-determination over their support and lives </a:t>
            </a:r>
            <a:endParaRPr lang="en-US" sz="1600" dirty="0" smtClean="0">
              <a:solidFill>
                <a:srgbClr val="1F1F1F">
                  <a:lumMod val="75000"/>
                  <a:lumOff val="25000"/>
                </a:srgbClr>
              </a:solidFill>
              <a:cs typeface="Arial" pitchFamily="34" charset="0"/>
            </a:endParaRP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Support is available to ensure equity of outcomes</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The intensity of support provided to a disabled person and whānau changes in response to what they need at the time</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The fundamental premise of the EGL team is to welcome disabled people and their whānau and take the time needed to understand them and their context</a:t>
            </a:r>
          </a:p>
          <a:p>
            <a:pPr marL="342900" indent="-342900" defTabSz="703263" eaLnBrk="0" fontAlgn="base" hangingPunct="0">
              <a:spcBef>
                <a:spcPct val="0"/>
              </a:spcBef>
              <a:spcAft>
                <a:spcPct val="0"/>
              </a:spcAft>
              <a:buFont typeface="Arial" charset="0"/>
              <a:buChar char="•"/>
            </a:pPr>
            <a:endParaRPr lang="en-US" sz="1600" dirty="0" smtClean="0">
              <a:solidFill>
                <a:srgbClr val="1F1F1F">
                  <a:lumMod val="75000"/>
                  <a:lumOff val="25000"/>
                </a:srgbClr>
              </a:solidFill>
              <a:cs typeface="Arial" pitchFamily="34" charset="0"/>
            </a:endParaRPr>
          </a:p>
          <a:p>
            <a:pPr marL="342900" indent="-342900" defTabSz="703263" eaLnBrk="0" fontAlgn="base" hangingPunct="0">
              <a:spcBef>
                <a:spcPct val="0"/>
              </a:spcBef>
              <a:spcAft>
                <a:spcPct val="0"/>
              </a:spcAft>
              <a:buFont typeface="Arial" charset="0"/>
              <a:buChar char="•"/>
            </a:pPr>
            <a:endParaRPr lang="en-US" sz="1600" dirty="0" smtClean="0">
              <a:solidFill>
                <a:srgbClr val="1F1F1F">
                  <a:lumMod val="75000"/>
                  <a:lumOff val="25000"/>
                </a:srgbClr>
              </a:solidFill>
              <a:cs typeface="Arial" pitchFamily="34" charset="0"/>
            </a:endParaRPr>
          </a:p>
          <a:p>
            <a:pPr marL="342900" indent="-342900" defTabSz="703263" eaLnBrk="0" fontAlgn="base" hangingPunct="0">
              <a:spcBef>
                <a:spcPct val="0"/>
              </a:spcBef>
              <a:spcAft>
                <a:spcPct val="0"/>
              </a:spcAft>
              <a:buFont typeface="Arial" charset="0"/>
              <a:buChar char="•"/>
            </a:pPr>
            <a:endParaRPr lang="en-US" sz="2400" dirty="0" smtClean="0">
              <a:solidFill>
                <a:srgbClr val="1F1F1F">
                  <a:lumMod val="75000"/>
                  <a:lumOff val="25000"/>
                </a:srgbClr>
              </a:solidFill>
              <a:cs typeface="Arial" pitchFamily="34" charset="0"/>
            </a:endParaRPr>
          </a:p>
        </p:txBody>
      </p:sp>
      <p:sp>
        <p:nvSpPr>
          <p:cNvPr id="13" name="TextBox 12"/>
          <p:cNvSpPr txBox="1"/>
          <p:nvPr/>
        </p:nvSpPr>
        <p:spPr>
          <a:xfrm>
            <a:off x="4152384" y="3900661"/>
            <a:ext cx="4103209" cy="5878532"/>
          </a:xfrm>
          <a:prstGeom prst="rect">
            <a:avLst/>
          </a:prstGeom>
          <a:noFill/>
        </p:spPr>
        <p:txBody>
          <a:bodyPr wrap="square" rtlCol="0">
            <a:spAutoFit/>
          </a:bodyPr>
          <a:lstStyle/>
          <a:p>
            <a:pPr marL="342900" indent="-342900" defTabSz="703263" eaLnBrk="0" fontAlgn="base" hangingPunct="0">
              <a:spcBef>
                <a:spcPct val="0"/>
              </a:spcBef>
              <a:spcAft>
                <a:spcPct val="0"/>
              </a:spcAft>
              <a:buFont typeface="Arial" charset="0"/>
              <a:buChar char="•"/>
            </a:pPr>
            <a:endParaRPr lang="en-US" sz="1600" dirty="0" smtClean="0">
              <a:solidFill>
                <a:srgbClr val="1F1F1F">
                  <a:lumMod val="75000"/>
                  <a:lumOff val="25000"/>
                </a:srgbClr>
              </a:solidFill>
              <a:cs typeface="Arial" pitchFamily="34" charset="0"/>
            </a:endParaRP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Expert in disability rights and supported decision-making</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Gathers and refines tools and guidance for growing networks </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Ensure there is a pool of potential advocates for supported and substituted decision making</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Provides advice to EGL connectors, particularly those working in outreach</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Cultural responsiveness and understanding what support networks look like in a different culture</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Ensures any paid advocates are suitable (police checks etc)</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Promotes safeguarding</a:t>
            </a:r>
          </a:p>
          <a:p>
            <a:pPr marL="342900" indent="-342900" defTabSz="703263" eaLnBrk="0" fontAlgn="base" hangingPunct="0">
              <a:spcBef>
                <a:spcPct val="0"/>
              </a:spcBef>
              <a:spcAft>
                <a:spcPct val="0"/>
              </a:spcAft>
              <a:buFont typeface="Arial" charset="0"/>
              <a:buChar char="•"/>
            </a:pPr>
            <a:r>
              <a:rPr lang="en-US" sz="1600" dirty="0" smtClean="0">
                <a:solidFill>
                  <a:srgbClr val="1F1F1F">
                    <a:lumMod val="75000"/>
                    <a:lumOff val="25000"/>
                  </a:srgbClr>
                </a:solidFill>
                <a:cs typeface="Arial" pitchFamily="34" charset="0"/>
              </a:rPr>
              <a:t>Connects with peer networks </a:t>
            </a:r>
          </a:p>
          <a:p>
            <a:pPr defTabSz="703263" eaLnBrk="0" fontAlgn="base" hangingPunct="0">
              <a:spcBef>
                <a:spcPct val="0"/>
              </a:spcBef>
              <a:spcAft>
                <a:spcPct val="0"/>
              </a:spcAft>
            </a:pPr>
            <a:endParaRPr lang="en-US" sz="1600" dirty="0" smtClean="0">
              <a:solidFill>
                <a:srgbClr val="1F1F1F">
                  <a:lumMod val="75000"/>
                  <a:lumOff val="25000"/>
                </a:srgbClr>
              </a:solidFill>
              <a:cs typeface="Arial" pitchFamily="34" charset="0"/>
            </a:endParaRPr>
          </a:p>
          <a:p>
            <a:pPr defTabSz="703263" eaLnBrk="0" fontAlgn="base" hangingPunct="0">
              <a:spcBef>
                <a:spcPct val="0"/>
              </a:spcBef>
              <a:spcAft>
                <a:spcPct val="0"/>
              </a:spcAft>
            </a:pPr>
            <a:endParaRPr lang="en-US" sz="1600" dirty="0" smtClean="0">
              <a:solidFill>
                <a:srgbClr val="1F1F1F">
                  <a:lumMod val="75000"/>
                  <a:lumOff val="25000"/>
                </a:srgbClr>
              </a:solidFill>
              <a:cs typeface="Arial" pitchFamily="34" charset="0"/>
            </a:endParaRPr>
          </a:p>
          <a:p>
            <a:pPr marL="342900" indent="-342900" defTabSz="703263" eaLnBrk="0" fontAlgn="base" hangingPunct="0">
              <a:spcBef>
                <a:spcPct val="0"/>
              </a:spcBef>
              <a:spcAft>
                <a:spcPct val="0"/>
              </a:spcAft>
              <a:buFont typeface="Arial" charset="0"/>
              <a:buChar char="•"/>
            </a:pPr>
            <a:endParaRPr lang="en-US" sz="1600" dirty="0" smtClean="0">
              <a:solidFill>
                <a:srgbClr val="1F1F1F">
                  <a:lumMod val="75000"/>
                  <a:lumOff val="25000"/>
                </a:srgbClr>
              </a:solidFill>
              <a:cs typeface="Arial" pitchFamily="34" charset="0"/>
            </a:endParaRPr>
          </a:p>
          <a:p>
            <a:pPr marL="1046163" lvl="1" indent="-342900" defTabSz="703263" eaLnBrk="0" fontAlgn="base" hangingPunct="0">
              <a:spcBef>
                <a:spcPct val="0"/>
              </a:spcBef>
              <a:spcAft>
                <a:spcPct val="0"/>
              </a:spcAft>
              <a:buFont typeface="Courier New" charset="0"/>
              <a:buChar char="o"/>
            </a:pPr>
            <a:endParaRPr lang="en-US" sz="1600" dirty="0" smtClean="0">
              <a:solidFill>
                <a:srgbClr val="1F1F1F">
                  <a:lumMod val="75000"/>
                  <a:lumOff val="25000"/>
                </a:srgbClr>
              </a:solidFill>
              <a:cs typeface="Arial" pitchFamily="34" charset="0"/>
            </a:endParaRPr>
          </a:p>
          <a:p>
            <a:pPr marL="342900" indent="-342900" defTabSz="703263" eaLnBrk="0" fontAlgn="base" hangingPunct="0">
              <a:spcBef>
                <a:spcPct val="0"/>
              </a:spcBef>
              <a:spcAft>
                <a:spcPct val="0"/>
              </a:spcAft>
              <a:buFont typeface="Arial" charset="0"/>
              <a:buChar char="•"/>
            </a:pPr>
            <a:endParaRPr lang="en-US" sz="1600" dirty="0" smtClean="0">
              <a:solidFill>
                <a:srgbClr val="1F1F1F">
                  <a:lumMod val="75000"/>
                  <a:lumOff val="25000"/>
                </a:srgbClr>
              </a:solidFill>
              <a:cs typeface="Arial" pitchFamily="34" charset="0"/>
            </a:endParaRPr>
          </a:p>
          <a:p>
            <a:pPr marL="342900" indent="-342900" defTabSz="703263" eaLnBrk="0" fontAlgn="base" hangingPunct="0">
              <a:spcBef>
                <a:spcPct val="0"/>
              </a:spcBef>
              <a:spcAft>
                <a:spcPct val="0"/>
              </a:spcAft>
              <a:buFont typeface="Arial" charset="0"/>
              <a:buChar char="•"/>
            </a:pPr>
            <a:endParaRPr lang="en-US" sz="2400" dirty="0" smtClean="0">
              <a:solidFill>
                <a:srgbClr val="1F1F1F">
                  <a:lumMod val="75000"/>
                  <a:lumOff val="25000"/>
                </a:srgbClr>
              </a:solidFill>
              <a:cs typeface="Arial" pitchFamily="34" charset="0"/>
            </a:endParaRPr>
          </a:p>
        </p:txBody>
      </p:sp>
      <p:grpSp>
        <p:nvGrpSpPr>
          <p:cNvPr id="14" name="Group 13"/>
          <p:cNvGrpSpPr>
            <a:grpSpLocks noChangeAspect="1"/>
          </p:cNvGrpSpPr>
          <p:nvPr/>
        </p:nvGrpSpPr>
        <p:grpSpPr>
          <a:xfrm>
            <a:off x="1287521" y="435935"/>
            <a:ext cx="1157968" cy="1838045"/>
            <a:chOff x="7404100" y="1995488"/>
            <a:chExt cx="1036638" cy="1636712"/>
          </a:xfrm>
          <a:solidFill>
            <a:schemeClr val="tx1"/>
          </a:solidFill>
        </p:grpSpPr>
        <p:sp>
          <p:nvSpPr>
            <p:cNvPr id="15" name="Freeform 24"/>
            <p:cNvSpPr>
              <a:spLocks noChangeArrowheads="1"/>
            </p:cNvSpPr>
            <p:nvPr/>
          </p:nvSpPr>
          <p:spPr bwMode="auto">
            <a:xfrm>
              <a:off x="7404100" y="1995488"/>
              <a:ext cx="1036638" cy="1636712"/>
            </a:xfrm>
            <a:custGeom>
              <a:avLst/>
              <a:gdLst>
                <a:gd name="T0" fmla="*/ 1270 w 2880"/>
                <a:gd name="T1" fmla="*/ 2907 h 4545"/>
                <a:gd name="T2" fmla="*/ 1270 w 2880"/>
                <a:gd name="T3" fmla="*/ 2907 h 4545"/>
                <a:gd name="T4" fmla="*/ 1242 w 2880"/>
                <a:gd name="T5" fmla="*/ 2907 h 4545"/>
                <a:gd name="T6" fmla="*/ 960 w 2880"/>
                <a:gd name="T7" fmla="*/ 3585 h 4545"/>
                <a:gd name="T8" fmla="*/ 1919 w 2880"/>
                <a:gd name="T9" fmla="*/ 4544 h 4545"/>
                <a:gd name="T10" fmla="*/ 2879 w 2880"/>
                <a:gd name="T11" fmla="*/ 3585 h 4545"/>
                <a:gd name="T12" fmla="*/ 1919 w 2880"/>
                <a:gd name="T13" fmla="*/ 2654 h 4545"/>
                <a:gd name="T14" fmla="*/ 1496 w 2880"/>
                <a:gd name="T15" fmla="*/ 2738 h 4545"/>
                <a:gd name="T16" fmla="*/ 1467 w 2880"/>
                <a:gd name="T17" fmla="*/ 2766 h 4545"/>
                <a:gd name="T18" fmla="*/ 1326 w 2880"/>
                <a:gd name="T19" fmla="*/ 2569 h 4545"/>
                <a:gd name="T20" fmla="*/ 1354 w 2880"/>
                <a:gd name="T21" fmla="*/ 2541 h 4545"/>
                <a:gd name="T22" fmla="*/ 1383 w 2880"/>
                <a:gd name="T23" fmla="*/ 2512 h 4545"/>
                <a:gd name="T24" fmla="*/ 1439 w 2880"/>
                <a:gd name="T25" fmla="*/ 1440 h 4545"/>
                <a:gd name="T26" fmla="*/ 1439 w 2880"/>
                <a:gd name="T27" fmla="*/ 1412 h 4545"/>
                <a:gd name="T28" fmla="*/ 1580 w 2880"/>
                <a:gd name="T29" fmla="*/ 1270 h 4545"/>
                <a:gd name="T30" fmla="*/ 1609 w 2880"/>
                <a:gd name="T31" fmla="*/ 1270 h 4545"/>
                <a:gd name="T32" fmla="*/ 1948 w 2880"/>
                <a:gd name="T33" fmla="*/ 1383 h 4545"/>
                <a:gd name="T34" fmla="*/ 2653 w 2880"/>
                <a:gd name="T35" fmla="*/ 677 h 4545"/>
                <a:gd name="T36" fmla="*/ 1948 w 2880"/>
                <a:gd name="T37" fmla="*/ 0 h 4545"/>
                <a:gd name="T38" fmla="*/ 1270 w 2880"/>
                <a:gd name="T39" fmla="*/ 677 h 4545"/>
                <a:gd name="T40" fmla="*/ 1411 w 2880"/>
                <a:gd name="T41" fmla="*/ 1101 h 4545"/>
                <a:gd name="T42" fmla="*/ 1411 w 2880"/>
                <a:gd name="T43" fmla="*/ 1101 h 4545"/>
                <a:gd name="T44" fmla="*/ 1270 w 2880"/>
                <a:gd name="T45" fmla="*/ 1270 h 4545"/>
                <a:gd name="T46" fmla="*/ 1242 w 2880"/>
                <a:gd name="T47" fmla="*/ 1270 h 4545"/>
                <a:gd name="T48" fmla="*/ 819 w 2880"/>
                <a:gd name="T49" fmla="*/ 1129 h 4545"/>
                <a:gd name="T50" fmla="*/ 0 w 2880"/>
                <a:gd name="T51" fmla="*/ 1947 h 4545"/>
                <a:gd name="T52" fmla="*/ 819 w 2880"/>
                <a:gd name="T53" fmla="*/ 2738 h 4545"/>
                <a:gd name="T54" fmla="*/ 1129 w 2880"/>
                <a:gd name="T55" fmla="*/ 2682 h 4545"/>
                <a:gd name="T56" fmla="*/ 1158 w 2880"/>
                <a:gd name="T57" fmla="*/ 2682 h 4545"/>
                <a:gd name="T58" fmla="*/ 1298 w 2880"/>
                <a:gd name="T59" fmla="*/ 2879 h 4545"/>
                <a:gd name="T60" fmla="*/ 1270 w 2880"/>
                <a:gd name="T61" fmla="*/ 2907 h 4545"/>
                <a:gd name="T62" fmla="*/ 1948 w 2880"/>
                <a:gd name="T63" fmla="*/ 113 h 4545"/>
                <a:gd name="T64" fmla="*/ 1948 w 2880"/>
                <a:gd name="T65" fmla="*/ 113 h 4545"/>
                <a:gd name="T66" fmla="*/ 2512 w 2880"/>
                <a:gd name="T67" fmla="*/ 677 h 4545"/>
                <a:gd name="T68" fmla="*/ 1948 w 2880"/>
                <a:gd name="T69" fmla="*/ 1242 h 4545"/>
                <a:gd name="T70" fmla="*/ 1552 w 2880"/>
                <a:gd name="T71" fmla="*/ 1073 h 4545"/>
                <a:gd name="T72" fmla="*/ 1411 w 2880"/>
                <a:gd name="T73" fmla="*/ 677 h 4545"/>
                <a:gd name="T74" fmla="*/ 1948 w 2880"/>
                <a:gd name="T75" fmla="*/ 113 h 4545"/>
                <a:gd name="T76" fmla="*/ 1270 w 2880"/>
                <a:gd name="T77" fmla="*/ 1468 h 4545"/>
                <a:gd name="T78" fmla="*/ 1270 w 2880"/>
                <a:gd name="T79" fmla="*/ 1468 h 4545"/>
                <a:gd name="T80" fmla="*/ 1270 w 2880"/>
                <a:gd name="T81" fmla="*/ 2399 h 4545"/>
                <a:gd name="T82" fmla="*/ 819 w 2880"/>
                <a:gd name="T83" fmla="*/ 2597 h 4545"/>
                <a:gd name="T84" fmla="*/ 141 w 2880"/>
                <a:gd name="T85" fmla="*/ 1947 h 4545"/>
                <a:gd name="T86" fmla="*/ 819 w 2880"/>
                <a:gd name="T87" fmla="*/ 1270 h 4545"/>
                <a:gd name="T88" fmla="*/ 1270 w 2880"/>
                <a:gd name="T89" fmla="*/ 1468 h 4545"/>
                <a:gd name="T90" fmla="*/ 1919 w 2880"/>
                <a:gd name="T91" fmla="*/ 2794 h 4545"/>
                <a:gd name="T92" fmla="*/ 1919 w 2880"/>
                <a:gd name="T93" fmla="*/ 2794 h 4545"/>
                <a:gd name="T94" fmla="*/ 2709 w 2880"/>
                <a:gd name="T95" fmla="*/ 3585 h 4545"/>
                <a:gd name="T96" fmla="*/ 1919 w 2880"/>
                <a:gd name="T97" fmla="*/ 4375 h 4545"/>
                <a:gd name="T98" fmla="*/ 1129 w 2880"/>
                <a:gd name="T99" fmla="*/ 3585 h 4545"/>
                <a:gd name="T100" fmla="*/ 1354 w 2880"/>
                <a:gd name="T101" fmla="*/ 3020 h 4545"/>
                <a:gd name="T102" fmla="*/ 1919 w 2880"/>
                <a:gd name="T103" fmla="*/ 279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80" h="4545">
                  <a:moveTo>
                    <a:pt x="1270" y="2907"/>
                  </a:moveTo>
                  <a:lnTo>
                    <a:pt x="1270" y="2907"/>
                  </a:lnTo>
                  <a:cubicBezTo>
                    <a:pt x="1270" y="2907"/>
                    <a:pt x="1270" y="2907"/>
                    <a:pt x="1242" y="2907"/>
                  </a:cubicBezTo>
                  <a:cubicBezTo>
                    <a:pt x="1073" y="3105"/>
                    <a:pt x="960" y="3331"/>
                    <a:pt x="960" y="3585"/>
                  </a:cubicBezTo>
                  <a:cubicBezTo>
                    <a:pt x="960" y="4121"/>
                    <a:pt x="1383" y="4544"/>
                    <a:pt x="1919" y="4544"/>
                  </a:cubicBezTo>
                  <a:cubicBezTo>
                    <a:pt x="2455" y="4544"/>
                    <a:pt x="2879" y="4121"/>
                    <a:pt x="2879" y="3585"/>
                  </a:cubicBezTo>
                  <a:cubicBezTo>
                    <a:pt x="2879" y="3076"/>
                    <a:pt x="2455" y="2654"/>
                    <a:pt x="1919" y="2654"/>
                  </a:cubicBezTo>
                  <a:cubicBezTo>
                    <a:pt x="1778" y="2654"/>
                    <a:pt x="1637" y="2682"/>
                    <a:pt x="1496" y="2738"/>
                  </a:cubicBezTo>
                  <a:cubicBezTo>
                    <a:pt x="1467" y="2766"/>
                    <a:pt x="1467" y="2766"/>
                    <a:pt x="1467" y="2766"/>
                  </a:cubicBezTo>
                  <a:cubicBezTo>
                    <a:pt x="1326" y="2569"/>
                    <a:pt x="1326" y="2569"/>
                    <a:pt x="1326" y="2569"/>
                  </a:cubicBezTo>
                  <a:cubicBezTo>
                    <a:pt x="1354" y="2541"/>
                    <a:pt x="1354" y="2541"/>
                    <a:pt x="1354" y="2541"/>
                  </a:cubicBezTo>
                  <a:cubicBezTo>
                    <a:pt x="1383" y="2541"/>
                    <a:pt x="1383" y="2512"/>
                    <a:pt x="1383" y="2512"/>
                  </a:cubicBezTo>
                  <a:cubicBezTo>
                    <a:pt x="1665" y="2230"/>
                    <a:pt x="1693" y="1750"/>
                    <a:pt x="1439" y="1440"/>
                  </a:cubicBezTo>
                  <a:cubicBezTo>
                    <a:pt x="1439" y="1412"/>
                    <a:pt x="1439" y="1412"/>
                    <a:pt x="1439" y="1412"/>
                  </a:cubicBezTo>
                  <a:cubicBezTo>
                    <a:pt x="1580" y="1270"/>
                    <a:pt x="1580" y="1270"/>
                    <a:pt x="1580" y="1270"/>
                  </a:cubicBezTo>
                  <a:cubicBezTo>
                    <a:pt x="1609" y="1270"/>
                    <a:pt x="1609" y="1270"/>
                    <a:pt x="1609" y="1270"/>
                  </a:cubicBezTo>
                  <a:cubicBezTo>
                    <a:pt x="1722" y="1327"/>
                    <a:pt x="1835" y="1383"/>
                    <a:pt x="1948" y="1383"/>
                  </a:cubicBezTo>
                  <a:cubicBezTo>
                    <a:pt x="2343" y="1383"/>
                    <a:pt x="2653" y="1073"/>
                    <a:pt x="2653" y="677"/>
                  </a:cubicBezTo>
                  <a:cubicBezTo>
                    <a:pt x="2653" y="311"/>
                    <a:pt x="2343" y="0"/>
                    <a:pt x="1948" y="0"/>
                  </a:cubicBezTo>
                  <a:cubicBezTo>
                    <a:pt x="1580" y="0"/>
                    <a:pt x="1270" y="311"/>
                    <a:pt x="1270" y="677"/>
                  </a:cubicBezTo>
                  <a:cubicBezTo>
                    <a:pt x="1270" y="818"/>
                    <a:pt x="1326" y="960"/>
                    <a:pt x="1411" y="1101"/>
                  </a:cubicBezTo>
                  <a:lnTo>
                    <a:pt x="1411" y="1101"/>
                  </a:lnTo>
                  <a:cubicBezTo>
                    <a:pt x="1270" y="1270"/>
                    <a:pt x="1270" y="1270"/>
                    <a:pt x="1270" y="1270"/>
                  </a:cubicBezTo>
                  <a:cubicBezTo>
                    <a:pt x="1242" y="1270"/>
                    <a:pt x="1242" y="1270"/>
                    <a:pt x="1242" y="1270"/>
                  </a:cubicBezTo>
                  <a:cubicBezTo>
                    <a:pt x="1129" y="1186"/>
                    <a:pt x="960" y="1129"/>
                    <a:pt x="819" y="1129"/>
                  </a:cubicBezTo>
                  <a:cubicBezTo>
                    <a:pt x="367" y="1129"/>
                    <a:pt x="0" y="1496"/>
                    <a:pt x="0" y="1947"/>
                  </a:cubicBezTo>
                  <a:cubicBezTo>
                    <a:pt x="0" y="2399"/>
                    <a:pt x="367" y="2738"/>
                    <a:pt x="819" y="2738"/>
                  </a:cubicBezTo>
                  <a:cubicBezTo>
                    <a:pt x="932" y="2738"/>
                    <a:pt x="1045" y="2738"/>
                    <a:pt x="1129" y="2682"/>
                  </a:cubicBezTo>
                  <a:cubicBezTo>
                    <a:pt x="1158" y="2682"/>
                    <a:pt x="1158" y="2682"/>
                    <a:pt x="1158" y="2682"/>
                  </a:cubicBezTo>
                  <a:cubicBezTo>
                    <a:pt x="1298" y="2879"/>
                    <a:pt x="1298" y="2879"/>
                    <a:pt x="1298" y="2879"/>
                  </a:cubicBezTo>
                  <a:cubicBezTo>
                    <a:pt x="1270" y="2907"/>
                    <a:pt x="1270" y="2907"/>
                    <a:pt x="1270" y="2907"/>
                  </a:cubicBezTo>
                  <a:close/>
                  <a:moveTo>
                    <a:pt x="1948" y="113"/>
                  </a:moveTo>
                  <a:lnTo>
                    <a:pt x="1948" y="113"/>
                  </a:lnTo>
                  <a:cubicBezTo>
                    <a:pt x="2258" y="113"/>
                    <a:pt x="2512" y="367"/>
                    <a:pt x="2512" y="677"/>
                  </a:cubicBezTo>
                  <a:cubicBezTo>
                    <a:pt x="2512" y="988"/>
                    <a:pt x="2258" y="1242"/>
                    <a:pt x="1948" y="1242"/>
                  </a:cubicBezTo>
                  <a:cubicBezTo>
                    <a:pt x="1806" y="1242"/>
                    <a:pt x="1665" y="1186"/>
                    <a:pt x="1552" y="1073"/>
                  </a:cubicBezTo>
                  <a:cubicBezTo>
                    <a:pt x="1467" y="960"/>
                    <a:pt x="1411" y="818"/>
                    <a:pt x="1411" y="677"/>
                  </a:cubicBezTo>
                  <a:cubicBezTo>
                    <a:pt x="1411" y="367"/>
                    <a:pt x="1637" y="113"/>
                    <a:pt x="1948" y="113"/>
                  </a:cubicBezTo>
                  <a:close/>
                  <a:moveTo>
                    <a:pt x="1270" y="1468"/>
                  </a:moveTo>
                  <a:lnTo>
                    <a:pt x="1270" y="1468"/>
                  </a:lnTo>
                  <a:cubicBezTo>
                    <a:pt x="1524" y="1721"/>
                    <a:pt x="1524" y="2145"/>
                    <a:pt x="1270" y="2399"/>
                  </a:cubicBezTo>
                  <a:cubicBezTo>
                    <a:pt x="1158" y="2541"/>
                    <a:pt x="988" y="2597"/>
                    <a:pt x="819" y="2597"/>
                  </a:cubicBezTo>
                  <a:cubicBezTo>
                    <a:pt x="451" y="2597"/>
                    <a:pt x="141" y="2315"/>
                    <a:pt x="141" y="1947"/>
                  </a:cubicBezTo>
                  <a:cubicBezTo>
                    <a:pt x="141" y="1581"/>
                    <a:pt x="451" y="1270"/>
                    <a:pt x="819" y="1270"/>
                  </a:cubicBezTo>
                  <a:cubicBezTo>
                    <a:pt x="988" y="1270"/>
                    <a:pt x="1158" y="1355"/>
                    <a:pt x="1270" y="1468"/>
                  </a:cubicBezTo>
                  <a:close/>
                  <a:moveTo>
                    <a:pt x="1919" y="2794"/>
                  </a:moveTo>
                  <a:lnTo>
                    <a:pt x="1919" y="2794"/>
                  </a:lnTo>
                  <a:cubicBezTo>
                    <a:pt x="2343" y="2794"/>
                    <a:pt x="2709" y="3161"/>
                    <a:pt x="2709" y="3585"/>
                  </a:cubicBezTo>
                  <a:cubicBezTo>
                    <a:pt x="2709" y="4036"/>
                    <a:pt x="2343" y="4375"/>
                    <a:pt x="1919" y="4375"/>
                  </a:cubicBezTo>
                  <a:cubicBezTo>
                    <a:pt x="1496" y="4375"/>
                    <a:pt x="1129" y="4036"/>
                    <a:pt x="1129" y="3585"/>
                  </a:cubicBezTo>
                  <a:cubicBezTo>
                    <a:pt x="1129" y="3387"/>
                    <a:pt x="1214" y="3189"/>
                    <a:pt x="1354" y="3020"/>
                  </a:cubicBezTo>
                  <a:cubicBezTo>
                    <a:pt x="1524" y="2879"/>
                    <a:pt x="1722" y="2794"/>
                    <a:pt x="1919" y="2794"/>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6" name="Freeform 25"/>
            <p:cNvSpPr>
              <a:spLocks noChangeArrowheads="1"/>
            </p:cNvSpPr>
            <p:nvPr/>
          </p:nvSpPr>
          <p:spPr bwMode="auto">
            <a:xfrm>
              <a:off x="7872413" y="3062288"/>
              <a:ext cx="447675" cy="468312"/>
            </a:xfrm>
            <a:custGeom>
              <a:avLst/>
              <a:gdLst>
                <a:gd name="T0" fmla="*/ 1242 w 1243"/>
                <a:gd name="T1" fmla="*/ 932 h 1300"/>
                <a:gd name="T2" fmla="*/ 1242 w 1243"/>
                <a:gd name="T3" fmla="*/ 932 h 1300"/>
                <a:gd name="T4" fmla="*/ 1214 w 1243"/>
                <a:gd name="T5" fmla="*/ 876 h 1300"/>
                <a:gd name="T6" fmla="*/ 904 w 1243"/>
                <a:gd name="T7" fmla="*/ 791 h 1300"/>
                <a:gd name="T8" fmla="*/ 847 w 1243"/>
                <a:gd name="T9" fmla="*/ 735 h 1300"/>
                <a:gd name="T10" fmla="*/ 678 w 1243"/>
                <a:gd name="T11" fmla="*/ 1101 h 1300"/>
                <a:gd name="T12" fmla="*/ 650 w 1243"/>
                <a:gd name="T13" fmla="*/ 876 h 1300"/>
                <a:gd name="T14" fmla="*/ 678 w 1243"/>
                <a:gd name="T15" fmla="*/ 876 h 1300"/>
                <a:gd name="T16" fmla="*/ 678 w 1243"/>
                <a:gd name="T17" fmla="*/ 791 h 1300"/>
                <a:gd name="T18" fmla="*/ 650 w 1243"/>
                <a:gd name="T19" fmla="*/ 791 h 1300"/>
                <a:gd name="T20" fmla="*/ 565 w 1243"/>
                <a:gd name="T21" fmla="*/ 791 h 1300"/>
                <a:gd name="T22" fmla="*/ 565 w 1243"/>
                <a:gd name="T23" fmla="*/ 791 h 1300"/>
                <a:gd name="T24" fmla="*/ 565 w 1243"/>
                <a:gd name="T25" fmla="*/ 876 h 1300"/>
                <a:gd name="T26" fmla="*/ 565 w 1243"/>
                <a:gd name="T27" fmla="*/ 876 h 1300"/>
                <a:gd name="T28" fmla="*/ 565 w 1243"/>
                <a:gd name="T29" fmla="*/ 1101 h 1300"/>
                <a:gd name="T30" fmla="*/ 395 w 1243"/>
                <a:gd name="T31" fmla="*/ 735 h 1300"/>
                <a:gd name="T32" fmla="*/ 311 w 1243"/>
                <a:gd name="T33" fmla="*/ 791 h 1300"/>
                <a:gd name="T34" fmla="*/ 28 w 1243"/>
                <a:gd name="T35" fmla="*/ 876 h 1300"/>
                <a:gd name="T36" fmla="*/ 0 w 1243"/>
                <a:gd name="T37" fmla="*/ 932 h 1300"/>
                <a:gd name="T38" fmla="*/ 621 w 1243"/>
                <a:gd name="T39" fmla="*/ 1299 h 1300"/>
                <a:gd name="T40" fmla="*/ 1242 w 1243"/>
                <a:gd name="T41" fmla="*/ 932 h 1300"/>
                <a:gd name="T42" fmla="*/ 424 w 1243"/>
                <a:gd name="T43" fmla="*/ 311 h 1300"/>
                <a:gd name="T44" fmla="*/ 424 w 1243"/>
                <a:gd name="T45" fmla="*/ 311 h 1300"/>
                <a:gd name="T46" fmla="*/ 452 w 1243"/>
                <a:gd name="T47" fmla="*/ 283 h 1300"/>
                <a:gd name="T48" fmla="*/ 763 w 1243"/>
                <a:gd name="T49" fmla="*/ 226 h 1300"/>
                <a:gd name="T50" fmla="*/ 791 w 1243"/>
                <a:gd name="T51" fmla="*/ 255 h 1300"/>
                <a:gd name="T52" fmla="*/ 791 w 1243"/>
                <a:gd name="T53" fmla="*/ 255 h 1300"/>
                <a:gd name="T54" fmla="*/ 791 w 1243"/>
                <a:gd name="T55" fmla="*/ 311 h 1300"/>
                <a:gd name="T56" fmla="*/ 791 w 1243"/>
                <a:gd name="T57" fmla="*/ 339 h 1300"/>
                <a:gd name="T58" fmla="*/ 819 w 1243"/>
                <a:gd name="T59" fmla="*/ 339 h 1300"/>
                <a:gd name="T60" fmla="*/ 819 w 1243"/>
                <a:gd name="T61" fmla="*/ 339 h 1300"/>
                <a:gd name="T62" fmla="*/ 847 w 1243"/>
                <a:gd name="T63" fmla="*/ 311 h 1300"/>
                <a:gd name="T64" fmla="*/ 876 w 1243"/>
                <a:gd name="T65" fmla="*/ 396 h 1300"/>
                <a:gd name="T66" fmla="*/ 819 w 1243"/>
                <a:gd name="T67" fmla="*/ 509 h 1300"/>
                <a:gd name="T68" fmla="*/ 819 w 1243"/>
                <a:gd name="T69" fmla="*/ 509 h 1300"/>
                <a:gd name="T70" fmla="*/ 678 w 1243"/>
                <a:gd name="T71" fmla="*/ 707 h 1300"/>
                <a:gd name="T72" fmla="*/ 537 w 1243"/>
                <a:gd name="T73" fmla="*/ 707 h 1300"/>
                <a:gd name="T74" fmla="*/ 424 w 1243"/>
                <a:gd name="T75" fmla="*/ 509 h 1300"/>
                <a:gd name="T76" fmla="*/ 395 w 1243"/>
                <a:gd name="T77" fmla="*/ 509 h 1300"/>
                <a:gd name="T78" fmla="*/ 367 w 1243"/>
                <a:gd name="T79" fmla="*/ 396 h 1300"/>
                <a:gd name="T80" fmla="*/ 395 w 1243"/>
                <a:gd name="T81" fmla="*/ 311 h 1300"/>
                <a:gd name="T82" fmla="*/ 395 w 1243"/>
                <a:gd name="T83" fmla="*/ 339 h 1300"/>
                <a:gd name="T84" fmla="*/ 424 w 1243"/>
                <a:gd name="T85" fmla="*/ 339 h 1300"/>
                <a:gd name="T86" fmla="*/ 424 w 1243"/>
                <a:gd name="T87" fmla="*/ 311 h 1300"/>
                <a:gd name="T88" fmla="*/ 734 w 1243"/>
                <a:gd name="T89" fmla="*/ 57 h 1300"/>
                <a:gd name="T90" fmla="*/ 734 w 1243"/>
                <a:gd name="T91" fmla="*/ 57 h 1300"/>
                <a:gd name="T92" fmla="*/ 876 w 1243"/>
                <a:gd name="T93" fmla="*/ 142 h 1300"/>
                <a:gd name="T94" fmla="*/ 876 w 1243"/>
                <a:gd name="T95" fmla="*/ 283 h 1300"/>
                <a:gd name="T96" fmla="*/ 904 w 1243"/>
                <a:gd name="T97" fmla="*/ 424 h 1300"/>
                <a:gd name="T98" fmla="*/ 847 w 1243"/>
                <a:gd name="T99" fmla="*/ 537 h 1300"/>
                <a:gd name="T100" fmla="*/ 706 w 1243"/>
                <a:gd name="T101" fmla="*/ 735 h 1300"/>
                <a:gd name="T102" fmla="*/ 537 w 1243"/>
                <a:gd name="T103" fmla="*/ 735 h 1300"/>
                <a:gd name="T104" fmla="*/ 367 w 1243"/>
                <a:gd name="T105" fmla="*/ 537 h 1300"/>
                <a:gd name="T106" fmla="*/ 311 w 1243"/>
                <a:gd name="T107" fmla="*/ 424 h 1300"/>
                <a:gd name="T108" fmla="*/ 339 w 1243"/>
                <a:gd name="T109" fmla="*/ 283 h 1300"/>
                <a:gd name="T110" fmla="*/ 395 w 1243"/>
                <a:gd name="T111" fmla="*/ 85 h 1300"/>
                <a:gd name="T112" fmla="*/ 706 w 1243"/>
                <a:gd name="T113" fmla="*/ 57 h 1300"/>
                <a:gd name="T114" fmla="*/ 734 w 1243"/>
                <a:gd name="T115" fmla="*/ 57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43" h="1300">
                  <a:moveTo>
                    <a:pt x="1242" y="932"/>
                  </a:moveTo>
                  <a:lnTo>
                    <a:pt x="1242" y="932"/>
                  </a:lnTo>
                  <a:cubicBezTo>
                    <a:pt x="1242" y="932"/>
                    <a:pt x="1214" y="904"/>
                    <a:pt x="1214" y="876"/>
                  </a:cubicBezTo>
                  <a:cubicBezTo>
                    <a:pt x="1129" y="820"/>
                    <a:pt x="1017" y="820"/>
                    <a:pt x="904" y="791"/>
                  </a:cubicBezTo>
                  <a:cubicBezTo>
                    <a:pt x="876" y="763"/>
                    <a:pt x="876" y="763"/>
                    <a:pt x="847" y="735"/>
                  </a:cubicBezTo>
                  <a:cubicBezTo>
                    <a:pt x="791" y="876"/>
                    <a:pt x="763" y="960"/>
                    <a:pt x="678" y="1101"/>
                  </a:cubicBezTo>
                  <a:cubicBezTo>
                    <a:pt x="650" y="876"/>
                    <a:pt x="650" y="876"/>
                    <a:pt x="650" y="876"/>
                  </a:cubicBezTo>
                  <a:lnTo>
                    <a:pt x="678" y="876"/>
                  </a:lnTo>
                  <a:cubicBezTo>
                    <a:pt x="678" y="791"/>
                    <a:pt x="678" y="791"/>
                    <a:pt x="678" y="791"/>
                  </a:cubicBezTo>
                  <a:cubicBezTo>
                    <a:pt x="678" y="791"/>
                    <a:pt x="678" y="791"/>
                    <a:pt x="650" y="791"/>
                  </a:cubicBezTo>
                  <a:cubicBezTo>
                    <a:pt x="621" y="791"/>
                    <a:pt x="593" y="791"/>
                    <a:pt x="565" y="791"/>
                  </a:cubicBezTo>
                  <a:lnTo>
                    <a:pt x="565" y="791"/>
                  </a:lnTo>
                  <a:cubicBezTo>
                    <a:pt x="565" y="876"/>
                    <a:pt x="565" y="876"/>
                    <a:pt x="565" y="876"/>
                  </a:cubicBezTo>
                  <a:lnTo>
                    <a:pt x="565" y="876"/>
                  </a:lnTo>
                  <a:cubicBezTo>
                    <a:pt x="565" y="1101"/>
                    <a:pt x="565" y="1101"/>
                    <a:pt x="565" y="1101"/>
                  </a:cubicBezTo>
                  <a:cubicBezTo>
                    <a:pt x="480" y="960"/>
                    <a:pt x="424" y="876"/>
                    <a:pt x="395" y="735"/>
                  </a:cubicBezTo>
                  <a:cubicBezTo>
                    <a:pt x="367" y="763"/>
                    <a:pt x="339" y="763"/>
                    <a:pt x="311" y="791"/>
                  </a:cubicBezTo>
                  <a:cubicBezTo>
                    <a:pt x="226" y="820"/>
                    <a:pt x="113" y="820"/>
                    <a:pt x="28" y="876"/>
                  </a:cubicBezTo>
                  <a:cubicBezTo>
                    <a:pt x="0" y="904"/>
                    <a:pt x="0" y="932"/>
                    <a:pt x="0" y="932"/>
                  </a:cubicBezTo>
                  <a:cubicBezTo>
                    <a:pt x="113" y="1158"/>
                    <a:pt x="339" y="1299"/>
                    <a:pt x="621" y="1299"/>
                  </a:cubicBezTo>
                  <a:cubicBezTo>
                    <a:pt x="876" y="1299"/>
                    <a:pt x="1129" y="1158"/>
                    <a:pt x="1242" y="932"/>
                  </a:cubicBezTo>
                  <a:close/>
                  <a:moveTo>
                    <a:pt x="424" y="311"/>
                  </a:moveTo>
                  <a:lnTo>
                    <a:pt x="424" y="311"/>
                  </a:lnTo>
                  <a:cubicBezTo>
                    <a:pt x="424" y="283"/>
                    <a:pt x="424" y="283"/>
                    <a:pt x="452" y="283"/>
                  </a:cubicBezTo>
                  <a:cubicBezTo>
                    <a:pt x="508" y="311"/>
                    <a:pt x="706" y="255"/>
                    <a:pt x="763" y="226"/>
                  </a:cubicBezTo>
                  <a:cubicBezTo>
                    <a:pt x="763" y="226"/>
                    <a:pt x="791" y="226"/>
                    <a:pt x="791" y="255"/>
                  </a:cubicBezTo>
                  <a:lnTo>
                    <a:pt x="791" y="255"/>
                  </a:lnTo>
                  <a:cubicBezTo>
                    <a:pt x="791" y="283"/>
                    <a:pt x="791" y="311"/>
                    <a:pt x="791" y="311"/>
                  </a:cubicBezTo>
                  <a:cubicBezTo>
                    <a:pt x="791" y="339"/>
                    <a:pt x="791" y="339"/>
                    <a:pt x="791" y="339"/>
                  </a:cubicBezTo>
                  <a:lnTo>
                    <a:pt x="819" y="339"/>
                  </a:lnTo>
                  <a:lnTo>
                    <a:pt x="819" y="339"/>
                  </a:lnTo>
                  <a:cubicBezTo>
                    <a:pt x="819" y="311"/>
                    <a:pt x="847" y="311"/>
                    <a:pt x="847" y="311"/>
                  </a:cubicBezTo>
                  <a:cubicBezTo>
                    <a:pt x="876" y="311"/>
                    <a:pt x="876" y="368"/>
                    <a:pt x="876" y="396"/>
                  </a:cubicBezTo>
                  <a:cubicBezTo>
                    <a:pt x="876" y="452"/>
                    <a:pt x="847" y="509"/>
                    <a:pt x="819" y="509"/>
                  </a:cubicBezTo>
                  <a:lnTo>
                    <a:pt x="819" y="509"/>
                  </a:lnTo>
                  <a:cubicBezTo>
                    <a:pt x="791" y="594"/>
                    <a:pt x="734" y="650"/>
                    <a:pt x="678" y="707"/>
                  </a:cubicBezTo>
                  <a:cubicBezTo>
                    <a:pt x="621" y="735"/>
                    <a:pt x="593" y="735"/>
                    <a:pt x="537" y="707"/>
                  </a:cubicBezTo>
                  <a:cubicBezTo>
                    <a:pt x="480" y="678"/>
                    <a:pt x="424" y="594"/>
                    <a:pt x="424" y="509"/>
                  </a:cubicBezTo>
                  <a:lnTo>
                    <a:pt x="395" y="509"/>
                  </a:lnTo>
                  <a:cubicBezTo>
                    <a:pt x="395" y="509"/>
                    <a:pt x="367" y="452"/>
                    <a:pt x="367" y="396"/>
                  </a:cubicBezTo>
                  <a:cubicBezTo>
                    <a:pt x="367" y="368"/>
                    <a:pt x="367" y="311"/>
                    <a:pt x="395" y="311"/>
                  </a:cubicBezTo>
                  <a:cubicBezTo>
                    <a:pt x="395" y="311"/>
                    <a:pt x="395" y="311"/>
                    <a:pt x="395" y="339"/>
                  </a:cubicBezTo>
                  <a:cubicBezTo>
                    <a:pt x="424" y="339"/>
                    <a:pt x="424" y="368"/>
                    <a:pt x="424" y="339"/>
                  </a:cubicBezTo>
                  <a:lnTo>
                    <a:pt x="424" y="311"/>
                  </a:lnTo>
                  <a:close/>
                  <a:moveTo>
                    <a:pt x="734" y="57"/>
                  </a:moveTo>
                  <a:lnTo>
                    <a:pt x="734" y="57"/>
                  </a:lnTo>
                  <a:cubicBezTo>
                    <a:pt x="819" y="57"/>
                    <a:pt x="847" y="85"/>
                    <a:pt x="876" y="142"/>
                  </a:cubicBezTo>
                  <a:cubicBezTo>
                    <a:pt x="876" y="198"/>
                    <a:pt x="904" y="255"/>
                    <a:pt x="876" y="283"/>
                  </a:cubicBezTo>
                  <a:cubicBezTo>
                    <a:pt x="904" y="311"/>
                    <a:pt x="904" y="368"/>
                    <a:pt x="904" y="424"/>
                  </a:cubicBezTo>
                  <a:cubicBezTo>
                    <a:pt x="904" y="452"/>
                    <a:pt x="904" y="509"/>
                    <a:pt x="847" y="537"/>
                  </a:cubicBezTo>
                  <a:cubicBezTo>
                    <a:pt x="847" y="622"/>
                    <a:pt x="763" y="678"/>
                    <a:pt x="706" y="735"/>
                  </a:cubicBezTo>
                  <a:cubicBezTo>
                    <a:pt x="650" y="763"/>
                    <a:pt x="593" y="763"/>
                    <a:pt x="537" y="735"/>
                  </a:cubicBezTo>
                  <a:cubicBezTo>
                    <a:pt x="452" y="707"/>
                    <a:pt x="395" y="622"/>
                    <a:pt x="367" y="537"/>
                  </a:cubicBezTo>
                  <a:cubicBezTo>
                    <a:pt x="339" y="509"/>
                    <a:pt x="311" y="452"/>
                    <a:pt x="311" y="424"/>
                  </a:cubicBezTo>
                  <a:cubicBezTo>
                    <a:pt x="311" y="368"/>
                    <a:pt x="311" y="311"/>
                    <a:pt x="339" y="283"/>
                  </a:cubicBezTo>
                  <a:cubicBezTo>
                    <a:pt x="339" y="226"/>
                    <a:pt x="339" y="142"/>
                    <a:pt x="395" y="85"/>
                  </a:cubicBezTo>
                  <a:cubicBezTo>
                    <a:pt x="480" y="0"/>
                    <a:pt x="650" y="0"/>
                    <a:pt x="706" y="57"/>
                  </a:cubicBezTo>
                  <a:cubicBezTo>
                    <a:pt x="734" y="57"/>
                    <a:pt x="734" y="57"/>
                    <a:pt x="734" y="57"/>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7" name="Freeform 26"/>
            <p:cNvSpPr>
              <a:spLocks noChangeArrowheads="1"/>
            </p:cNvSpPr>
            <p:nvPr/>
          </p:nvSpPr>
          <p:spPr bwMode="auto">
            <a:xfrm>
              <a:off x="7516813" y="2493963"/>
              <a:ext cx="355600" cy="438150"/>
            </a:xfrm>
            <a:custGeom>
              <a:avLst/>
              <a:gdLst>
                <a:gd name="T0" fmla="*/ 311 w 989"/>
                <a:gd name="T1" fmla="*/ 395 h 1215"/>
                <a:gd name="T2" fmla="*/ 311 w 989"/>
                <a:gd name="T3" fmla="*/ 395 h 1215"/>
                <a:gd name="T4" fmla="*/ 339 w 989"/>
                <a:gd name="T5" fmla="*/ 508 h 1215"/>
                <a:gd name="T6" fmla="*/ 452 w 989"/>
                <a:gd name="T7" fmla="*/ 593 h 1215"/>
                <a:gd name="T8" fmla="*/ 537 w 989"/>
                <a:gd name="T9" fmla="*/ 593 h 1215"/>
                <a:gd name="T10" fmla="*/ 650 w 989"/>
                <a:gd name="T11" fmla="*/ 508 h 1215"/>
                <a:gd name="T12" fmla="*/ 678 w 989"/>
                <a:gd name="T13" fmla="*/ 423 h 1215"/>
                <a:gd name="T14" fmla="*/ 678 w 989"/>
                <a:gd name="T15" fmla="*/ 423 h 1215"/>
                <a:gd name="T16" fmla="*/ 706 w 989"/>
                <a:gd name="T17" fmla="*/ 338 h 1215"/>
                <a:gd name="T18" fmla="*/ 678 w 989"/>
                <a:gd name="T19" fmla="*/ 254 h 1215"/>
                <a:gd name="T20" fmla="*/ 678 w 989"/>
                <a:gd name="T21" fmla="*/ 282 h 1215"/>
                <a:gd name="T22" fmla="*/ 650 w 989"/>
                <a:gd name="T23" fmla="*/ 282 h 1215"/>
                <a:gd name="T24" fmla="*/ 622 w 989"/>
                <a:gd name="T25" fmla="*/ 254 h 1215"/>
                <a:gd name="T26" fmla="*/ 593 w 989"/>
                <a:gd name="T27" fmla="*/ 226 h 1215"/>
                <a:gd name="T28" fmla="*/ 311 w 989"/>
                <a:gd name="T29" fmla="*/ 395 h 1215"/>
                <a:gd name="T30" fmla="*/ 988 w 989"/>
                <a:gd name="T31" fmla="*/ 875 h 1215"/>
                <a:gd name="T32" fmla="*/ 988 w 989"/>
                <a:gd name="T33" fmla="*/ 875 h 1215"/>
                <a:gd name="T34" fmla="*/ 0 w 989"/>
                <a:gd name="T35" fmla="*/ 875 h 1215"/>
                <a:gd name="T36" fmla="*/ 113 w 989"/>
                <a:gd name="T37" fmla="*/ 734 h 1215"/>
                <a:gd name="T38" fmla="*/ 311 w 989"/>
                <a:gd name="T39" fmla="*/ 621 h 1215"/>
                <a:gd name="T40" fmla="*/ 509 w 989"/>
                <a:gd name="T41" fmla="*/ 875 h 1215"/>
                <a:gd name="T42" fmla="*/ 678 w 989"/>
                <a:gd name="T43" fmla="*/ 621 h 1215"/>
                <a:gd name="T44" fmla="*/ 876 w 989"/>
                <a:gd name="T45" fmla="*/ 734 h 1215"/>
                <a:gd name="T46" fmla="*/ 988 w 989"/>
                <a:gd name="T47" fmla="*/ 875 h 1215"/>
                <a:gd name="T48" fmla="*/ 424 w 989"/>
                <a:gd name="T49" fmla="*/ 29 h 1215"/>
                <a:gd name="T50" fmla="*/ 424 w 989"/>
                <a:gd name="T51" fmla="*/ 29 h 1215"/>
                <a:gd name="T52" fmla="*/ 254 w 989"/>
                <a:gd name="T53" fmla="*/ 170 h 1215"/>
                <a:gd name="T54" fmla="*/ 226 w 989"/>
                <a:gd name="T55" fmla="*/ 254 h 1215"/>
                <a:gd name="T56" fmla="*/ 141 w 989"/>
                <a:gd name="T57" fmla="*/ 706 h 1215"/>
                <a:gd name="T58" fmla="*/ 311 w 989"/>
                <a:gd name="T59" fmla="*/ 593 h 1215"/>
                <a:gd name="T60" fmla="*/ 311 w 989"/>
                <a:gd name="T61" fmla="*/ 593 h 1215"/>
                <a:gd name="T62" fmla="*/ 367 w 989"/>
                <a:gd name="T63" fmla="*/ 649 h 1215"/>
                <a:gd name="T64" fmla="*/ 367 w 989"/>
                <a:gd name="T65" fmla="*/ 593 h 1215"/>
                <a:gd name="T66" fmla="*/ 367 w 989"/>
                <a:gd name="T67" fmla="*/ 593 h 1215"/>
                <a:gd name="T68" fmla="*/ 452 w 989"/>
                <a:gd name="T69" fmla="*/ 621 h 1215"/>
                <a:gd name="T70" fmla="*/ 565 w 989"/>
                <a:gd name="T71" fmla="*/ 621 h 1215"/>
                <a:gd name="T72" fmla="*/ 622 w 989"/>
                <a:gd name="T73" fmla="*/ 593 h 1215"/>
                <a:gd name="T74" fmla="*/ 622 w 989"/>
                <a:gd name="T75" fmla="*/ 593 h 1215"/>
                <a:gd name="T76" fmla="*/ 650 w 989"/>
                <a:gd name="T77" fmla="*/ 649 h 1215"/>
                <a:gd name="T78" fmla="*/ 678 w 989"/>
                <a:gd name="T79" fmla="*/ 593 h 1215"/>
                <a:gd name="T80" fmla="*/ 706 w 989"/>
                <a:gd name="T81" fmla="*/ 593 h 1215"/>
                <a:gd name="T82" fmla="*/ 848 w 989"/>
                <a:gd name="T83" fmla="*/ 706 h 1215"/>
                <a:gd name="T84" fmla="*/ 763 w 989"/>
                <a:gd name="T85" fmla="*/ 254 h 1215"/>
                <a:gd name="T86" fmla="*/ 763 w 989"/>
                <a:gd name="T87" fmla="*/ 170 h 1215"/>
                <a:gd name="T88" fmla="*/ 706 w 989"/>
                <a:gd name="T89" fmla="*/ 85 h 1215"/>
                <a:gd name="T90" fmla="*/ 565 w 989"/>
                <a:gd name="T91" fmla="*/ 29 h 1215"/>
                <a:gd name="T92" fmla="*/ 424 w 989"/>
                <a:gd name="T93" fmla="*/ 29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89" h="1215">
                  <a:moveTo>
                    <a:pt x="311" y="395"/>
                  </a:moveTo>
                  <a:lnTo>
                    <a:pt x="311" y="395"/>
                  </a:lnTo>
                  <a:cubicBezTo>
                    <a:pt x="339" y="423"/>
                    <a:pt x="339" y="480"/>
                    <a:pt x="339" y="508"/>
                  </a:cubicBezTo>
                  <a:cubicBezTo>
                    <a:pt x="367" y="536"/>
                    <a:pt x="396" y="564"/>
                    <a:pt x="452" y="593"/>
                  </a:cubicBezTo>
                  <a:cubicBezTo>
                    <a:pt x="480" y="621"/>
                    <a:pt x="509" y="621"/>
                    <a:pt x="537" y="593"/>
                  </a:cubicBezTo>
                  <a:cubicBezTo>
                    <a:pt x="593" y="564"/>
                    <a:pt x="622" y="536"/>
                    <a:pt x="650" y="508"/>
                  </a:cubicBezTo>
                  <a:cubicBezTo>
                    <a:pt x="650" y="480"/>
                    <a:pt x="650" y="451"/>
                    <a:pt x="678" y="423"/>
                  </a:cubicBezTo>
                  <a:lnTo>
                    <a:pt x="678" y="423"/>
                  </a:lnTo>
                  <a:cubicBezTo>
                    <a:pt x="678" y="423"/>
                    <a:pt x="706" y="395"/>
                    <a:pt x="706" y="338"/>
                  </a:cubicBezTo>
                  <a:cubicBezTo>
                    <a:pt x="706" y="310"/>
                    <a:pt x="706" y="254"/>
                    <a:pt x="678" y="254"/>
                  </a:cubicBezTo>
                  <a:lnTo>
                    <a:pt x="678" y="282"/>
                  </a:lnTo>
                  <a:cubicBezTo>
                    <a:pt x="678" y="282"/>
                    <a:pt x="650" y="310"/>
                    <a:pt x="650" y="282"/>
                  </a:cubicBezTo>
                  <a:cubicBezTo>
                    <a:pt x="650" y="282"/>
                    <a:pt x="650" y="254"/>
                    <a:pt x="622" y="254"/>
                  </a:cubicBezTo>
                  <a:cubicBezTo>
                    <a:pt x="622" y="198"/>
                    <a:pt x="622" y="226"/>
                    <a:pt x="593" y="226"/>
                  </a:cubicBezTo>
                  <a:cubicBezTo>
                    <a:pt x="452" y="310"/>
                    <a:pt x="311" y="310"/>
                    <a:pt x="311" y="395"/>
                  </a:cubicBezTo>
                  <a:close/>
                  <a:moveTo>
                    <a:pt x="988" y="875"/>
                  </a:moveTo>
                  <a:lnTo>
                    <a:pt x="988" y="875"/>
                  </a:lnTo>
                  <a:cubicBezTo>
                    <a:pt x="735" y="1214"/>
                    <a:pt x="254" y="1214"/>
                    <a:pt x="0" y="875"/>
                  </a:cubicBezTo>
                  <a:cubicBezTo>
                    <a:pt x="28" y="819"/>
                    <a:pt x="85" y="762"/>
                    <a:pt x="113" y="734"/>
                  </a:cubicBezTo>
                  <a:cubicBezTo>
                    <a:pt x="170" y="706"/>
                    <a:pt x="226" y="649"/>
                    <a:pt x="311" y="621"/>
                  </a:cubicBezTo>
                  <a:cubicBezTo>
                    <a:pt x="339" y="734"/>
                    <a:pt x="396" y="819"/>
                    <a:pt x="509" y="875"/>
                  </a:cubicBezTo>
                  <a:cubicBezTo>
                    <a:pt x="593" y="819"/>
                    <a:pt x="650" y="734"/>
                    <a:pt x="678" y="621"/>
                  </a:cubicBezTo>
                  <a:cubicBezTo>
                    <a:pt x="763" y="649"/>
                    <a:pt x="819" y="706"/>
                    <a:pt x="876" y="734"/>
                  </a:cubicBezTo>
                  <a:cubicBezTo>
                    <a:pt x="904" y="762"/>
                    <a:pt x="960" y="819"/>
                    <a:pt x="988" y="875"/>
                  </a:cubicBezTo>
                  <a:close/>
                  <a:moveTo>
                    <a:pt x="424" y="29"/>
                  </a:moveTo>
                  <a:lnTo>
                    <a:pt x="424" y="29"/>
                  </a:lnTo>
                  <a:cubicBezTo>
                    <a:pt x="339" y="29"/>
                    <a:pt x="283" y="85"/>
                    <a:pt x="254" y="170"/>
                  </a:cubicBezTo>
                  <a:cubicBezTo>
                    <a:pt x="226" y="198"/>
                    <a:pt x="226" y="226"/>
                    <a:pt x="226" y="254"/>
                  </a:cubicBezTo>
                  <a:cubicBezTo>
                    <a:pt x="226" y="423"/>
                    <a:pt x="254" y="536"/>
                    <a:pt x="141" y="706"/>
                  </a:cubicBezTo>
                  <a:cubicBezTo>
                    <a:pt x="198" y="649"/>
                    <a:pt x="254" y="621"/>
                    <a:pt x="311" y="593"/>
                  </a:cubicBezTo>
                  <a:lnTo>
                    <a:pt x="311" y="593"/>
                  </a:lnTo>
                  <a:cubicBezTo>
                    <a:pt x="339" y="621"/>
                    <a:pt x="339" y="621"/>
                    <a:pt x="367" y="649"/>
                  </a:cubicBezTo>
                  <a:cubicBezTo>
                    <a:pt x="367" y="649"/>
                    <a:pt x="367" y="621"/>
                    <a:pt x="367" y="593"/>
                  </a:cubicBezTo>
                  <a:lnTo>
                    <a:pt x="367" y="593"/>
                  </a:lnTo>
                  <a:cubicBezTo>
                    <a:pt x="396" y="621"/>
                    <a:pt x="424" y="621"/>
                    <a:pt x="452" y="621"/>
                  </a:cubicBezTo>
                  <a:cubicBezTo>
                    <a:pt x="480" y="649"/>
                    <a:pt x="509" y="649"/>
                    <a:pt x="565" y="621"/>
                  </a:cubicBezTo>
                  <a:cubicBezTo>
                    <a:pt x="565" y="621"/>
                    <a:pt x="593" y="621"/>
                    <a:pt x="622" y="593"/>
                  </a:cubicBezTo>
                  <a:lnTo>
                    <a:pt x="622" y="593"/>
                  </a:lnTo>
                  <a:cubicBezTo>
                    <a:pt x="622" y="621"/>
                    <a:pt x="622" y="649"/>
                    <a:pt x="650" y="649"/>
                  </a:cubicBezTo>
                  <a:cubicBezTo>
                    <a:pt x="650" y="621"/>
                    <a:pt x="678" y="621"/>
                    <a:pt x="678" y="593"/>
                  </a:cubicBezTo>
                  <a:cubicBezTo>
                    <a:pt x="706" y="593"/>
                    <a:pt x="706" y="593"/>
                    <a:pt x="706" y="593"/>
                  </a:cubicBezTo>
                  <a:cubicBezTo>
                    <a:pt x="763" y="621"/>
                    <a:pt x="791" y="649"/>
                    <a:pt x="848" y="706"/>
                  </a:cubicBezTo>
                  <a:cubicBezTo>
                    <a:pt x="763" y="536"/>
                    <a:pt x="791" y="423"/>
                    <a:pt x="763" y="254"/>
                  </a:cubicBezTo>
                  <a:cubicBezTo>
                    <a:pt x="763" y="226"/>
                    <a:pt x="763" y="198"/>
                    <a:pt x="763" y="170"/>
                  </a:cubicBezTo>
                  <a:cubicBezTo>
                    <a:pt x="735" y="142"/>
                    <a:pt x="735" y="113"/>
                    <a:pt x="706" y="85"/>
                  </a:cubicBezTo>
                  <a:cubicBezTo>
                    <a:pt x="678" y="57"/>
                    <a:pt x="622" y="29"/>
                    <a:pt x="565" y="29"/>
                  </a:cubicBezTo>
                  <a:cubicBezTo>
                    <a:pt x="509" y="0"/>
                    <a:pt x="480" y="0"/>
                    <a:pt x="424" y="29"/>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9" name="Freeform 27"/>
            <p:cNvSpPr>
              <a:spLocks noChangeArrowheads="1"/>
            </p:cNvSpPr>
            <p:nvPr/>
          </p:nvSpPr>
          <p:spPr bwMode="auto">
            <a:xfrm>
              <a:off x="7953375" y="2066925"/>
              <a:ext cx="315913" cy="376238"/>
            </a:xfrm>
            <a:custGeom>
              <a:avLst/>
              <a:gdLst>
                <a:gd name="T0" fmla="*/ 480 w 876"/>
                <a:gd name="T1" fmla="*/ 592 h 1045"/>
                <a:gd name="T2" fmla="*/ 480 w 876"/>
                <a:gd name="T3" fmla="*/ 592 h 1045"/>
                <a:gd name="T4" fmla="*/ 565 w 876"/>
                <a:gd name="T5" fmla="*/ 507 h 1045"/>
                <a:gd name="T6" fmla="*/ 565 w 876"/>
                <a:gd name="T7" fmla="*/ 507 h 1045"/>
                <a:gd name="T8" fmla="*/ 565 w 876"/>
                <a:gd name="T9" fmla="*/ 507 h 1045"/>
                <a:gd name="T10" fmla="*/ 763 w 876"/>
                <a:gd name="T11" fmla="*/ 592 h 1045"/>
                <a:gd name="T12" fmla="*/ 847 w 876"/>
                <a:gd name="T13" fmla="*/ 705 h 1045"/>
                <a:gd name="T14" fmla="*/ 875 w 876"/>
                <a:gd name="T15" fmla="*/ 705 h 1045"/>
                <a:gd name="T16" fmla="*/ 847 w 876"/>
                <a:gd name="T17" fmla="*/ 705 h 1045"/>
                <a:gd name="T18" fmla="*/ 0 w 876"/>
                <a:gd name="T19" fmla="*/ 705 h 1045"/>
                <a:gd name="T20" fmla="*/ 0 w 876"/>
                <a:gd name="T21" fmla="*/ 705 h 1045"/>
                <a:gd name="T22" fmla="*/ 0 w 876"/>
                <a:gd name="T23" fmla="*/ 705 h 1045"/>
                <a:gd name="T24" fmla="*/ 113 w 876"/>
                <a:gd name="T25" fmla="*/ 592 h 1045"/>
                <a:gd name="T26" fmla="*/ 282 w 876"/>
                <a:gd name="T27" fmla="*/ 507 h 1045"/>
                <a:gd name="T28" fmla="*/ 311 w 876"/>
                <a:gd name="T29" fmla="*/ 507 h 1045"/>
                <a:gd name="T30" fmla="*/ 311 w 876"/>
                <a:gd name="T31" fmla="*/ 507 h 1045"/>
                <a:gd name="T32" fmla="*/ 395 w 876"/>
                <a:gd name="T33" fmla="*/ 592 h 1045"/>
                <a:gd name="T34" fmla="*/ 480 w 876"/>
                <a:gd name="T35" fmla="*/ 592 h 1045"/>
                <a:gd name="T36" fmla="*/ 621 w 876"/>
                <a:gd name="T37" fmla="*/ 226 h 1045"/>
                <a:gd name="T38" fmla="*/ 621 w 876"/>
                <a:gd name="T39" fmla="*/ 226 h 1045"/>
                <a:gd name="T40" fmla="*/ 650 w 876"/>
                <a:gd name="T41" fmla="*/ 311 h 1045"/>
                <a:gd name="T42" fmla="*/ 593 w 876"/>
                <a:gd name="T43" fmla="*/ 395 h 1045"/>
                <a:gd name="T44" fmla="*/ 508 w 876"/>
                <a:gd name="T45" fmla="*/ 536 h 1045"/>
                <a:gd name="T46" fmla="*/ 367 w 876"/>
                <a:gd name="T47" fmla="*/ 536 h 1045"/>
                <a:gd name="T48" fmla="*/ 254 w 876"/>
                <a:gd name="T49" fmla="*/ 395 h 1045"/>
                <a:gd name="T50" fmla="*/ 226 w 876"/>
                <a:gd name="T51" fmla="*/ 311 h 1045"/>
                <a:gd name="T52" fmla="*/ 226 w 876"/>
                <a:gd name="T53" fmla="*/ 226 h 1045"/>
                <a:gd name="T54" fmla="*/ 282 w 876"/>
                <a:gd name="T55" fmla="*/ 56 h 1045"/>
                <a:gd name="T56" fmla="*/ 367 w 876"/>
                <a:gd name="T57" fmla="*/ 28 h 1045"/>
                <a:gd name="T58" fmla="*/ 508 w 876"/>
                <a:gd name="T59" fmla="*/ 56 h 1045"/>
                <a:gd name="T60" fmla="*/ 508 w 876"/>
                <a:gd name="T61" fmla="*/ 56 h 1045"/>
                <a:gd name="T62" fmla="*/ 621 w 876"/>
                <a:gd name="T63" fmla="*/ 113 h 1045"/>
                <a:gd name="T64" fmla="*/ 621 w 876"/>
                <a:gd name="T65" fmla="*/ 226 h 1045"/>
                <a:gd name="T66" fmla="*/ 311 w 876"/>
                <a:gd name="T67" fmla="*/ 226 h 1045"/>
                <a:gd name="T68" fmla="*/ 311 w 876"/>
                <a:gd name="T69" fmla="*/ 226 h 1045"/>
                <a:gd name="T70" fmla="*/ 311 w 876"/>
                <a:gd name="T71" fmla="*/ 254 h 1045"/>
                <a:gd name="T72" fmla="*/ 282 w 876"/>
                <a:gd name="T73" fmla="*/ 254 h 1045"/>
                <a:gd name="T74" fmla="*/ 282 w 876"/>
                <a:gd name="T75" fmla="*/ 226 h 1045"/>
                <a:gd name="T76" fmla="*/ 254 w 876"/>
                <a:gd name="T77" fmla="*/ 254 h 1045"/>
                <a:gd name="T78" fmla="*/ 254 w 876"/>
                <a:gd name="T79" fmla="*/ 311 h 1045"/>
                <a:gd name="T80" fmla="*/ 282 w 876"/>
                <a:gd name="T81" fmla="*/ 339 h 1045"/>
                <a:gd name="T82" fmla="*/ 282 w 876"/>
                <a:gd name="T83" fmla="*/ 367 h 1045"/>
                <a:gd name="T84" fmla="*/ 311 w 876"/>
                <a:gd name="T85" fmla="*/ 367 h 1045"/>
                <a:gd name="T86" fmla="*/ 395 w 876"/>
                <a:gd name="T87" fmla="*/ 479 h 1045"/>
                <a:gd name="T88" fmla="*/ 480 w 876"/>
                <a:gd name="T89" fmla="*/ 479 h 1045"/>
                <a:gd name="T90" fmla="*/ 565 w 876"/>
                <a:gd name="T91" fmla="*/ 367 h 1045"/>
                <a:gd name="T92" fmla="*/ 565 w 876"/>
                <a:gd name="T93" fmla="*/ 367 h 1045"/>
                <a:gd name="T94" fmla="*/ 593 w 876"/>
                <a:gd name="T95" fmla="*/ 339 h 1045"/>
                <a:gd name="T96" fmla="*/ 593 w 876"/>
                <a:gd name="T97" fmla="*/ 311 h 1045"/>
                <a:gd name="T98" fmla="*/ 593 w 876"/>
                <a:gd name="T99" fmla="*/ 254 h 1045"/>
                <a:gd name="T100" fmla="*/ 593 w 876"/>
                <a:gd name="T101" fmla="*/ 226 h 1045"/>
                <a:gd name="T102" fmla="*/ 593 w 876"/>
                <a:gd name="T103" fmla="*/ 254 h 1045"/>
                <a:gd name="T104" fmla="*/ 565 w 876"/>
                <a:gd name="T105" fmla="*/ 254 h 1045"/>
                <a:gd name="T106" fmla="*/ 565 w 876"/>
                <a:gd name="T107" fmla="*/ 254 h 1045"/>
                <a:gd name="T108" fmla="*/ 565 w 876"/>
                <a:gd name="T109" fmla="*/ 254 h 1045"/>
                <a:gd name="T110" fmla="*/ 537 w 876"/>
                <a:gd name="T111" fmla="*/ 198 h 1045"/>
                <a:gd name="T112" fmla="*/ 537 w 876"/>
                <a:gd name="T113" fmla="*/ 198 h 1045"/>
                <a:gd name="T114" fmla="*/ 537 w 876"/>
                <a:gd name="T115" fmla="*/ 198 h 1045"/>
                <a:gd name="T116" fmla="*/ 311 w 876"/>
                <a:gd name="T117" fmla="*/ 226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76" h="1045">
                  <a:moveTo>
                    <a:pt x="480" y="592"/>
                  </a:moveTo>
                  <a:lnTo>
                    <a:pt x="480" y="592"/>
                  </a:lnTo>
                  <a:cubicBezTo>
                    <a:pt x="508" y="564"/>
                    <a:pt x="537" y="536"/>
                    <a:pt x="565" y="507"/>
                  </a:cubicBezTo>
                  <a:lnTo>
                    <a:pt x="565" y="507"/>
                  </a:lnTo>
                  <a:lnTo>
                    <a:pt x="565" y="507"/>
                  </a:lnTo>
                  <a:cubicBezTo>
                    <a:pt x="621" y="536"/>
                    <a:pt x="706" y="536"/>
                    <a:pt x="763" y="592"/>
                  </a:cubicBezTo>
                  <a:cubicBezTo>
                    <a:pt x="791" y="592"/>
                    <a:pt x="847" y="649"/>
                    <a:pt x="847" y="705"/>
                  </a:cubicBezTo>
                  <a:cubicBezTo>
                    <a:pt x="875" y="705"/>
                    <a:pt x="875" y="705"/>
                    <a:pt x="875" y="705"/>
                  </a:cubicBezTo>
                  <a:cubicBezTo>
                    <a:pt x="847" y="705"/>
                    <a:pt x="847" y="705"/>
                    <a:pt x="847" y="705"/>
                  </a:cubicBezTo>
                  <a:cubicBezTo>
                    <a:pt x="650" y="1044"/>
                    <a:pt x="198" y="1044"/>
                    <a:pt x="0" y="705"/>
                  </a:cubicBezTo>
                  <a:lnTo>
                    <a:pt x="0" y="705"/>
                  </a:lnTo>
                  <a:lnTo>
                    <a:pt x="0" y="705"/>
                  </a:lnTo>
                  <a:cubicBezTo>
                    <a:pt x="28" y="649"/>
                    <a:pt x="56" y="592"/>
                    <a:pt x="113" y="592"/>
                  </a:cubicBezTo>
                  <a:cubicBezTo>
                    <a:pt x="169" y="536"/>
                    <a:pt x="254" y="536"/>
                    <a:pt x="282" y="507"/>
                  </a:cubicBezTo>
                  <a:cubicBezTo>
                    <a:pt x="311" y="507"/>
                    <a:pt x="311" y="507"/>
                    <a:pt x="311" y="507"/>
                  </a:cubicBezTo>
                  <a:lnTo>
                    <a:pt x="311" y="507"/>
                  </a:lnTo>
                  <a:cubicBezTo>
                    <a:pt x="311" y="536"/>
                    <a:pt x="339" y="564"/>
                    <a:pt x="395" y="592"/>
                  </a:cubicBezTo>
                  <a:cubicBezTo>
                    <a:pt x="395" y="592"/>
                    <a:pt x="452" y="592"/>
                    <a:pt x="480" y="592"/>
                  </a:cubicBezTo>
                  <a:close/>
                  <a:moveTo>
                    <a:pt x="621" y="226"/>
                  </a:moveTo>
                  <a:lnTo>
                    <a:pt x="621" y="226"/>
                  </a:lnTo>
                  <a:cubicBezTo>
                    <a:pt x="650" y="226"/>
                    <a:pt x="650" y="282"/>
                    <a:pt x="650" y="311"/>
                  </a:cubicBezTo>
                  <a:cubicBezTo>
                    <a:pt x="650" y="339"/>
                    <a:pt x="621" y="367"/>
                    <a:pt x="593" y="395"/>
                  </a:cubicBezTo>
                  <a:cubicBezTo>
                    <a:pt x="593" y="451"/>
                    <a:pt x="537" y="507"/>
                    <a:pt x="508" y="536"/>
                  </a:cubicBezTo>
                  <a:cubicBezTo>
                    <a:pt x="452" y="564"/>
                    <a:pt x="424" y="564"/>
                    <a:pt x="367" y="536"/>
                  </a:cubicBezTo>
                  <a:cubicBezTo>
                    <a:pt x="311" y="507"/>
                    <a:pt x="282" y="451"/>
                    <a:pt x="254" y="395"/>
                  </a:cubicBezTo>
                  <a:cubicBezTo>
                    <a:pt x="226" y="367"/>
                    <a:pt x="226" y="339"/>
                    <a:pt x="226" y="311"/>
                  </a:cubicBezTo>
                  <a:cubicBezTo>
                    <a:pt x="226" y="282"/>
                    <a:pt x="226" y="226"/>
                    <a:pt x="226" y="226"/>
                  </a:cubicBezTo>
                  <a:cubicBezTo>
                    <a:pt x="226" y="169"/>
                    <a:pt x="254" y="113"/>
                    <a:pt x="282" y="56"/>
                  </a:cubicBezTo>
                  <a:cubicBezTo>
                    <a:pt x="311" y="56"/>
                    <a:pt x="339" y="28"/>
                    <a:pt x="367" y="28"/>
                  </a:cubicBezTo>
                  <a:cubicBezTo>
                    <a:pt x="395" y="28"/>
                    <a:pt x="480" y="0"/>
                    <a:pt x="508" y="56"/>
                  </a:cubicBezTo>
                  <a:lnTo>
                    <a:pt x="508" y="56"/>
                  </a:lnTo>
                  <a:cubicBezTo>
                    <a:pt x="565" y="56"/>
                    <a:pt x="593" y="85"/>
                    <a:pt x="621" y="113"/>
                  </a:cubicBezTo>
                  <a:cubicBezTo>
                    <a:pt x="621" y="141"/>
                    <a:pt x="621" y="169"/>
                    <a:pt x="621" y="226"/>
                  </a:cubicBezTo>
                  <a:close/>
                  <a:moveTo>
                    <a:pt x="311" y="226"/>
                  </a:moveTo>
                  <a:lnTo>
                    <a:pt x="311" y="226"/>
                  </a:lnTo>
                  <a:lnTo>
                    <a:pt x="311" y="254"/>
                  </a:lnTo>
                  <a:cubicBezTo>
                    <a:pt x="311" y="282"/>
                    <a:pt x="282" y="254"/>
                    <a:pt x="282" y="254"/>
                  </a:cubicBezTo>
                  <a:lnTo>
                    <a:pt x="282" y="226"/>
                  </a:lnTo>
                  <a:cubicBezTo>
                    <a:pt x="254" y="226"/>
                    <a:pt x="254" y="254"/>
                    <a:pt x="254" y="254"/>
                  </a:cubicBezTo>
                  <a:cubicBezTo>
                    <a:pt x="254" y="254"/>
                    <a:pt x="254" y="282"/>
                    <a:pt x="254" y="311"/>
                  </a:cubicBezTo>
                  <a:cubicBezTo>
                    <a:pt x="254" y="311"/>
                    <a:pt x="254" y="339"/>
                    <a:pt x="282" y="339"/>
                  </a:cubicBezTo>
                  <a:lnTo>
                    <a:pt x="282" y="367"/>
                  </a:lnTo>
                  <a:cubicBezTo>
                    <a:pt x="282" y="367"/>
                    <a:pt x="282" y="367"/>
                    <a:pt x="311" y="367"/>
                  </a:cubicBezTo>
                  <a:cubicBezTo>
                    <a:pt x="311" y="423"/>
                    <a:pt x="339" y="479"/>
                    <a:pt x="395" y="479"/>
                  </a:cubicBezTo>
                  <a:cubicBezTo>
                    <a:pt x="424" y="507"/>
                    <a:pt x="452" y="507"/>
                    <a:pt x="480" y="479"/>
                  </a:cubicBezTo>
                  <a:cubicBezTo>
                    <a:pt x="508" y="479"/>
                    <a:pt x="565" y="423"/>
                    <a:pt x="565" y="367"/>
                  </a:cubicBezTo>
                  <a:lnTo>
                    <a:pt x="565" y="367"/>
                  </a:lnTo>
                  <a:cubicBezTo>
                    <a:pt x="593" y="367"/>
                    <a:pt x="593" y="339"/>
                    <a:pt x="593" y="339"/>
                  </a:cubicBezTo>
                  <a:lnTo>
                    <a:pt x="593" y="311"/>
                  </a:lnTo>
                  <a:cubicBezTo>
                    <a:pt x="593" y="282"/>
                    <a:pt x="593" y="254"/>
                    <a:pt x="593" y="254"/>
                  </a:cubicBezTo>
                  <a:lnTo>
                    <a:pt x="593" y="226"/>
                  </a:lnTo>
                  <a:lnTo>
                    <a:pt x="593" y="254"/>
                  </a:lnTo>
                  <a:cubicBezTo>
                    <a:pt x="565" y="254"/>
                    <a:pt x="565" y="254"/>
                    <a:pt x="565" y="254"/>
                  </a:cubicBezTo>
                  <a:lnTo>
                    <a:pt x="565" y="254"/>
                  </a:lnTo>
                  <a:lnTo>
                    <a:pt x="565" y="254"/>
                  </a:lnTo>
                  <a:cubicBezTo>
                    <a:pt x="565" y="226"/>
                    <a:pt x="565" y="198"/>
                    <a:pt x="537" y="198"/>
                  </a:cubicBezTo>
                  <a:lnTo>
                    <a:pt x="537" y="198"/>
                  </a:lnTo>
                  <a:cubicBezTo>
                    <a:pt x="537" y="169"/>
                    <a:pt x="537" y="198"/>
                    <a:pt x="537" y="198"/>
                  </a:cubicBezTo>
                  <a:cubicBezTo>
                    <a:pt x="508" y="198"/>
                    <a:pt x="367" y="226"/>
                    <a:pt x="311" y="226"/>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sp>
        <p:nvSpPr>
          <p:cNvPr id="2" name="Slide Number Placeholder 1"/>
          <p:cNvSpPr>
            <a:spLocks noGrp="1"/>
          </p:cNvSpPr>
          <p:nvPr>
            <p:ph type="sldNum" sz="quarter" idx="10"/>
          </p:nvPr>
        </p:nvSpPr>
        <p:spPr/>
        <p:txBody>
          <a:bodyPr/>
          <a:lstStyle/>
          <a:p>
            <a:fld id="{F391D870-F278-EA46-B543-D2C306DF4062}" type="slidenum">
              <a:rPr lang="en-US" smtClean="0"/>
              <a:pPr/>
              <a:t>23</a:t>
            </a:fld>
            <a:endParaRPr lang="en-US" dirty="0"/>
          </a:p>
        </p:txBody>
      </p:sp>
    </p:spTree>
    <p:extLst>
      <p:ext uri="{BB962C8B-B14F-4D97-AF65-F5344CB8AC3E}">
        <p14:creationId xmlns:p14="http://schemas.microsoft.com/office/powerpoint/2010/main" val="10141087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a:stCxn id="26" idx="3"/>
            <a:endCxn id="16" idx="4"/>
          </p:cNvCxnSpPr>
          <p:nvPr/>
        </p:nvCxnSpPr>
        <p:spPr>
          <a:xfrm>
            <a:off x="1963246" y="3241206"/>
            <a:ext cx="2676245" cy="835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009" y="1307357"/>
            <a:ext cx="6997882" cy="6997882"/>
          </a:xfrm>
          <a:prstGeom prst="rect">
            <a:avLst/>
          </a:prstGeom>
        </p:spPr>
      </p:pic>
      <p:sp>
        <p:nvSpPr>
          <p:cNvPr id="5" name="Oval 4"/>
          <p:cNvSpPr/>
          <p:nvPr/>
        </p:nvSpPr>
        <p:spPr>
          <a:xfrm>
            <a:off x="5610497" y="5408023"/>
            <a:ext cx="1685109" cy="1685109"/>
          </a:xfrm>
          <a:prstGeom prst="ellipse">
            <a:avLst/>
          </a:prstGeom>
          <a:solidFill>
            <a:srgbClr val="AFABAB">
              <a:alpha val="3098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6638109" y="6250577"/>
            <a:ext cx="1068977" cy="1068977"/>
          </a:xfrm>
          <a:prstGeom prst="ellipse">
            <a:avLst/>
          </a:prstGeom>
          <a:solidFill>
            <a:srgbClr val="AFABAB">
              <a:alpha val="3098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5844541" y="6677911"/>
            <a:ext cx="1122317" cy="1122317"/>
          </a:xfrm>
          <a:prstGeom prst="ellipse">
            <a:avLst/>
          </a:prstGeom>
          <a:solidFill>
            <a:srgbClr val="AFABAB">
              <a:alpha val="32157"/>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145336" y="6467679"/>
            <a:ext cx="2140656" cy="738664"/>
          </a:xfrm>
          <a:prstGeom prst="rect">
            <a:avLst/>
          </a:prstGeom>
        </p:spPr>
        <p:txBody>
          <a:bodyPr wrap="square">
            <a:spAutoFit/>
          </a:bodyPr>
          <a:lstStyle/>
          <a:p>
            <a:r>
              <a:rPr lang="en-US" sz="1400" b="1" dirty="0" smtClean="0"/>
              <a:t>Government/</a:t>
            </a:r>
          </a:p>
          <a:p>
            <a:r>
              <a:rPr lang="en-US" sz="1400" b="1" dirty="0" smtClean="0"/>
              <a:t>System </a:t>
            </a:r>
            <a:br>
              <a:rPr lang="en-US" sz="1400" b="1" dirty="0" smtClean="0"/>
            </a:br>
            <a:r>
              <a:rPr lang="en-US" sz="1400" b="1" dirty="0" smtClean="0"/>
              <a:t>representatives/providers</a:t>
            </a:r>
            <a:endParaRPr lang="en-US" sz="1400" b="1" dirty="0"/>
          </a:p>
        </p:txBody>
      </p:sp>
      <p:sp>
        <p:nvSpPr>
          <p:cNvPr id="9" name="Rectangle 8"/>
          <p:cNvSpPr/>
          <p:nvPr/>
        </p:nvSpPr>
        <p:spPr>
          <a:xfrm>
            <a:off x="5938474" y="7091866"/>
            <a:ext cx="1400991" cy="523220"/>
          </a:xfrm>
          <a:prstGeom prst="rect">
            <a:avLst/>
          </a:prstGeom>
        </p:spPr>
        <p:txBody>
          <a:bodyPr wrap="square">
            <a:spAutoFit/>
          </a:bodyPr>
          <a:lstStyle/>
          <a:p>
            <a:r>
              <a:rPr lang="en-US" sz="1400" b="1" dirty="0" smtClean="0"/>
              <a:t>Innovation</a:t>
            </a:r>
          </a:p>
          <a:p>
            <a:r>
              <a:rPr lang="en-US" sz="1400" b="1" dirty="0" smtClean="0"/>
              <a:t>capability</a:t>
            </a:r>
            <a:endParaRPr lang="en-US" sz="1400" b="1" dirty="0"/>
          </a:p>
        </p:txBody>
      </p:sp>
      <p:sp>
        <p:nvSpPr>
          <p:cNvPr id="10" name="Rectangle 9"/>
          <p:cNvSpPr/>
          <p:nvPr/>
        </p:nvSpPr>
        <p:spPr>
          <a:xfrm>
            <a:off x="5962315" y="5641835"/>
            <a:ext cx="1521159" cy="830997"/>
          </a:xfrm>
          <a:prstGeom prst="rect">
            <a:avLst/>
          </a:prstGeom>
        </p:spPr>
        <p:txBody>
          <a:bodyPr wrap="square">
            <a:spAutoFit/>
          </a:bodyPr>
          <a:lstStyle/>
          <a:p>
            <a:r>
              <a:rPr lang="en-US" sz="1600" b="1" dirty="0" smtClean="0"/>
              <a:t>Disabled people/</a:t>
            </a:r>
          </a:p>
          <a:p>
            <a:r>
              <a:rPr lang="en-US" sz="1600" b="1" dirty="0" smtClean="0"/>
              <a:t>Whānau </a:t>
            </a:r>
            <a:endParaRPr lang="en-US" sz="1600" b="1" dirty="0"/>
          </a:p>
        </p:txBody>
      </p:sp>
      <p:sp>
        <p:nvSpPr>
          <p:cNvPr id="11" name="Rectangle 10"/>
          <p:cNvSpPr/>
          <p:nvPr/>
        </p:nvSpPr>
        <p:spPr>
          <a:xfrm>
            <a:off x="461009" y="393867"/>
            <a:ext cx="8110188" cy="461665"/>
          </a:xfrm>
          <a:prstGeom prst="rect">
            <a:avLst/>
          </a:prstGeom>
        </p:spPr>
        <p:txBody>
          <a:bodyPr wrap="square">
            <a:spAutoFit/>
          </a:bodyPr>
          <a:lstStyle/>
          <a:p>
            <a:r>
              <a:rPr lang="en-US" sz="2400" b="1" dirty="0">
                <a:solidFill>
                  <a:schemeClr val="accent1"/>
                </a:solidFill>
              </a:rPr>
              <a:t>6.2 </a:t>
            </a:r>
            <a:r>
              <a:rPr lang="en-US" sz="2400" b="1" dirty="0" smtClean="0">
                <a:solidFill>
                  <a:schemeClr val="accent1"/>
                </a:solidFill>
              </a:rPr>
              <a:t>National/regional governance  groups</a:t>
            </a:r>
            <a:endParaRPr lang="en-US" sz="2400" b="1" dirty="0">
              <a:solidFill>
                <a:schemeClr val="accent1"/>
              </a:solidFill>
            </a:endParaRPr>
          </a:p>
        </p:txBody>
      </p:sp>
      <p:sp>
        <p:nvSpPr>
          <p:cNvPr id="13" name="Oval 12"/>
          <p:cNvSpPr/>
          <p:nvPr/>
        </p:nvSpPr>
        <p:spPr>
          <a:xfrm>
            <a:off x="4267200" y="2013271"/>
            <a:ext cx="248194" cy="2481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5574031" y="3772403"/>
            <a:ext cx="248194" cy="2481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4924697" y="3357156"/>
            <a:ext cx="248194" cy="2481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4515394" y="3828328"/>
            <a:ext cx="248194" cy="2481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4143103" y="4911061"/>
            <a:ext cx="248194" cy="2481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4730931" y="4786964"/>
            <a:ext cx="248194" cy="2481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2438944" y="7366892"/>
            <a:ext cx="248194" cy="2481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3209381" y="6350879"/>
            <a:ext cx="248194" cy="2481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1736954" y="1922277"/>
            <a:ext cx="1545221" cy="154522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1647532" y="2055778"/>
            <a:ext cx="1682929" cy="738664"/>
          </a:xfrm>
          <a:prstGeom prst="rect">
            <a:avLst/>
          </a:prstGeom>
        </p:spPr>
        <p:txBody>
          <a:bodyPr wrap="square">
            <a:spAutoFit/>
          </a:bodyPr>
          <a:lstStyle/>
          <a:p>
            <a:pPr algn="ctr"/>
            <a:r>
              <a:rPr lang="en-US" sz="1400" b="1" dirty="0" smtClean="0"/>
              <a:t>Regional </a:t>
            </a:r>
            <a:br>
              <a:rPr lang="en-US" sz="1400" b="1" dirty="0" smtClean="0"/>
            </a:br>
            <a:r>
              <a:rPr lang="en-US" sz="1400" b="1" dirty="0" smtClean="0"/>
              <a:t>governance  </a:t>
            </a:r>
            <a:br>
              <a:rPr lang="en-US" sz="1400" b="1" dirty="0" smtClean="0"/>
            </a:br>
            <a:r>
              <a:rPr lang="en-US" sz="1400" b="1" dirty="0" smtClean="0"/>
              <a:t>groups </a:t>
            </a:r>
            <a:endParaRPr lang="en-US" sz="1400" b="1" dirty="0"/>
          </a:p>
        </p:txBody>
      </p:sp>
      <p:sp>
        <p:nvSpPr>
          <p:cNvPr id="28" name="Oval 27"/>
          <p:cNvSpPr/>
          <p:nvPr/>
        </p:nvSpPr>
        <p:spPr>
          <a:xfrm>
            <a:off x="1963694" y="2986086"/>
            <a:ext cx="822229" cy="822229"/>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2766377" y="2629829"/>
            <a:ext cx="906632" cy="90663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1914910" y="3132643"/>
            <a:ext cx="892015" cy="523220"/>
          </a:xfrm>
          <a:prstGeom prst="rect">
            <a:avLst/>
          </a:prstGeom>
        </p:spPr>
        <p:txBody>
          <a:bodyPr wrap="square">
            <a:spAutoFit/>
          </a:bodyPr>
          <a:lstStyle/>
          <a:p>
            <a:pPr algn="ctr"/>
            <a:r>
              <a:rPr lang="en-US" sz="1400" dirty="0" smtClean="0"/>
              <a:t>Family</a:t>
            </a:r>
          </a:p>
          <a:p>
            <a:pPr algn="ctr"/>
            <a:r>
              <a:rPr lang="en-US" sz="1400" dirty="0" smtClean="0"/>
              <a:t>forums</a:t>
            </a:r>
            <a:endParaRPr lang="en-US" sz="1400" dirty="0"/>
          </a:p>
        </p:txBody>
      </p:sp>
      <p:sp>
        <p:nvSpPr>
          <p:cNvPr id="31" name="Rectangle 30"/>
          <p:cNvSpPr/>
          <p:nvPr/>
        </p:nvSpPr>
        <p:spPr>
          <a:xfrm>
            <a:off x="2660942" y="2689138"/>
            <a:ext cx="1127924" cy="738664"/>
          </a:xfrm>
          <a:prstGeom prst="rect">
            <a:avLst/>
          </a:prstGeom>
        </p:spPr>
        <p:txBody>
          <a:bodyPr wrap="square">
            <a:spAutoFit/>
          </a:bodyPr>
          <a:lstStyle/>
          <a:p>
            <a:pPr algn="ctr"/>
            <a:r>
              <a:rPr lang="en-US" sz="1400" dirty="0" smtClean="0"/>
              <a:t>Disabled </a:t>
            </a:r>
          </a:p>
          <a:p>
            <a:pPr algn="ctr"/>
            <a:r>
              <a:rPr lang="en-US" sz="1400" dirty="0" smtClean="0"/>
              <a:t>People forums</a:t>
            </a:r>
            <a:endParaRPr lang="en-US" sz="1400" dirty="0"/>
          </a:p>
        </p:txBody>
      </p:sp>
      <p:sp>
        <p:nvSpPr>
          <p:cNvPr id="32" name="Oval 31"/>
          <p:cNvSpPr/>
          <p:nvPr/>
        </p:nvSpPr>
        <p:spPr>
          <a:xfrm>
            <a:off x="1204194" y="2517964"/>
            <a:ext cx="822229" cy="822229"/>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1159340" y="2588806"/>
            <a:ext cx="892015" cy="646331"/>
          </a:xfrm>
          <a:prstGeom prst="rect">
            <a:avLst/>
          </a:prstGeom>
        </p:spPr>
        <p:txBody>
          <a:bodyPr wrap="square">
            <a:spAutoFit/>
          </a:bodyPr>
          <a:lstStyle/>
          <a:p>
            <a:pPr algn="ctr"/>
            <a:r>
              <a:rPr lang="en-US" sz="1200" dirty="0" smtClean="0"/>
              <a:t>Comms of Practice</a:t>
            </a:r>
          </a:p>
          <a:p>
            <a:pPr algn="ctr"/>
            <a:r>
              <a:rPr lang="en-US" sz="1200" dirty="0" smtClean="0"/>
              <a:t>forums</a:t>
            </a:r>
            <a:endParaRPr lang="en-US" sz="1200" dirty="0"/>
          </a:p>
        </p:txBody>
      </p:sp>
      <p:cxnSp>
        <p:nvCxnSpPr>
          <p:cNvPr id="37" name="Straight Connector 36"/>
          <p:cNvCxnSpPr>
            <a:stCxn id="26" idx="7"/>
            <a:endCxn id="16" idx="7"/>
          </p:cNvCxnSpPr>
          <p:nvPr/>
        </p:nvCxnSpPr>
        <p:spPr>
          <a:xfrm>
            <a:off x="3055883" y="2148569"/>
            <a:ext cx="1671358" cy="17161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4" idx="5"/>
          </p:cNvCxnSpPr>
          <p:nvPr/>
        </p:nvCxnSpPr>
        <p:spPr>
          <a:xfrm>
            <a:off x="5785878" y="3984250"/>
            <a:ext cx="427488" cy="14579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106218" y="3753695"/>
            <a:ext cx="951682" cy="17398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2591421" y="6536088"/>
            <a:ext cx="3031433" cy="1061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endCxn id="5" idx="2"/>
          </p:cNvCxnSpPr>
          <p:nvPr/>
        </p:nvCxnSpPr>
        <p:spPr>
          <a:xfrm flipV="1">
            <a:off x="3457575" y="6250578"/>
            <a:ext cx="2152922" cy="2472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393197" y="5100521"/>
            <a:ext cx="1353084" cy="6450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endCxn id="5" idx="1"/>
          </p:cNvCxnSpPr>
          <p:nvPr/>
        </p:nvCxnSpPr>
        <p:spPr>
          <a:xfrm>
            <a:off x="4979125" y="4967344"/>
            <a:ext cx="878150" cy="6874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496010" y="2195358"/>
            <a:ext cx="1686895" cy="32542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6092295" y="4181992"/>
            <a:ext cx="2892434" cy="1015663"/>
          </a:xfrm>
          <a:prstGeom prst="rect">
            <a:avLst/>
          </a:prstGeom>
        </p:spPr>
        <p:txBody>
          <a:bodyPr wrap="square">
            <a:spAutoFit/>
          </a:bodyPr>
          <a:lstStyle/>
          <a:p>
            <a:pPr algn="ctr"/>
            <a:r>
              <a:rPr lang="en-US" sz="2000" b="1" dirty="0" smtClean="0">
                <a:solidFill>
                  <a:schemeClr val="accent1"/>
                </a:solidFill>
              </a:rPr>
              <a:t>National governance  </a:t>
            </a:r>
            <a:br>
              <a:rPr lang="en-US" sz="2000" b="1" dirty="0" smtClean="0">
                <a:solidFill>
                  <a:schemeClr val="accent1"/>
                </a:solidFill>
              </a:rPr>
            </a:br>
            <a:r>
              <a:rPr lang="en-US" sz="2000" b="1" dirty="0" smtClean="0">
                <a:solidFill>
                  <a:schemeClr val="accent1"/>
                </a:solidFill>
              </a:rPr>
              <a:t>group (action and Innovation focus)</a:t>
            </a:r>
            <a:endParaRPr lang="en-US" sz="2000" b="1" dirty="0">
              <a:solidFill>
                <a:schemeClr val="accent1"/>
              </a:solidFill>
            </a:endParaRPr>
          </a:p>
        </p:txBody>
      </p:sp>
      <p:sp>
        <p:nvSpPr>
          <p:cNvPr id="67" name="Down Arrow Callout 66"/>
          <p:cNvSpPr/>
          <p:nvPr/>
        </p:nvSpPr>
        <p:spPr>
          <a:xfrm>
            <a:off x="5659846" y="8438416"/>
            <a:ext cx="2250839" cy="1008343"/>
          </a:xfrm>
          <a:prstGeom prst="downArrowCallou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Down Arrow Callout 68"/>
          <p:cNvSpPr/>
          <p:nvPr/>
        </p:nvSpPr>
        <p:spPr>
          <a:xfrm>
            <a:off x="5659846" y="9550245"/>
            <a:ext cx="2250839" cy="869502"/>
          </a:xfrm>
          <a:prstGeom prst="downArrowCallou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5734504" y="8507324"/>
            <a:ext cx="2101522" cy="523220"/>
          </a:xfrm>
          <a:prstGeom prst="rect">
            <a:avLst/>
          </a:prstGeom>
        </p:spPr>
        <p:txBody>
          <a:bodyPr wrap="square">
            <a:spAutoFit/>
          </a:bodyPr>
          <a:lstStyle/>
          <a:p>
            <a:pPr algn="ctr"/>
            <a:r>
              <a:rPr lang="en-US" sz="1400" dirty="0" smtClean="0"/>
              <a:t>Identify and design change and improvement</a:t>
            </a:r>
            <a:endParaRPr lang="en-US" sz="1400" dirty="0"/>
          </a:p>
        </p:txBody>
      </p:sp>
      <p:sp>
        <p:nvSpPr>
          <p:cNvPr id="71" name="Rectangle 70"/>
          <p:cNvSpPr/>
          <p:nvPr/>
        </p:nvSpPr>
        <p:spPr>
          <a:xfrm>
            <a:off x="5734504" y="9604874"/>
            <a:ext cx="2101522" cy="523220"/>
          </a:xfrm>
          <a:prstGeom prst="rect">
            <a:avLst/>
          </a:prstGeom>
        </p:spPr>
        <p:txBody>
          <a:bodyPr wrap="square">
            <a:spAutoFit/>
          </a:bodyPr>
          <a:lstStyle/>
          <a:p>
            <a:pPr algn="ctr"/>
            <a:r>
              <a:rPr lang="en-US" sz="1400" dirty="0" smtClean="0"/>
              <a:t>Agree changes with Minister</a:t>
            </a:r>
            <a:endParaRPr lang="en-US" sz="1400" dirty="0"/>
          </a:p>
        </p:txBody>
      </p:sp>
      <p:sp>
        <p:nvSpPr>
          <p:cNvPr id="75" name="Curved Up Arrow 74"/>
          <p:cNvSpPr/>
          <p:nvPr/>
        </p:nvSpPr>
        <p:spPr>
          <a:xfrm rot="187063" flipH="1">
            <a:off x="4042341" y="10497131"/>
            <a:ext cx="2662038" cy="1065540"/>
          </a:xfrm>
          <a:prstGeom prst="curvedUpArrow">
            <a:avLst>
              <a:gd name="adj1" fmla="val 25000"/>
              <a:gd name="adj2" fmla="val 50000"/>
              <a:gd name="adj3" fmla="val 28698"/>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6" name="Rectangle 75"/>
          <p:cNvSpPr/>
          <p:nvPr/>
        </p:nvSpPr>
        <p:spPr>
          <a:xfrm>
            <a:off x="2491900" y="8151932"/>
            <a:ext cx="2101522" cy="307777"/>
          </a:xfrm>
          <a:prstGeom prst="rect">
            <a:avLst/>
          </a:prstGeom>
          <a:ln w="19050">
            <a:solidFill>
              <a:schemeClr val="tx1"/>
            </a:solidFill>
          </a:ln>
        </p:spPr>
        <p:txBody>
          <a:bodyPr wrap="square">
            <a:spAutoFit/>
          </a:bodyPr>
          <a:lstStyle/>
          <a:p>
            <a:pPr algn="ctr"/>
            <a:r>
              <a:rPr lang="en-US" sz="1400" dirty="0" smtClean="0"/>
              <a:t>Implementation</a:t>
            </a:r>
            <a:endParaRPr lang="en-US" sz="1400" dirty="0"/>
          </a:p>
        </p:txBody>
      </p:sp>
      <p:sp>
        <p:nvSpPr>
          <p:cNvPr id="78" name="Rectangle 77"/>
          <p:cNvSpPr/>
          <p:nvPr/>
        </p:nvSpPr>
        <p:spPr>
          <a:xfrm>
            <a:off x="4011082" y="7102202"/>
            <a:ext cx="1520166" cy="523220"/>
          </a:xfrm>
          <a:prstGeom prst="rect">
            <a:avLst/>
          </a:prstGeom>
          <a:ln w="19050">
            <a:solidFill>
              <a:schemeClr val="tx1"/>
            </a:solidFill>
          </a:ln>
        </p:spPr>
        <p:txBody>
          <a:bodyPr wrap="square">
            <a:spAutoFit/>
          </a:bodyPr>
          <a:lstStyle/>
          <a:p>
            <a:pPr algn="ctr"/>
            <a:r>
              <a:rPr lang="en-US" sz="1400" dirty="0" smtClean="0"/>
              <a:t>Measure improvement</a:t>
            </a:r>
            <a:endParaRPr lang="en-US" sz="1400" dirty="0"/>
          </a:p>
        </p:txBody>
      </p:sp>
      <p:sp>
        <p:nvSpPr>
          <p:cNvPr id="55" name="Oval 54"/>
          <p:cNvSpPr/>
          <p:nvPr/>
        </p:nvSpPr>
        <p:spPr>
          <a:xfrm>
            <a:off x="3568535" y="9198756"/>
            <a:ext cx="1122317" cy="1122317"/>
          </a:xfrm>
          <a:prstGeom prst="ellipse">
            <a:avLst/>
          </a:prstGeom>
          <a:solidFill>
            <a:srgbClr val="AFABAB">
              <a:alpha val="32157"/>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3467595" y="9507481"/>
            <a:ext cx="1381723" cy="276999"/>
          </a:xfrm>
          <a:prstGeom prst="rect">
            <a:avLst/>
          </a:prstGeom>
        </p:spPr>
        <p:txBody>
          <a:bodyPr wrap="square">
            <a:spAutoFit/>
          </a:bodyPr>
          <a:lstStyle/>
          <a:p>
            <a:pPr algn="ctr"/>
            <a:r>
              <a:rPr lang="en-US" sz="1200" dirty="0" smtClean="0"/>
              <a:t>EGL team</a:t>
            </a:r>
            <a:endParaRPr lang="en-US" sz="1200" dirty="0"/>
          </a:p>
        </p:txBody>
      </p:sp>
      <p:sp>
        <p:nvSpPr>
          <p:cNvPr id="34" name="Circular Arrow 33"/>
          <p:cNvSpPr/>
          <p:nvPr/>
        </p:nvSpPr>
        <p:spPr>
          <a:xfrm rot="2532347" flipH="1" flipV="1">
            <a:off x="3366597" y="8455446"/>
            <a:ext cx="874314" cy="882427"/>
          </a:xfrm>
          <a:prstGeom prst="circularArrow">
            <a:avLst>
              <a:gd name="adj1" fmla="val 12500"/>
              <a:gd name="adj2" fmla="val 1142319"/>
              <a:gd name="adj3" fmla="val 20457681"/>
              <a:gd name="adj4" fmla="val 16511520"/>
              <a:gd name="adj5" fmla="val 125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0" name="Circular Arrow 59"/>
          <p:cNvSpPr/>
          <p:nvPr/>
        </p:nvSpPr>
        <p:spPr>
          <a:xfrm rot="10200596" flipH="1" flipV="1">
            <a:off x="3721364" y="6546697"/>
            <a:ext cx="874314" cy="882427"/>
          </a:xfrm>
          <a:prstGeom prst="circularArrow">
            <a:avLst>
              <a:gd name="adj1" fmla="val 12500"/>
              <a:gd name="adj2" fmla="val 1142319"/>
              <a:gd name="adj3" fmla="val 20457681"/>
              <a:gd name="adj4" fmla="val 16511520"/>
              <a:gd name="adj5" fmla="val 12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3" name="Rectangle 62"/>
          <p:cNvSpPr/>
          <p:nvPr/>
        </p:nvSpPr>
        <p:spPr>
          <a:xfrm>
            <a:off x="480406" y="9754613"/>
            <a:ext cx="2735626" cy="1938992"/>
          </a:xfrm>
          <a:prstGeom prst="rect">
            <a:avLst/>
          </a:prstGeom>
        </p:spPr>
        <p:txBody>
          <a:bodyPr wrap="square">
            <a:spAutoFit/>
          </a:bodyPr>
          <a:lstStyle/>
          <a:p>
            <a:endParaRPr lang="en-US" sz="1200" b="1" dirty="0" smtClean="0"/>
          </a:p>
          <a:p>
            <a:r>
              <a:rPr lang="en-US" sz="1200" b="1" dirty="0" smtClean="0"/>
              <a:t>Disabled people/whānau: </a:t>
            </a:r>
            <a:r>
              <a:rPr lang="en-US" sz="1200" dirty="0" smtClean="0"/>
              <a:t>make up over 60% of the  regional and national groups </a:t>
            </a:r>
          </a:p>
          <a:p>
            <a:r>
              <a:rPr lang="en-US" sz="1200" b="1" dirty="0" smtClean="0"/>
              <a:t>Innovation capability: </a:t>
            </a:r>
            <a:r>
              <a:rPr lang="en-US" sz="1200" dirty="0" smtClean="0"/>
              <a:t>this acts as the opportunity catalyst and capability within the group and has responsibility to broker and support the action/innovation element of the system working with disabled people and government </a:t>
            </a:r>
            <a:endParaRPr lang="en-US" sz="1200" dirty="0"/>
          </a:p>
        </p:txBody>
      </p:sp>
      <p:sp>
        <p:nvSpPr>
          <p:cNvPr id="59" name="Circular Arrow 58"/>
          <p:cNvSpPr/>
          <p:nvPr/>
        </p:nvSpPr>
        <p:spPr>
          <a:xfrm rot="5813975" flipH="1" flipV="1">
            <a:off x="3359929" y="7534852"/>
            <a:ext cx="874314" cy="882427"/>
          </a:xfrm>
          <a:prstGeom prst="circularArrow">
            <a:avLst>
              <a:gd name="adj1" fmla="val 12500"/>
              <a:gd name="adj2" fmla="val 1142319"/>
              <a:gd name="adj3" fmla="val 20457681"/>
              <a:gd name="adj4" fmla="val 16511520"/>
              <a:gd name="adj5" fmla="val 125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Rectangle 61"/>
          <p:cNvSpPr/>
          <p:nvPr/>
        </p:nvSpPr>
        <p:spPr>
          <a:xfrm>
            <a:off x="7060791" y="7426623"/>
            <a:ext cx="2101522" cy="523220"/>
          </a:xfrm>
          <a:prstGeom prst="rect">
            <a:avLst/>
          </a:prstGeom>
        </p:spPr>
        <p:txBody>
          <a:bodyPr wrap="square">
            <a:spAutoFit/>
          </a:bodyPr>
          <a:lstStyle/>
          <a:p>
            <a:r>
              <a:rPr lang="en-US" sz="1400" dirty="0" smtClean="0"/>
              <a:t>Purpose: to make whole </a:t>
            </a:r>
            <a:br>
              <a:rPr lang="en-US" sz="1400" dirty="0" smtClean="0"/>
            </a:br>
            <a:r>
              <a:rPr lang="en-US" sz="1400" dirty="0" smtClean="0"/>
              <a:t>of system change</a:t>
            </a:r>
            <a:endParaRPr lang="en-US" sz="1400" dirty="0"/>
          </a:p>
        </p:txBody>
      </p:sp>
      <p:sp>
        <p:nvSpPr>
          <p:cNvPr id="3" name="Slide Number Placeholder 2"/>
          <p:cNvSpPr>
            <a:spLocks noGrp="1"/>
          </p:cNvSpPr>
          <p:nvPr>
            <p:ph type="sldNum" sz="quarter" idx="12"/>
          </p:nvPr>
        </p:nvSpPr>
        <p:spPr/>
        <p:txBody>
          <a:bodyPr/>
          <a:lstStyle/>
          <a:p>
            <a:fld id="{465C6875-824B-3941-A31A-199FBD3E3463}" type="slidenum">
              <a:rPr lang="en-US" smtClean="0"/>
              <a:t>24</a:t>
            </a:fld>
            <a:endParaRPr lang="en-US" dirty="0"/>
          </a:p>
        </p:txBody>
      </p:sp>
      <p:sp>
        <p:nvSpPr>
          <p:cNvPr id="65" name="Footer Placeholder 8"/>
          <p:cNvSpPr txBox="1">
            <a:spLocks/>
          </p:cNvSpPr>
          <p:nvPr/>
        </p:nvSpPr>
        <p:spPr>
          <a:xfrm>
            <a:off x="660083" y="12011554"/>
            <a:ext cx="5683567" cy="681038"/>
          </a:xfrm>
          <a:prstGeom prst="rect">
            <a:avLst/>
          </a:prstGeom>
        </p:spPr>
        <p:txBody>
          <a:bodyPr vert="horz" lIns="91440" tIns="45720" rIns="91440" bIns="45720" rtlCol="0" anchor="ctr"/>
          <a:lstStyle>
            <a:defPPr>
              <a:defRPr lang="en-US"/>
            </a:defPPr>
            <a:lvl1pPr marL="0" algn="l" defTabSz="1221913" rtl="0" eaLnBrk="1" latinLnBrk="0" hangingPunct="1">
              <a:defRPr sz="900" kern="1200">
                <a:solidFill>
                  <a:schemeClr val="tx1">
                    <a:tint val="75000"/>
                  </a:schemeClr>
                </a:solidFill>
                <a:latin typeface="Roboto" charset="0"/>
                <a:ea typeface="Roboto" charset="0"/>
                <a:cs typeface="Roboto" charset="0"/>
              </a:defRPr>
            </a:lvl1pPr>
            <a:lvl2pPr marL="610956" algn="l" defTabSz="1221913" rtl="0" eaLnBrk="1" latinLnBrk="0" hangingPunct="1">
              <a:defRPr sz="2405" kern="1200">
                <a:solidFill>
                  <a:schemeClr val="tx1"/>
                </a:solidFill>
                <a:latin typeface="+mn-lt"/>
                <a:ea typeface="+mn-ea"/>
                <a:cs typeface="+mn-cs"/>
              </a:defRPr>
            </a:lvl2pPr>
            <a:lvl3pPr marL="1221913" algn="l" defTabSz="1221913" rtl="0" eaLnBrk="1" latinLnBrk="0" hangingPunct="1">
              <a:defRPr sz="2405" kern="1200">
                <a:solidFill>
                  <a:schemeClr val="tx1"/>
                </a:solidFill>
                <a:latin typeface="+mn-lt"/>
                <a:ea typeface="+mn-ea"/>
                <a:cs typeface="+mn-cs"/>
              </a:defRPr>
            </a:lvl3pPr>
            <a:lvl4pPr marL="1832869" algn="l" defTabSz="1221913" rtl="0" eaLnBrk="1" latinLnBrk="0" hangingPunct="1">
              <a:defRPr sz="2405" kern="1200">
                <a:solidFill>
                  <a:schemeClr val="tx1"/>
                </a:solidFill>
                <a:latin typeface="+mn-lt"/>
                <a:ea typeface="+mn-ea"/>
                <a:cs typeface="+mn-cs"/>
              </a:defRPr>
            </a:lvl4pPr>
            <a:lvl5pPr marL="2443825" algn="l" defTabSz="1221913" rtl="0" eaLnBrk="1" latinLnBrk="0" hangingPunct="1">
              <a:defRPr sz="2405" kern="1200">
                <a:solidFill>
                  <a:schemeClr val="tx1"/>
                </a:solidFill>
                <a:latin typeface="+mn-lt"/>
                <a:ea typeface="+mn-ea"/>
                <a:cs typeface="+mn-cs"/>
              </a:defRPr>
            </a:lvl5pPr>
            <a:lvl6pPr marL="3054782" algn="l" defTabSz="1221913" rtl="0" eaLnBrk="1" latinLnBrk="0" hangingPunct="1">
              <a:defRPr sz="2405" kern="1200">
                <a:solidFill>
                  <a:schemeClr val="tx1"/>
                </a:solidFill>
                <a:latin typeface="+mn-lt"/>
                <a:ea typeface="+mn-ea"/>
                <a:cs typeface="+mn-cs"/>
              </a:defRPr>
            </a:lvl6pPr>
            <a:lvl7pPr marL="3665738" algn="l" defTabSz="1221913" rtl="0" eaLnBrk="1" latinLnBrk="0" hangingPunct="1">
              <a:defRPr sz="2405" kern="1200">
                <a:solidFill>
                  <a:schemeClr val="tx1"/>
                </a:solidFill>
                <a:latin typeface="+mn-lt"/>
                <a:ea typeface="+mn-ea"/>
                <a:cs typeface="+mn-cs"/>
              </a:defRPr>
            </a:lvl7pPr>
            <a:lvl8pPr marL="4276695" algn="l" defTabSz="1221913" rtl="0" eaLnBrk="1" latinLnBrk="0" hangingPunct="1">
              <a:defRPr sz="2405" kern="1200">
                <a:solidFill>
                  <a:schemeClr val="tx1"/>
                </a:solidFill>
                <a:latin typeface="+mn-lt"/>
                <a:ea typeface="+mn-ea"/>
                <a:cs typeface="+mn-cs"/>
              </a:defRPr>
            </a:lvl8pPr>
            <a:lvl9pPr marL="4887651" algn="l" defTabSz="1221913" rtl="0" eaLnBrk="1" latinLnBrk="0" hangingPunct="1">
              <a:defRPr sz="2405" kern="1200">
                <a:solidFill>
                  <a:schemeClr val="tx1"/>
                </a:solidFill>
                <a:latin typeface="+mn-lt"/>
                <a:ea typeface="+mn-ea"/>
                <a:cs typeface="+mn-cs"/>
              </a:defRPr>
            </a:lvl9pPr>
          </a:lstStyle>
          <a:p>
            <a:r>
              <a:rPr lang="en-NZ" dirty="0">
                <a:solidFill>
                  <a:schemeClr val="tx1">
                    <a:lumMod val="50000"/>
                    <a:lumOff val="50000"/>
                  </a:schemeClr>
                </a:solidFill>
              </a:rPr>
              <a:t>Enabling Good Lives | System Elements for Disability Support System transformation  </a:t>
            </a:r>
            <a:endParaRPr lang="en-US" dirty="0"/>
          </a:p>
        </p:txBody>
      </p:sp>
    </p:spTree>
    <p:extLst>
      <p:ext uri="{BB962C8B-B14F-4D97-AF65-F5344CB8AC3E}">
        <p14:creationId xmlns:p14="http://schemas.microsoft.com/office/powerpoint/2010/main" val="10201905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79492" y="401936"/>
            <a:ext cx="8110188" cy="461665"/>
          </a:xfrm>
          <a:prstGeom prst="rect">
            <a:avLst/>
          </a:prstGeom>
        </p:spPr>
        <p:txBody>
          <a:bodyPr wrap="square">
            <a:spAutoFit/>
          </a:bodyPr>
          <a:lstStyle/>
          <a:p>
            <a:r>
              <a:rPr lang="en-US" sz="2400" b="1" dirty="0" smtClean="0">
                <a:solidFill>
                  <a:schemeClr val="accent1"/>
                </a:solidFill>
              </a:rPr>
              <a:t>6.3 Outcomes framework </a:t>
            </a:r>
            <a:endParaRPr lang="en-US" sz="2400" b="1" dirty="0">
              <a:solidFill>
                <a:schemeClr val="accent1"/>
              </a:solidFill>
            </a:endParaRPr>
          </a:p>
        </p:txBody>
      </p:sp>
      <p:sp>
        <p:nvSpPr>
          <p:cNvPr id="36" name="TextBox 35"/>
          <p:cNvSpPr txBox="1"/>
          <p:nvPr/>
        </p:nvSpPr>
        <p:spPr>
          <a:xfrm>
            <a:off x="1704033" y="1245542"/>
            <a:ext cx="2209800" cy="1938992"/>
          </a:xfrm>
          <a:prstGeom prst="rect">
            <a:avLst/>
          </a:prstGeom>
          <a:noFill/>
          <a:ln>
            <a:solidFill>
              <a:schemeClr val="tx1"/>
            </a:solidFill>
          </a:ln>
        </p:spPr>
        <p:txBody>
          <a:bodyPr wrap="square" rtlCol="0">
            <a:spAutoFit/>
          </a:bodyPr>
          <a:lstStyle/>
          <a:p>
            <a:r>
              <a:rPr lang="en-US" sz="1200" b="1" dirty="0" smtClean="0"/>
              <a:t>New Zealand Disability Strategy and</a:t>
            </a:r>
            <a:r>
              <a:rPr lang="en-US" sz="1200" dirty="0" smtClean="0"/>
              <a:t> </a:t>
            </a:r>
            <a:r>
              <a:rPr lang="en-NZ" sz="1200" b="1" dirty="0"/>
              <a:t>Whāia Te Ao Mārama </a:t>
            </a:r>
            <a:endParaRPr lang="en-US" sz="1200" b="1" dirty="0" smtClean="0"/>
          </a:p>
          <a:p>
            <a:pPr marL="171450" indent="-171450">
              <a:buFont typeface="Arial" charset="0"/>
              <a:buChar char="•"/>
            </a:pPr>
            <a:r>
              <a:rPr lang="en-US" sz="1200" dirty="0" smtClean="0"/>
              <a:t>Employment</a:t>
            </a:r>
          </a:p>
          <a:p>
            <a:pPr marL="171450" indent="-171450">
              <a:buFont typeface="Arial" charset="0"/>
              <a:buChar char="•"/>
            </a:pPr>
            <a:r>
              <a:rPr lang="en-US" sz="1200" dirty="0" smtClean="0"/>
              <a:t>Education</a:t>
            </a:r>
          </a:p>
          <a:p>
            <a:pPr marL="171450" indent="-171450">
              <a:buFont typeface="Arial" charset="0"/>
              <a:buChar char="•"/>
            </a:pPr>
            <a:r>
              <a:rPr lang="en-US" sz="1200" dirty="0" smtClean="0"/>
              <a:t>Transport</a:t>
            </a:r>
          </a:p>
          <a:p>
            <a:pPr marL="171450" indent="-171450">
              <a:buFont typeface="Arial" charset="0"/>
              <a:buChar char="•"/>
            </a:pPr>
            <a:r>
              <a:rPr lang="en-US" sz="1200" dirty="0" smtClean="0"/>
              <a:t>Income</a:t>
            </a:r>
          </a:p>
          <a:p>
            <a:pPr marL="171450" indent="-171450">
              <a:buFont typeface="Arial" charset="0"/>
              <a:buChar char="•"/>
            </a:pPr>
            <a:r>
              <a:rPr lang="en-US" sz="1200" dirty="0" smtClean="0"/>
              <a:t>Housing</a:t>
            </a:r>
          </a:p>
          <a:p>
            <a:pPr marL="171450" indent="-171450">
              <a:buFont typeface="Arial" charset="0"/>
              <a:buChar char="•"/>
            </a:pPr>
            <a:r>
              <a:rPr lang="en-US" sz="1200" dirty="0" smtClean="0"/>
              <a:t>Choice and Control</a:t>
            </a:r>
          </a:p>
          <a:p>
            <a:pPr marL="171450" indent="-171450">
              <a:buFont typeface="Arial" charset="0"/>
              <a:buChar char="•"/>
            </a:pPr>
            <a:r>
              <a:rPr lang="en-US" sz="1200" dirty="0" smtClean="0"/>
              <a:t>Self determination</a:t>
            </a:r>
          </a:p>
          <a:p>
            <a:endParaRPr lang="en-US" sz="1200" dirty="0">
              <a:solidFill>
                <a:srgbClr val="FF0000"/>
              </a:solidFill>
            </a:endParaRPr>
          </a:p>
        </p:txBody>
      </p:sp>
      <p:sp>
        <p:nvSpPr>
          <p:cNvPr id="40" name="TextBox 39"/>
          <p:cNvSpPr txBox="1"/>
          <p:nvPr/>
        </p:nvSpPr>
        <p:spPr>
          <a:xfrm>
            <a:off x="4142433" y="1956742"/>
            <a:ext cx="723900" cy="462434"/>
          </a:xfrm>
          <a:prstGeom prst="rect">
            <a:avLst/>
          </a:prstGeom>
          <a:noFill/>
        </p:spPr>
        <p:txBody>
          <a:bodyPr wrap="square" rtlCol="0">
            <a:spAutoFit/>
          </a:bodyPr>
          <a:lstStyle/>
          <a:p>
            <a:r>
              <a:rPr lang="en-US" dirty="0" smtClean="0"/>
              <a:t>+</a:t>
            </a:r>
            <a:endParaRPr lang="en-US" dirty="0"/>
          </a:p>
        </p:txBody>
      </p:sp>
      <p:sp>
        <p:nvSpPr>
          <p:cNvPr id="68" name="TextBox 67"/>
          <p:cNvSpPr txBox="1"/>
          <p:nvPr/>
        </p:nvSpPr>
        <p:spPr>
          <a:xfrm>
            <a:off x="4777433" y="1893242"/>
            <a:ext cx="1600200" cy="646331"/>
          </a:xfrm>
          <a:prstGeom prst="rect">
            <a:avLst/>
          </a:prstGeom>
          <a:noFill/>
          <a:ln>
            <a:solidFill>
              <a:schemeClr val="tx1"/>
            </a:solidFill>
          </a:ln>
        </p:spPr>
        <p:txBody>
          <a:bodyPr wrap="square" rtlCol="0">
            <a:spAutoFit/>
          </a:bodyPr>
          <a:lstStyle/>
          <a:p>
            <a:r>
              <a:rPr lang="en-US" sz="1200" dirty="0" smtClean="0"/>
              <a:t>Disability Support System insights</a:t>
            </a:r>
          </a:p>
          <a:p>
            <a:endParaRPr lang="en-US" sz="1200" dirty="0"/>
          </a:p>
        </p:txBody>
      </p:sp>
      <p:sp>
        <p:nvSpPr>
          <p:cNvPr id="41" name="Left Brace 40"/>
          <p:cNvSpPr/>
          <p:nvPr/>
        </p:nvSpPr>
        <p:spPr>
          <a:xfrm rot="16200000">
            <a:off x="4021783" y="1289992"/>
            <a:ext cx="419100" cy="50292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2" name="TextBox 71"/>
          <p:cNvSpPr txBox="1"/>
          <p:nvPr/>
        </p:nvSpPr>
        <p:spPr>
          <a:xfrm>
            <a:off x="3177233" y="4306242"/>
            <a:ext cx="2349500" cy="646331"/>
          </a:xfrm>
          <a:prstGeom prst="rect">
            <a:avLst/>
          </a:prstGeom>
          <a:noFill/>
          <a:ln>
            <a:solidFill>
              <a:schemeClr val="tx1"/>
            </a:solidFill>
          </a:ln>
        </p:spPr>
        <p:txBody>
          <a:bodyPr wrap="square" rtlCol="0">
            <a:spAutoFit/>
          </a:bodyPr>
          <a:lstStyle/>
          <a:p>
            <a:r>
              <a:rPr lang="en-US" sz="1200" dirty="0" smtClean="0"/>
              <a:t>How are we collectively tracking against our own personal goals </a:t>
            </a:r>
          </a:p>
          <a:p>
            <a:r>
              <a:rPr lang="en-US" sz="1200" dirty="0" smtClean="0"/>
              <a:t>(at a meta level)</a:t>
            </a:r>
            <a:endParaRPr lang="en-US" sz="1200" dirty="0"/>
          </a:p>
        </p:txBody>
      </p:sp>
      <p:sp>
        <p:nvSpPr>
          <p:cNvPr id="73" name="TextBox 72"/>
          <p:cNvSpPr txBox="1"/>
          <p:nvPr/>
        </p:nvSpPr>
        <p:spPr>
          <a:xfrm rot="16200000">
            <a:off x="-391467" y="2159942"/>
            <a:ext cx="2349500" cy="461665"/>
          </a:xfrm>
          <a:prstGeom prst="rect">
            <a:avLst/>
          </a:prstGeom>
          <a:noFill/>
          <a:ln>
            <a:solidFill>
              <a:schemeClr val="tx1"/>
            </a:solidFill>
          </a:ln>
        </p:spPr>
        <p:txBody>
          <a:bodyPr wrap="square" rtlCol="0">
            <a:spAutoFit/>
          </a:bodyPr>
          <a:lstStyle/>
          <a:p>
            <a:pPr algn="ctr"/>
            <a:r>
              <a:rPr lang="en-US" sz="1200" b="1" dirty="0" smtClean="0"/>
              <a:t>How is the system doing at a macro-level?</a:t>
            </a:r>
            <a:endParaRPr lang="en-US" sz="1200" b="1" dirty="0"/>
          </a:p>
        </p:txBody>
      </p:sp>
      <p:sp>
        <p:nvSpPr>
          <p:cNvPr id="74" name="TextBox 73"/>
          <p:cNvSpPr txBox="1"/>
          <p:nvPr/>
        </p:nvSpPr>
        <p:spPr>
          <a:xfrm rot="16200000">
            <a:off x="-378767" y="4915843"/>
            <a:ext cx="2349500" cy="461665"/>
          </a:xfrm>
          <a:prstGeom prst="rect">
            <a:avLst/>
          </a:prstGeom>
          <a:noFill/>
          <a:ln>
            <a:solidFill>
              <a:schemeClr val="tx1"/>
            </a:solidFill>
          </a:ln>
        </p:spPr>
        <p:txBody>
          <a:bodyPr wrap="square" rtlCol="0">
            <a:spAutoFit/>
          </a:bodyPr>
          <a:lstStyle/>
          <a:p>
            <a:pPr algn="ctr"/>
            <a:r>
              <a:rPr lang="en-US" sz="1200" b="1" dirty="0" smtClean="0"/>
              <a:t>How are disabled people doing at a macro level?</a:t>
            </a:r>
            <a:endParaRPr lang="en-US" sz="1200" b="1" dirty="0"/>
          </a:p>
        </p:txBody>
      </p:sp>
      <p:sp>
        <p:nvSpPr>
          <p:cNvPr id="3" name="Slide Number Placeholder 2"/>
          <p:cNvSpPr>
            <a:spLocks noGrp="1"/>
          </p:cNvSpPr>
          <p:nvPr>
            <p:ph type="sldNum" sz="quarter" idx="12"/>
          </p:nvPr>
        </p:nvSpPr>
        <p:spPr/>
        <p:txBody>
          <a:bodyPr/>
          <a:lstStyle/>
          <a:p>
            <a:fld id="{465C6875-824B-3941-A31A-199FBD3E3463}" type="slidenum">
              <a:rPr lang="en-US" smtClean="0"/>
              <a:t>25</a:t>
            </a:fld>
            <a:endParaRPr lang="en-US" dirty="0"/>
          </a:p>
        </p:txBody>
      </p:sp>
      <p:sp>
        <p:nvSpPr>
          <p:cNvPr id="12" name="Footer Placeholder 8"/>
          <p:cNvSpPr txBox="1">
            <a:spLocks/>
          </p:cNvSpPr>
          <p:nvPr/>
        </p:nvSpPr>
        <p:spPr>
          <a:xfrm>
            <a:off x="660083" y="12011554"/>
            <a:ext cx="5683567" cy="681038"/>
          </a:xfrm>
          <a:prstGeom prst="rect">
            <a:avLst/>
          </a:prstGeom>
        </p:spPr>
        <p:txBody>
          <a:bodyPr vert="horz" lIns="91440" tIns="45720" rIns="91440" bIns="45720" rtlCol="0" anchor="ctr"/>
          <a:lstStyle>
            <a:defPPr>
              <a:defRPr lang="en-US"/>
            </a:defPPr>
            <a:lvl1pPr marL="0" algn="l" defTabSz="1221913" rtl="0" eaLnBrk="1" latinLnBrk="0" hangingPunct="1">
              <a:defRPr sz="900" kern="1200">
                <a:solidFill>
                  <a:schemeClr val="tx1">
                    <a:tint val="75000"/>
                  </a:schemeClr>
                </a:solidFill>
                <a:latin typeface="Roboto" charset="0"/>
                <a:ea typeface="Roboto" charset="0"/>
                <a:cs typeface="Roboto" charset="0"/>
              </a:defRPr>
            </a:lvl1pPr>
            <a:lvl2pPr marL="610956" algn="l" defTabSz="1221913" rtl="0" eaLnBrk="1" latinLnBrk="0" hangingPunct="1">
              <a:defRPr sz="2405" kern="1200">
                <a:solidFill>
                  <a:schemeClr val="tx1"/>
                </a:solidFill>
                <a:latin typeface="+mn-lt"/>
                <a:ea typeface="+mn-ea"/>
                <a:cs typeface="+mn-cs"/>
              </a:defRPr>
            </a:lvl2pPr>
            <a:lvl3pPr marL="1221913" algn="l" defTabSz="1221913" rtl="0" eaLnBrk="1" latinLnBrk="0" hangingPunct="1">
              <a:defRPr sz="2405" kern="1200">
                <a:solidFill>
                  <a:schemeClr val="tx1"/>
                </a:solidFill>
                <a:latin typeface="+mn-lt"/>
                <a:ea typeface="+mn-ea"/>
                <a:cs typeface="+mn-cs"/>
              </a:defRPr>
            </a:lvl3pPr>
            <a:lvl4pPr marL="1832869" algn="l" defTabSz="1221913" rtl="0" eaLnBrk="1" latinLnBrk="0" hangingPunct="1">
              <a:defRPr sz="2405" kern="1200">
                <a:solidFill>
                  <a:schemeClr val="tx1"/>
                </a:solidFill>
                <a:latin typeface="+mn-lt"/>
                <a:ea typeface="+mn-ea"/>
                <a:cs typeface="+mn-cs"/>
              </a:defRPr>
            </a:lvl4pPr>
            <a:lvl5pPr marL="2443825" algn="l" defTabSz="1221913" rtl="0" eaLnBrk="1" latinLnBrk="0" hangingPunct="1">
              <a:defRPr sz="2405" kern="1200">
                <a:solidFill>
                  <a:schemeClr val="tx1"/>
                </a:solidFill>
                <a:latin typeface="+mn-lt"/>
                <a:ea typeface="+mn-ea"/>
                <a:cs typeface="+mn-cs"/>
              </a:defRPr>
            </a:lvl5pPr>
            <a:lvl6pPr marL="3054782" algn="l" defTabSz="1221913" rtl="0" eaLnBrk="1" latinLnBrk="0" hangingPunct="1">
              <a:defRPr sz="2405" kern="1200">
                <a:solidFill>
                  <a:schemeClr val="tx1"/>
                </a:solidFill>
                <a:latin typeface="+mn-lt"/>
                <a:ea typeface="+mn-ea"/>
                <a:cs typeface="+mn-cs"/>
              </a:defRPr>
            </a:lvl6pPr>
            <a:lvl7pPr marL="3665738" algn="l" defTabSz="1221913" rtl="0" eaLnBrk="1" latinLnBrk="0" hangingPunct="1">
              <a:defRPr sz="2405" kern="1200">
                <a:solidFill>
                  <a:schemeClr val="tx1"/>
                </a:solidFill>
                <a:latin typeface="+mn-lt"/>
                <a:ea typeface="+mn-ea"/>
                <a:cs typeface="+mn-cs"/>
              </a:defRPr>
            </a:lvl7pPr>
            <a:lvl8pPr marL="4276695" algn="l" defTabSz="1221913" rtl="0" eaLnBrk="1" latinLnBrk="0" hangingPunct="1">
              <a:defRPr sz="2405" kern="1200">
                <a:solidFill>
                  <a:schemeClr val="tx1"/>
                </a:solidFill>
                <a:latin typeface="+mn-lt"/>
                <a:ea typeface="+mn-ea"/>
                <a:cs typeface="+mn-cs"/>
              </a:defRPr>
            </a:lvl8pPr>
            <a:lvl9pPr marL="4887651" algn="l" defTabSz="1221913" rtl="0" eaLnBrk="1" latinLnBrk="0" hangingPunct="1">
              <a:defRPr sz="2405" kern="1200">
                <a:solidFill>
                  <a:schemeClr val="tx1"/>
                </a:solidFill>
                <a:latin typeface="+mn-lt"/>
                <a:ea typeface="+mn-ea"/>
                <a:cs typeface="+mn-cs"/>
              </a:defRPr>
            </a:lvl9pPr>
          </a:lstStyle>
          <a:p>
            <a:r>
              <a:rPr lang="en-NZ" dirty="0">
                <a:solidFill>
                  <a:schemeClr val="tx1">
                    <a:lumMod val="50000"/>
                    <a:lumOff val="50000"/>
                  </a:schemeClr>
                </a:solidFill>
              </a:rPr>
              <a:t>Enabling Good Lives | System Elements for Disability Support </a:t>
            </a:r>
            <a:r>
              <a:rPr lang="en-NZ" dirty="0" smtClean="0">
                <a:solidFill>
                  <a:schemeClr val="tx1">
                    <a:lumMod val="50000"/>
                    <a:lumOff val="50000"/>
                  </a:schemeClr>
                </a:solidFill>
              </a:rPr>
              <a:t>System </a:t>
            </a:r>
            <a:r>
              <a:rPr lang="en-NZ" dirty="0">
                <a:solidFill>
                  <a:schemeClr val="tx1">
                    <a:lumMod val="50000"/>
                    <a:lumOff val="50000"/>
                  </a:schemeClr>
                </a:solidFill>
              </a:rPr>
              <a:t>transformation  </a:t>
            </a:r>
            <a:endParaRPr lang="en-US" dirty="0"/>
          </a:p>
        </p:txBody>
      </p:sp>
    </p:spTree>
    <p:extLst>
      <p:ext uri="{BB962C8B-B14F-4D97-AF65-F5344CB8AC3E}">
        <p14:creationId xmlns:p14="http://schemas.microsoft.com/office/powerpoint/2010/main" val="19858810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552450" y="531813"/>
            <a:ext cx="8496300" cy="11730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174427" y="865414"/>
            <a:ext cx="6468574" cy="2862322"/>
          </a:xfrm>
          <a:prstGeom prst="rect">
            <a:avLst/>
          </a:prstGeom>
        </p:spPr>
        <p:txBody>
          <a:bodyPr wrap="square">
            <a:spAutoFit/>
          </a:bodyPr>
          <a:lstStyle/>
          <a:p>
            <a:r>
              <a:rPr lang="en-US" sz="6000" b="1" dirty="0" smtClean="0">
                <a:solidFill>
                  <a:schemeClr val="bg1"/>
                </a:solidFill>
              </a:rPr>
              <a:t>How the new system delivers on the EGL principles </a:t>
            </a:r>
            <a:endParaRPr lang="en-GB" sz="6000" b="1" dirty="0">
              <a:solidFill>
                <a:schemeClr val="bg1"/>
              </a:solidFill>
            </a:endParaRPr>
          </a:p>
        </p:txBody>
      </p:sp>
      <p:sp>
        <p:nvSpPr>
          <p:cNvPr id="6" name="Slide Number Placeholder 5"/>
          <p:cNvSpPr>
            <a:spLocks noGrp="1"/>
          </p:cNvSpPr>
          <p:nvPr>
            <p:ph type="sldNum" sz="quarter" idx="12"/>
          </p:nvPr>
        </p:nvSpPr>
        <p:spPr/>
        <p:txBody>
          <a:bodyPr/>
          <a:lstStyle/>
          <a:p>
            <a:fld id="{465C6875-824B-3941-A31A-199FBD3E3463}" type="slidenum">
              <a:rPr lang="en-US" smtClean="0"/>
              <a:t>26</a:t>
            </a:fld>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33581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65C6875-824B-3941-A31A-199FBD3E3463}" type="slidenum">
              <a:rPr lang="en-US" smtClean="0"/>
              <a:t>27</a:t>
            </a:fld>
            <a:endParaRPr lang="en-US" dirty="0"/>
          </a:p>
        </p:txBody>
      </p:sp>
      <p:sp>
        <p:nvSpPr>
          <p:cNvPr id="6" name="Footer Placeholder 8"/>
          <p:cNvSpPr txBox="1">
            <a:spLocks/>
          </p:cNvSpPr>
          <p:nvPr/>
        </p:nvSpPr>
        <p:spPr>
          <a:xfrm>
            <a:off x="660083" y="12011554"/>
            <a:ext cx="5683567" cy="681038"/>
          </a:xfrm>
          <a:prstGeom prst="rect">
            <a:avLst/>
          </a:prstGeom>
        </p:spPr>
        <p:txBody>
          <a:bodyPr vert="horz" lIns="91440" tIns="45720" rIns="91440" bIns="45720" rtlCol="0" anchor="ctr"/>
          <a:lstStyle>
            <a:defPPr>
              <a:defRPr lang="en-US"/>
            </a:defPPr>
            <a:lvl1pPr marL="0" algn="l" defTabSz="1221913" rtl="0" eaLnBrk="1" latinLnBrk="0" hangingPunct="1">
              <a:defRPr sz="900" kern="1200">
                <a:solidFill>
                  <a:schemeClr val="tx1">
                    <a:tint val="75000"/>
                  </a:schemeClr>
                </a:solidFill>
                <a:latin typeface="Roboto" charset="0"/>
                <a:ea typeface="Roboto" charset="0"/>
                <a:cs typeface="Roboto" charset="0"/>
              </a:defRPr>
            </a:lvl1pPr>
            <a:lvl2pPr marL="610956" algn="l" defTabSz="1221913" rtl="0" eaLnBrk="1" latinLnBrk="0" hangingPunct="1">
              <a:defRPr sz="2405" kern="1200">
                <a:solidFill>
                  <a:schemeClr val="tx1"/>
                </a:solidFill>
                <a:latin typeface="+mn-lt"/>
                <a:ea typeface="+mn-ea"/>
                <a:cs typeface="+mn-cs"/>
              </a:defRPr>
            </a:lvl2pPr>
            <a:lvl3pPr marL="1221913" algn="l" defTabSz="1221913" rtl="0" eaLnBrk="1" latinLnBrk="0" hangingPunct="1">
              <a:defRPr sz="2405" kern="1200">
                <a:solidFill>
                  <a:schemeClr val="tx1"/>
                </a:solidFill>
                <a:latin typeface="+mn-lt"/>
                <a:ea typeface="+mn-ea"/>
                <a:cs typeface="+mn-cs"/>
              </a:defRPr>
            </a:lvl3pPr>
            <a:lvl4pPr marL="1832869" algn="l" defTabSz="1221913" rtl="0" eaLnBrk="1" latinLnBrk="0" hangingPunct="1">
              <a:defRPr sz="2405" kern="1200">
                <a:solidFill>
                  <a:schemeClr val="tx1"/>
                </a:solidFill>
                <a:latin typeface="+mn-lt"/>
                <a:ea typeface="+mn-ea"/>
                <a:cs typeface="+mn-cs"/>
              </a:defRPr>
            </a:lvl4pPr>
            <a:lvl5pPr marL="2443825" algn="l" defTabSz="1221913" rtl="0" eaLnBrk="1" latinLnBrk="0" hangingPunct="1">
              <a:defRPr sz="2405" kern="1200">
                <a:solidFill>
                  <a:schemeClr val="tx1"/>
                </a:solidFill>
                <a:latin typeface="+mn-lt"/>
                <a:ea typeface="+mn-ea"/>
                <a:cs typeface="+mn-cs"/>
              </a:defRPr>
            </a:lvl5pPr>
            <a:lvl6pPr marL="3054782" algn="l" defTabSz="1221913" rtl="0" eaLnBrk="1" latinLnBrk="0" hangingPunct="1">
              <a:defRPr sz="2405" kern="1200">
                <a:solidFill>
                  <a:schemeClr val="tx1"/>
                </a:solidFill>
                <a:latin typeface="+mn-lt"/>
                <a:ea typeface="+mn-ea"/>
                <a:cs typeface="+mn-cs"/>
              </a:defRPr>
            </a:lvl6pPr>
            <a:lvl7pPr marL="3665738" algn="l" defTabSz="1221913" rtl="0" eaLnBrk="1" latinLnBrk="0" hangingPunct="1">
              <a:defRPr sz="2405" kern="1200">
                <a:solidFill>
                  <a:schemeClr val="tx1"/>
                </a:solidFill>
                <a:latin typeface="+mn-lt"/>
                <a:ea typeface="+mn-ea"/>
                <a:cs typeface="+mn-cs"/>
              </a:defRPr>
            </a:lvl7pPr>
            <a:lvl8pPr marL="4276695" algn="l" defTabSz="1221913" rtl="0" eaLnBrk="1" latinLnBrk="0" hangingPunct="1">
              <a:defRPr sz="2405" kern="1200">
                <a:solidFill>
                  <a:schemeClr val="tx1"/>
                </a:solidFill>
                <a:latin typeface="+mn-lt"/>
                <a:ea typeface="+mn-ea"/>
                <a:cs typeface="+mn-cs"/>
              </a:defRPr>
            </a:lvl8pPr>
            <a:lvl9pPr marL="4887651" algn="l" defTabSz="1221913" rtl="0" eaLnBrk="1" latinLnBrk="0" hangingPunct="1">
              <a:defRPr sz="2405" kern="1200">
                <a:solidFill>
                  <a:schemeClr val="tx1"/>
                </a:solidFill>
                <a:latin typeface="+mn-lt"/>
                <a:ea typeface="+mn-ea"/>
                <a:cs typeface="+mn-cs"/>
              </a:defRPr>
            </a:lvl9pPr>
          </a:lstStyle>
          <a:p>
            <a:r>
              <a:rPr lang="en-NZ" dirty="0">
                <a:solidFill>
                  <a:schemeClr val="tx1">
                    <a:lumMod val="50000"/>
                    <a:lumOff val="50000"/>
                  </a:schemeClr>
                </a:solidFill>
              </a:rPr>
              <a:t>Enabling Good Lives | How the Disability Support System Transformation delivers on the EGL principles  </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829867667"/>
              </p:ext>
            </p:extLst>
          </p:nvPr>
        </p:nvGraphicFramePr>
        <p:xfrm>
          <a:off x="552450" y="531813"/>
          <a:ext cx="8461375" cy="8950441"/>
        </p:xfrm>
        <a:graphic>
          <a:graphicData uri="http://schemas.openxmlformats.org/drawingml/2006/table">
            <a:tbl>
              <a:tblPr firstRow="1" firstCol="1" bandRow="1">
                <a:tableStyleId>{5C22544A-7EE6-4342-B048-85BDC9FD1C3A}</a:tableStyleId>
              </a:tblPr>
              <a:tblGrid>
                <a:gridCol w="2886182"/>
                <a:gridCol w="5575193"/>
              </a:tblGrid>
              <a:tr h="288684">
                <a:tc gridSpan="2">
                  <a:txBody>
                    <a:bodyPr/>
                    <a:lstStyle/>
                    <a:p>
                      <a:pPr>
                        <a:spcAft>
                          <a:spcPts val="0"/>
                        </a:spcAft>
                      </a:pPr>
                      <a:r>
                        <a:rPr lang="en-US" sz="1400" dirty="0">
                          <a:solidFill>
                            <a:srgbClr val="007DD9"/>
                          </a:solidFill>
                          <a:effectLst/>
                          <a:latin typeface="+mn-lt"/>
                        </a:rPr>
                        <a:t>Self determination</a:t>
                      </a:r>
                    </a:p>
                    <a:p>
                      <a:pPr>
                        <a:spcAft>
                          <a:spcPts val="0"/>
                        </a:spcAft>
                      </a:pPr>
                      <a:r>
                        <a:rPr lang="en-US" sz="1000" dirty="0">
                          <a:solidFill>
                            <a:schemeClr val="tx1"/>
                          </a:solidFill>
                          <a:effectLst/>
                          <a:latin typeface="+mn-lt"/>
                        </a:rPr>
                        <a:t>Disabled people are in control of their </a:t>
                      </a:r>
                      <a:r>
                        <a:rPr lang="en-US" sz="1000" dirty="0" smtClean="0">
                          <a:solidFill>
                            <a:schemeClr val="tx1"/>
                          </a:solidFill>
                          <a:effectLst/>
                          <a:latin typeface="+mn-lt"/>
                        </a:rPr>
                        <a:t>lives.</a:t>
                      </a:r>
                    </a:p>
                  </a:txBody>
                  <a:tcPr marL="43303" marR="4330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1674369">
                <a:tc>
                  <a:txBody>
                    <a:bodyPr/>
                    <a:lstStyle/>
                    <a:p>
                      <a:pPr>
                        <a:spcAft>
                          <a:spcPts val="0"/>
                        </a:spcAft>
                      </a:pPr>
                      <a:r>
                        <a:rPr lang="en-US" sz="1000" b="0" dirty="0">
                          <a:solidFill>
                            <a:schemeClr val="tx1"/>
                          </a:solidFill>
                          <a:effectLst/>
                          <a:latin typeface="+mn-lt"/>
                        </a:rPr>
                        <a:t>­­­­­­</a:t>
                      </a:r>
                      <a:r>
                        <a:rPr lang="en-US" sz="1000" b="1" dirty="0">
                          <a:solidFill>
                            <a:schemeClr val="tx1"/>
                          </a:solidFill>
                          <a:effectLst/>
                          <a:latin typeface="+mn-lt"/>
                        </a:rPr>
                        <a:t>How the new system delivers on this principle </a:t>
                      </a:r>
                      <a:r>
                        <a:rPr lang="en-US" sz="1000" b="0" dirty="0">
                          <a:solidFill>
                            <a:schemeClr val="tx1"/>
                          </a:solidFill>
                          <a:effectLst/>
                          <a:latin typeface="+mn-lt"/>
                        </a:rPr>
                        <a:t>Disabled people and their </a:t>
                      </a:r>
                      <a:r>
                        <a:rPr lang="en-US" sz="1000" b="0" dirty="0" err="1">
                          <a:solidFill>
                            <a:schemeClr val="tx1"/>
                          </a:solidFill>
                          <a:effectLst/>
                          <a:latin typeface="+mn-lt"/>
                        </a:rPr>
                        <a:t>whānau</a:t>
                      </a:r>
                      <a:r>
                        <a:rPr lang="en-US" sz="1000" b="0" dirty="0">
                          <a:solidFill>
                            <a:schemeClr val="tx1"/>
                          </a:solidFill>
                          <a:effectLst/>
                          <a:latin typeface="+mn-lt"/>
                        </a:rPr>
                        <a:t> have authority, power, choice and control at every point throughout the system, in particular: </a:t>
                      </a:r>
                    </a:p>
                    <a:p>
                      <a:pPr marL="171450" lvl="0" indent="-171450">
                        <a:spcAft>
                          <a:spcPts val="0"/>
                        </a:spcAft>
                        <a:buFont typeface="Arial" charset="0"/>
                        <a:buChar char="•"/>
                      </a:pPr>
                      <a:r>
                        <a:rPr lang="en-US" sz="1000" b="0" dirty="0">
                          <a:solidFill>
                            <a:schemeClr val="tx1"/>
                          </a:solidFill>
                          <a:effectLst/>
                          <a:latin typeface="+mn-lt"/>
                        </a:rPr>
                        <a:t>Who they work with including the option of not working with an EGL connector</a:t>
                      </a:r>
                    </a:p>
                    <a:p>
                      <a:pPr marL="171450" lvl="0" indent="-171450">
                        <a:spcAft>
                          <a:spcPts val="0"/>
                        </a:spcAft>
                        <a:buFont typeface="Arial" charset="0"/>
                        <a:buChar char="•"/>
                      </a:pPr>
                      <a:r>
                        <a:rPr lang="en-US" sz="1000" b="0" dirty="0">
                          <a:solidFill>
                            <a:schemeClr val="tx1"/>
                          </a:solidFill>
                          <a:effectLst/>
                          <a:latin typeface="+mn-lt"/>
                        </a:rPr>
                        <a:t>The intensity, pace and type of support they receive</a:t>
                      </a:r>
                    </a:p>
                    <a:p>
                      <a:pPr marL="171450" lvl="0" indent="-171450">
                        <a:spcAft>
                          <a:spcPts val="0"/>
                        </a:spcAft>
                        <a:buFont typeface="Arial" charset="0"/>
                        <a:buChar char="•"/>
                      </a:pPr>
                      <a:r>
                        <a:rPr lang="en-US" sz="1000" b="0" dirty="0">
                          <a:solidFill>
                            <a:schemeClr val="tx1"/>
                          </a:solidFill>
                          <a:effectLst/>
                          <a:latin typeface="+mn-lt"/>
                        </a:rPr>
                        <a:t>Whether they have a plan</a:t>
                      </a:r>
                    </a:p>
                    <a:p>
                      <a:pPr marL="171450" lvl="0" indent="-171450">
                        <a:spcAft>
                          <a:spcPts val="0"/>
                        </a:spcAft>
                        <a:buFont typeface="Arial" charset="0"/>
                        <a:buChar char="•"/>
                      </a:pPr>
                      <a:r>
                        <a:rPr lang="en-US" sz="1000" b="0" dirty="0">
                          <a:solidFill>
                            <a:schemeClr val="tx1"/>
                          </a:solidFill>
                          <a:effectLst/>
                          <a:latin typeface="+mn-lt"/>
                        </a:rPr>
                        <a:t>How </a:t>
                      </a:r>
                      <a:r>
                        <a:rPr lang="en-US" sz="1000" b="0" dirty="0" smtClean="0">
                          <a:solidFill>
                            <a:schemeClr val="tx1"/>
                          </a:solidFill>
                          <a:effectLst/>
                          <a:latin typeface="+mn-lt"/>
                        </a:rPr>
                        <a:t>they</a:t>
                      </a:r>
                      <a:r>
                        <a:rPr lang="en-US" sz="1000" b="0" baseline="0" dirty="0" smtClean="0">
                          <a:solidFill>
                            <a:schemeClr val="tx1"/>
                          </a:solidFill>
                          <a:effectLst/>
                          <a:latin typeface="+mn-lt"/>
                        </a:rPr>
                        <a:t> </a:t>
                      </a:r>
                      <a:r>
                        <a:rPr lang="en-US" sz="1000" b="0" dirty="0" smtClean="0">
                          <a:solidFill>
                            <a:schemeClr val="tx1"/>
                          </a:solidFill>
                          <a:effectLst/>
                          <a:latin typeface="+mn-lt"/>
                        </a:rPr>
                        <a:t>spend </a:t>
                      </a:r>
                      <a:r>
                        <a:rPr lang="en-US" sz="1000" b="0" dirty="0">
                          <a:solidFill>
                            <a:schemeClr val="tx1"/>
                          </a:solidFill>
                          <a:effectLst/>
                          <a:latin typeface="+mn-lt"/>
                        </a:rPr>
                        <a:t>their funding allocation</a:t>
                      </a:r>
                    </a:p>
                    <a:p>
                      <a:pPr marL="171450" lvl="0" indent="-171450">
                        <a:spcAft>
                          <a:spcPts val="0"/>
                        </a:spcAft>
                        <a:buFont typeface="Arial" charset="0"/>
                        <a:buChar char="•"/>
                      </a:pPr>
                      <a:r>
                        <a:rPr lang="en-US" sz="1000" b="0" dirty="0">
                          <a:solidFill>
                            <a:schemeClr val="tx1"/>
                          </a:solidFill>
                          <a:effectLst/>
                          <a:latin typeface="+mn-lt"/>
                        </a:rPr>
                        <a:t>The amount of information </a:t>
                      </a:r>
                      <a:r>
                        <a:rPr lang="en-US" sz="1000" b="0" dirty="0" smtClean="0">
                          <a:solidFill>
                            <a:schemeClr val="tx1"/>
                          </a:solidFill>
                          <a:effectLst/>
                          <a:latin typeface="+mn-lt"/>
                        </a:rPr>
                        <a:t>they</a:t>
                      </a:r>
                      <a:r>
                        <a:rPr lang="en-US" sz="1000" b="0" baseline="0" dirty="0" smtClean="0">
                          <a:solidFill>
                            <a:schemeClr val="tx1"/>
                          </a:solidFill>
                          <a:effectLst/>
                          <a:latin typeface="+mn-lt"/>
                        </a:rPr>
                        <a:t> </a:t>
                      </a:r>
                      <a:r>
                        <a:rPr lang="en-US" sz="1000" b="0" dirty="0" smtClean="0">
                          <a:solidFill>
                            <a:schemeClr val="tx1"/>
                          </a:solidFill>
                          <a:effectLst/>
                          <a:latin typeface="+mn-lt"/>
                        </a:rPr>
                        <a:t>share </a:t>
                      </a:r>
                      <a:r>
                        <a:rPr lang="en-US" sz="1000" b="0" dirty="0">
                          <a:solidFill>
                            <a:schemeClr val="tx1"/>
                          </a:solidFill>
                          <a:effectLst/>
                          <a:latin typeface="+mn-lt"/>
                        </a:rPr>
                        <a:t>with those in the system </a:t>
                      </a:r>
                    </a:p>
                    <a:p>
                      <a:pPr marL="171450" lvl="0" indent="-171450">
                        <a:spcAft>
                          <a:spcPts val="0"/>
                        </a:spcAft>
                        <a:buFont typeface="Arial" charset="0"/>
                        <a:buChar char="•"/>
                      </a:pPr>
                      <a:r>
                        <a:rPr lang="en-US" sz="1000" b="0" dirty="0">
                          <a:solidFill>
                            <a:schemeClr val="tx1"/>
                          </a:solidFill>
                          <a:effectLst/>
                          <a:latin typeface="+mn-lt"/>
                        </a:rPr>
                        <a:t>They have a </a:t>
                      </a:r>
                      <a:r>
                        <a:rPr lang="en-US" sz="1000" b="0" dirty="0" smtClean="0">
                          <a:solidFill>
                            <a:schemeClr val="tx1"/>
                          </a:solidFill>
                          <a:effectLst/>
                          <a:latin typeface="+mn-lt"/>
                        </a:rPr>
                        <a:t>decision making </a:t>
                      </a:r>
                      <a:r>
                        <a:rPr lang="en-US" sz="1000" b="0" dirty="0">
                          <a:solidFill>
                            <a:schemeClr val="tx1"/>
                          </a:solidFill>
                          <a:effectLst/>
                          <a:latin typeface="+mn-lt"/>
                        </a:rPr>
                        <a:t>role over the  system to ensure it is responsive and continuously improved </a:t>
                      </a:r>
                    </a:p>
                    <a:p>
                      <a:pPr>
                        <a:spcAft>
                          <a:spcPts val="0"/>
                        </a:spcAft>
                      </a:pPr>
                      <a:r>
                        <a:rPr lang="en-US" sz="1000" b="0" dirty="0">
                          <a:solidFill>
                            <a:schemeClr val="tx1"/>
                          </a:solidFill>
                          <a:effectLst/>
                          <a:latin typeface="+mn-lt"/>
                        </a:rPr>
                        <a:t> </a:t>
                      </a:r>
                      <a:endParaRPr lang="en-US" sz="1000" b="0" dirty="0">
                        <a:solidFill>
                          <a:schemeClr val="tx1"/>
                        </a:solidFill>
                        <a:effectLst/>
                        <a:latin typeface="+mn-lt"/>
                        <a:ea typeface="Calibri" charset="0"/>
                        <a:cs typeface="Times New Roman" charset="0"/>
                      </a:endParaRPr>
                    </a:p>
                  </a:txBody>
                  <a:tcPr marL="43303" marR="43303"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US" sz="1000" b="1" dirty="0">
                          <a:solidFill>
                            <a:schemeClr val="tx1"/>
                          </a:solidFill>
                          <a:effectLst/>
                          <a:latin typeface="+mn-lt"/>
                        </a:rPr>
                        <a:t>Specific features and functions that exemplify this principle </a:t>
                      </a:r>
                    </a:p>
                    <a:p>
                      <a:pPr marL="171450" lvl="0" indent="-171450">
                        <a:spcAft>
                          <a:spcPts val="0"/>
                        </a:spcAft>
                        <a:buFont typeface="Arial" charset="0"/>
                        <a:buChar char="•"/>
                      </a:pPr>
                      <a:r>
                        <a:rPr lang="en-US" sz="1000" b="0" dirty="0">
                          <a:solidFill>
                            <a:schemeClr val="tx1"/>
                          </a:solidFill>
                          <a:effectLst/>
                          <a:latin typeface="+mn-lt"/>
                        </a:rPr>
                        <a:t>Disabled people/</a:t>
                      </a:r>
                      <a:r>
                        <a:rPr lang="en-US" sz="1000" b="0" dirty="0" err="1">
                          <a:solidFill>
                            <a:schemeClr val="tx1"/>
                          </a:solidFill>
                          <a:effectLst/>
                          <a:latin typeface="+mn-lt"/>
                        </a:rPr>
                        <a:t>whānau</a:t>
                      </a:r>
                      <a:r>
                        <a:rPr lang="en-US" sz="1000" b="0" dirty="0">
                          <a:solidFill>
                            <a:schemeClr val="tx1"/>
                          </a:solidFill>
                          <a:effectLst/>
                          <a:latin typeface="+mn-lt"/>
                        </a:rPr>
                        <a:t> can find out and research about who they may want to work with (1.2)</a:t>
                      </a:r>
                    </a:p>
                    <a:p>
                      <a:pPr marL="171450" lvl="0" indent="-171450">
                        <a:spcAft>
                          <a:spcPts val="0"/>
                        </a:spcAft>
                        <a:buFont typeface="Arial" charset="0"/>
                        <a:buChar char="•"/>
                      </a:pPr>
                      <a:r>
                        <a:rPr lang="en-US" sz="1000" b="0" dirty="0">
                          <a:solidFill>
                            <a:schemeClr val="tx1"/>
                          </a:solidFill>
                          <a:effectLst/>
                          <a:latin typeface="+mn-lt"/>
                        </a:rPr>
                        <a:t>Disabled people/</a:t>
                      </a:r>
                      <a:r>
                        <a:rPr lang="en-US" sz="1000" b="0" dirty="0" err="1">
                          <a:solidFill>
                            <a:schemeClr val="tx1"/>
                          </a:solidFill>
                          <a:effectLst/>
                          <a:latin typeface="+mn-lt"/>
                        </a:rPr>
                        <a:t>whānau</a:t>
                      </a:r>
                      <a:r>
                        <a:rPr lang="en-US" sz="1000" b="0" dirty="0">
                          <a:solidFill>
                            <a:schemeClr val="tx1"/>
                          </a:solidFill>
                          <a:effectLst/>
                          <a:latin typeface="+mn-lt"/>
                        </a:rPr>
                        <a:t> can identify the pathway that is right for them (2.1)</a:t>
                      </a:r>
                    </a:p>
                    <a:p>
                      <a:pPr marL="171450" lvl="0" indent="-171450">
                        <a:spcAft>
                          <a:spcPts val="0"/>
                        </a:spcAft>
                        <a:buFont typeface="Arial" charset="0"/>
                        <a:buChar char="•"/>
                      </a:pPr>
                      <a:r>
                        <a:rPr lang="en-US" sz="1000" b="0" dirty="0">
                          <a:solidFill>
                            <a:schemeClr val="tx1"/>
                          </a:solidFill>
                          <a:effectLst/>
                          <a:latin typeface="+mn-lt"/>
                        </a:rPr>
                        <a:t>Disabled people without people in their lives are supported to consider possibilities from expanding their network to advocates for substituted decision making (2.3)</a:t>
                      </a:r>
                    </a:p>
                    <a:p>
                      <a:pPr marL="171450" lvl="0" indent="-171450">
                        <a:spcAft>
                          <a:spcPts val="0"/>
                        </a:spcAft>
                        <a:buFont typeface="Arial" charset="0"/>
                        <a:buChar char="•"/>
                      </a:pPr>
                      <a:r>
                        <a:rPr lang="en-US" sz="1000" b="0" dirty="0">
                          <a:solidFill>
                            <a:schemeClr val="tx1"/>
                          </a:solidFill>
                          <a:effectLst/>
                          <a:latin typeface="+mn-lt"/>
                        </a:rPr>
                        <a:t>Disabled people have control over their information (2.4)</a:t>
                      </a:r>
                    </a:p>
                    <a:p>
                      <a:pPr marL="171450" lvl="0" indent="-171450">
                        <a:spcAft>
                          <a:spcPts val="0"/>
                        </a:spcAft>
                        <a:buFont typeface="Arial" charset="0"/>
                        <a:buChar char="•"/>
                      </a:pPr>
                      <a:r>
                        <a:rPr lang="en-US" sz="1000" b="0" dirty="0">
                          <a:solidFill>
                            <a:schemeClr val="tx1"/>
                          </a:solidFill>
                          <a:effectLst/>
                          <a:latin typeface="+mn-lt"/>
                        </a:rPr>
                        <a:t>Disabled people and </a:t>
                      </a:r>
                      <a:r>
                        <a:rPr lang="en-US" sz="1000" b="0" dirty="0" err="1">
                          <a:solidFill>
                            <a:schemeClr val="tx1"/>
                          </a:solidFill>
                          <a:effectLst/>
                          <a:latin typeface="+mn-lt"/>
                        </a:rPr>
                        <a:t>whānau</a:t>
                      </a:r>
                      <a:r>
                        <a:rPr lang="en-US" sz="1000" b="0" dirty="0">
                          <a:solidFill>
                            <a:schemeClr val="tx1"/>
                          </a:solidFill>
                          <a:effectLst/>
                          <a:latin typeface="+mn-lt"/>
                        </a:rPr>
                        <a:t> identify what they want to achieve, and what support they need (3.2)</a:t>
                      </a:r>
                    </a:p>
                    <a:p>
                      <a:pPr marL="171450" lvl="0" indent="-171450">
                        <a:spcAft>
                          <a:spcPts val="0"/>
                        </a:spcAft>
                        <a:buFont typeface="Arial" charset="0"/>
                        <a:buChar char="•"/>
                      </a:pPr>
                      <a:r>
                        <a:rPr lang="en-US" sz="1000" b="0" dirty="0">
                          <a:solidFill>
                            <a:schemeClr val="tx1"/>
                          </a:solidFill>
                          <a:effectLst/>
                          <a:latin typeface="+mn-lt"/>
                        </a:rPr>
                        <a:t>Disabled people/</a:t>
                      </a:r>
                      <a:r>
                        <a:rPr lang="en-US" sz="1000" b="0" dirty="0" err="1">
                          <a:solidFill>
                            <a:schemeClr val="tx1"/>
                          </a:solidFill>
                          <a:effectLst/>
                          <a:latin typeface="+mn-lt"/>
                        </a:rPr>
                        <a:t>whānau</a:t>
                      </a:r>
                      <a:r>
                        <a:rPr lang="en-US" sz="1000" b="0" dirty="0">
                          <a:solidFill>
                            <a:schemeClr val="tx1"/>
                          </a:solidFill>
                          <a:effectLst/>
                          <a:latin typeface="+mn-lt"/>
                        </a:rPr>
                        <a:t> determine how they manage their own resources, in a way that suits them (4.2)</a:t>
                      </a:r>
                    </a:p>
                    <a:p>
                      <a:pPr marL="171450" lvl="0" indent="-171450">
                        <a:spcAft>
                          <a:spcPts val="0"/>
                        </a:spcAft>
                        <a:buFont typeface="Arial" charset="0"/>
                        <a:buChar char="•"/>
                      </a:pPr>
                      <a:r>
                        <a:rPr lang="en-US" sz="1000" b="0" dirty="0">
                          <a:solidFill>
                            <a:schemeClr val="tx1"/>
                          </a:solidFill>
                          <a:effectLst/>
                          <a:latin typeface="+mn-lt"/>
                        </a:rPr>
                        <a:t>Respectful collection of information that will </a:t>
                      </a:r>
                      <a:r>
                        <a:rPr lang="en-US" sz="1000" b="0" dirty="0" smtClean="0">
                          <a:solidFill>
                            <a:schemeClr val="tx1"/>
                          </a:solidFill>
                          <a:effectLst/>
                          <a:latin typeface="+mn-lt"/>
                        </a:rPr>
                        <a:t>embed </a:t>
                      </a:r>
                      <a:r>
                        <a:rPr lang="en-US" sz="1000" b="0" dirty="0">
                          <a:solidFill>
                            <a:schemeClr val="tx1"/>
                          </a:solidFill>
                          <a:effectLst/>
                          <a:latin typeface="+mn-lt"/>
                        </a:rPr>
                        <a:t>learnings/gather insights to understand how the system is serving the disabled community (5.1)</a:t>
                      </a:r>
                    </a:p>
                    <a:p>
                      <a:pPr marL="171450" lvl="0" indent="-171450">
                        <a:spcAft>
                          <a:spcPts val="0"/>
                        </a:spcAft>
                        <a:buFont typeface="Arial" charset="0"/>
                        <a:buChar char="•"/>
                      </a:pPr>
                      <a:r>
                        <a:rPr lang="en-US" sz="1000" b="0" dirty="0">
                          <a:solidFill>
                            <a:schemeClr val="tx1"/>
                          </a:solidFill>
                          <a:effectLst/>
                          <a:latin typeface="+mn-lt"/>
                        </a:rPr>
                        <a:t>National/local governance group ensures that disabled people/</a:t>
                      </a:r>
                      <a:r>
                        <a:rPr lang="en-US" sz="1000" b="0" dirty="0" err="1">
                          <a:solidFill>
                            <a:schemeClr val="tx1"/>
                          </a:solidFill>
                          <a:effectLst/>
                          <a:latin typeface="+mn-lt"/>
                        </a:rPr>
                        <a:t>whānau</a:t>
                      </a:r>
                      <a:r>
                        <a:rPr lang="en-US" sz="1000" b="0" dirty="0">
                          <a:solidFill>
                            <a:schemeClr val="tx1"/>
                          </a:solidFill>
                          <a:effectLst/>
                          <a:latin typeface="+mn-lt"/>
                        </a:rPr>
                        <a:t> are making decisions that affect them at a local and national level, and that they are actively sharing oversight and making system improvements (6.2)</a:t>
                      </a:r>
                      <a:endParaRPr lang="en-US" sz="1000" b="0" dirty="0">
                        <a:solidFill>
                          <a:schemeClr val="tx1"/>
                        </a:solidFill>
                        <a:effectLst/>
                        <a:latin typeface="+mn-lt"/>
                        <a:ea typeface="Calibri" charset="0"/>
                        <a:cs typeface="Times New Roman" charset="0"/>
                      </a:endParaRPr>
                    </a:p>
                  </a:txBody>
                  <a:tcPr marL="43303" marR="43303"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74749">
                <a:tc gridSpan="2">
                  <a:txBody>
                    <a:bodyPr/>
                    <a:lstStyle/>
                    <a:p>
                      <a:pPr>
                        <a:spcAft>
                          <a:spcPts val="0"/>
                        </a:spcAft>
                      </a:pPr>
                      <a:r>
                        <a:rPr lang="en-US" sz="1400" dirty="0">
                          <a:solidFill>
                            <a:srgbClr val="007DD9"/>
                          </a:solidFill>
                          <a:effectLst/>
                          <a:latin typeface="+mn-lt"/>
                        </a:rPr>
                        <a:t>Beginning early</a:t>
                      </a:r>
                    </a:p>
                    <a:p>
                      <a:pPr>
                        <a:spcAft>
                          <a:spcPts val="0"/>
                        </a:spcAft>
                      </a:pPr>
                      <a:r>
                        <a:rPr lang="en-US" sz="1000" dirty="0" smtClean="0">
                          <a:solidFill>
                            <a:schemeClr val="tx1"/>
                          </a:solidFill>
                          <a:effectLst/>
                          <a:latin typeface="+mn-lt"/>
                        </a:rPr>
                        <a:t>Invest early in families and </a:t>
                      </a:r>
                      <a:r>
                        <a:rPr lang="en-US" sz="1000" dirty="0" err="1" smtClean="0">
                          <a:solidFill>
                            <a:schemeClr val="tx1"/>
                          </a:solidFill>
                          <a:effectLst/>
                          <a:latin typeface="+mn-lt"/>
                        </a:rPr>
                        <a:t>whānau</a:t>
                      </a:r>
                      <a:r>
                        <a:rPr lang="en-US" sz="1000" dirty="0" smtClean="0">
                          <a:solidFill>
                            <a:schemeClr val="tx1"/>
                          </a:solidFill>
                          <a:effectLst/>
                          <a:latin typeface="+mn-lt"/>
                        </a:rPr>
                        <a:t> to support them to be aspirational for their disabled child; to build community and natural supports and to support disabled children to become independent, rather than waiting for a crisis before support is available</a:t>
                      </a:r>
                      <a:endParaRPr lang="en-US" sz="1000" dirty="0">
                        <a:solidFill>
                          <a:schemeClr val="tx1"/>
                        </a:solidFill>
                        <a:effectLst/>
                        <a:latin typeface="+mn-lt"/>
                      </a:endParaRPr>
                    </a:p>
                  </a:txBody>
                  <a:tcPr marL="43303" marR="4330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1924562">
                <a:tc>
                  <a:txBody>
                    <a:bodyPr/>
                    <a:lstStyle/>
                    <a:p>
                      <a:pPr>
                        <a:spcAft>
                          <a:spcPts val="0"/>
                        </a:spcAft>
                      </a:pPr>
                      <a:r>
                        <a:rPr lang="en-US" sz="1000" b="0" dirty="0">
                          <a:solidFill>
                            <a:schemeClr val="tx1"/>
                          </a:solidFill>
                          <a:effectLst/>
                          <a:latin typeface="+mn-lt"/>
                        </a:rPr>
                        <a:t>­­­­­­</a:t>
                      </a:r>
                      <a:r>
                        <a:rPr lang="en-US" sz="1000" b="1" dirty="0">
                          <a:solidFill>
                            <a:schemeClr val="tx1"/>
                          </a:solidFill>
                          <a:effectLst/>
                          <a:latin typeface="+mn-lt"/>
                        </a:rPr>
                        <a:t>How the new system delivers on this principle </a:t>
                      </a:r>
                      <a:endParaRPr lang="en-US" sz="1000" b="1" dirty="0" smtClean="0">
                        <a:solidFill>
                          <a:schemeClr val="tx1"/>
                        </a:solidFill>
                        <a:effectLst/>
                        <a:latin typeface="+mn-lt"/>
                      </a:endParaRPr>
                    </a:p>
                    <a:p>
                      <a:pPr>
                        <a:spcAft>
                          <a:spcPts val="0"/>
                        </a:spcAft>
                      </a:pPr>
                      <a:r>
                        <a:rPr lang="en-US" sz="1000" b="0" dirty="0" smtClean="0">
                          <a:solidFill>
                            <a:schemeClr val="tx1"/>
                          </a:solidFill>
                          <a:effectLst/>
                          <a:latin typeface="+mn-lt"/>
                        </a:rPr>
                        <a:t>The </a:t>
                      </a:r>
                      <a:r>
                        <a:rPr lang="en-US" sz="1000" b="0" dirty="0">
                          <a:solidFill>
                            <a:schemeClr val="tx1"/>
                          </a:solidFill>
                          <a:effectLst/>
                          <a:latin typeface="+mn-lt"/>
                        </a:rPr>
                        <a:t>system focuses on investing in disabled people and </a:t>
                      </a:r>
                      <a:r>
                        <a:rPr lang="en-US" sz="1000" b="0" dirty="0" err="1">
                          <a:solidFill>
                            <a:schemeClr val="tx1"/>
                          </a:solidFill>
                          <a:effectLst/>
                          <a:latin typeface="+mn-lt"/>
                        </a:rPr>
                        <a:t>whānau</a:t>
                      </a:r>
                      <a:r>
                        <a:rPr lang="en-US" sz="1000" b="0" dirty="0">
                          <a:solidFill>
                            <a:schemeClr val="tx1"/>
                          </a:solidFill>
                          <a:effectLst/>
                          <a:latin typeface="+mn-lt"/>
                        </a:rPr>
                        <a:t> by:</a:t>
                      </a:r>
                    </a:p>
                    <a:p>
                      <a:pPr marL="171450" lvl="0" indent="-171450">
                        <a:spcAft>
                          <a:spcPts val="0"/>
                        </a:spcAft>
                        <a:buFont typeface="Arial" charset="0"/>
                        <a:buChar char="•"/>
                      </a:pPr>
                      <a:r>
                        <a:rPr lang="en-US" sz="1000" b="0" dirty="0">
                          <a:solidFill>
                            <a:schemeClr val="tx1"/>
                          </a:solidFill>
                          <a:effectLst/>
                          <a:latin typeface="+mn-lt"/>
                        </a:rPr>
                        <a:t>Pro-active outreach and follow-up</a:t>
                      </a:r>
                    </a:p>
                    <a:p>
                      <a:pPr marL="171450" lvl="0" indent="-171450">
                        <a:spcAft>
                          <a:spcPts val="0"/>
                        </a:spcAft>
                        <a:buFont typeface="Arial" charset="0"/>
                        <a:buChar char="•"/>
                      </a:pPr>
                      <a:r>
                        <a:rPr lang="en-US" sz="1000" b="0" dirty="0">
                          <a:solidFill>
                            <a:schemeClr val="tx1"/>
                          </a:solidFill>
                          <a:effectLst/>
                          <a:latin typeface="+mn-lt"/>
                        </a:rPr>
                        <a:t>Investing for the long term in disabled person and </a:t>
                      </a:r>
                      <a:r>
                        <a:rPr lang="en-US" sz="1000" b="0" dirty="0" err="1">
                          <a:solidFill>
                            <a:schemeClr val="tx1"/>
                          </a:solidFill>
                          <a:effectLst/>
                          <a:latin typeface="+mn-lt"/>
                        </a:rPr>
                        <a:t>whānau</a:t>
                      </a:r>
                      <a:r>
                        <a:rPr lang="en-US" sz="1000" b="0" dirty="0">
                          <a:solidFill>
                            <a:schemeClr val="tx1"/>
                          </a:solidFill>
                          <a:effectLst/>
                          <a:latin typeface="+mn-lt"/>
                        </a:rPr>
                        <a:t> capability </a:t>
                      </a:r>
                    </a:p>
                    <a:p>
                      <a:pPr marL="171450" lvl="0" indent="-171450">
                        <a:spcAft>
                          <a:spcPts val="0"/>
                        </a:spcAft>
                        <a:buFont typeface="Arial" charset="0"/>
                        <a:buChar char="•"/>
                      </a:pPr>
                      <a:r>
                        <a:rPr lang="en-US" sz="1000" b="0" dirty="0">
                          <a:solidFill>
                            <a:schemeClr val="tx1"/>
                          </a:solidFill>
                          <a:effectLst/>
                          <a:latin typeface="+mn-lt"/>
                        </a:rPr>
                        <a:t>Being intentional about </a:t>
                      </a:r>
                      <a:r>
                        <a:rPr lang="en-US" sz="1000" b="0" dirty="0" err="1">
                          <a:solidFill>
                            <a:schemeClr val="tx1"/>
                          </a:solidFill>
                          <a:effectLst/>
                          <a:latin typeface="+mn-lt"/>
                        </a:rPr>
                        <a:t>recognising</a:t>
                      </a:r>
                      <a:r>
                        <a:rPr lang="en-US" sz="1000" b="0" dirty="0">
                          <a:solidFill>
                            <a:schemeClr val="tx1"/>
                          </a:solidFill>
                          <a:effectLst/>
                          <a:latin typeface="+mn-lt"/>
                        </a:rPr>
                        <a:t> different types of support, including natural support, and support networks</a:t>
                      </a:r>
                    </a:p>
                    <a:p>
                      <a:pPr marL="171450" lvl="0" indent="-171450">
                        <a:spcAft>
                          <a:spcPts val="0"/>
                        </a:spcAft>
                        <a:buFont typeface="Arial" charset="0"/>
                        <a:buChar char="•"/>
                      </a:pPr>
                      <a:r>
                        <a:rPr lang="en-US" sz="1000" b="0" dirty="0">
                          <a:solidFill>
                            <a:schemeClr val="tx1"/>
                          </a:solidFill>
                          <a:effectLst/>
                          <a:latin typeface="+mn-lt"/>
                        </a:rPr>
                        <a:t>Ensuring the system enables aspiration and independence building for disabled people and their </a:t>
                      </a:r>
                      <a:r>
                        <a:rPr lang="en-US" sz="1000" b="0" dirty="0" err="1">
                          <a:solidFill>
                            <a:schemeClr val="tx1"/>
                          </a:solidFill>
                          <a:effectLst/>
                          <a:latin typeface="+mn-lt"/>
                        </a:rPr>
                        <a:t>whānau</a:t>
                      </a:r>
                      <a:endParaRPr lang="en-US" sz="1000" b="0" dirty="0">
                        <a:solidFill>
                          <a:schemeClr val="tx1"/>
                        </a:solidFill>
                        <a:effectLst/>
                        <a:latin typeface="+mn-lt"/>
                      </a:endParaRPr>
                    </a:p>
                    <a:p>
                      <a:pPr marL="171450" lvl="0" indent="-171450">
                        <a:spcAft>
                          <a:spcPts val="0"/>
                        </a:spcAft>
                        <a:buFont typeface="Arial" charset="0"/>
                        <a:buChar char="•"/>
                      </a:pPr>
                      <a:r>
                        <a:rPr lang="en-US" sz="1000" b="0" dirty="0">
                          <a:solidFill>
                            <a:schemeClr val="tx1"/>
                          </a:solidFill>
                          <a:effectLst/>
                          <a:latin typeface="+mn-lt"/>
                        </a:rPr>
                        <a:t>Social investment approach to funding</a:t>
                      </a:r>
                    </a:p>
                    <a:p>
                      <a:pPr marL="228600">
                        <a:spcAft>
                          <a:spcPts val="0"/>
                        </a:spcAft>
                      </a:pPr>
                      <a:r>
                        <a:rPr lang="en-US" sz="1000" b="0" dirty="0">
                          <a:solidFill>
                            <a:schemeClr val="tx1"/>
                          </a:solidFill>
                          <a:effectLst/>
                          <a:latin typeface="+mn-lt"/>
                        </a:rPr>
                        <a:t> </a:t>
                      </a:r>
                    </a:p>
                    <a:p>
                      <a:pPr>
                        <a:spcAft>
                          <a:spcPts val="0"/>
                        </a:spcAft>
                      </a:pPr>
                      <a:r>
                        <a:rPr lang="en-US" sz="1000" b="0" dirty="0">
                          <a:solidFill>
                            <a:schemeClr val="tx1"/>
                          </a:solidFill>
                          <a:effectLst/>
                          <a:latin typeface="+mn-lt"/>
                        </a:rPr>
                        <a:t> </a:t>
                      </a:r>
                      <a:endParaRPr lang="en-US" sz="1000" b="0" dirty="0">
                        <a:solidFill>
                          <a:schemeClr val="tx1"/>
                        </a:solidFill>
                        <a:effectLst/>
                        <a:latin typeface="+mn-lt"/>
                        <a:ea typeface="Calibri" charset="0"/>
                        <a:cs typeface="Times New Roman" charset="0"/>
                      </a:endParaRPr>
                    </a:p>
                  </a:txBody>
                  <a:tcPr marL="43303" marR="43303"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US" sz="1000" b="1" dirty="0">
                          <a:solidFill>
                            <a:schemeClr val="tx1"/>
                          </a:solidFill>
                          <a:effectLst/>
                          <a:latin typeface="+mn-lt"/>
                        </a:rPr>
                        <a:t>Specific features and functions that exemplify this principle </a:t>
                      </a:r>
                    </a:p>
                    <a:p>
                      <a:pPr marL="171450" lvl="0" indent="-171450">
                        <a:spcAft>
                          <a:spcPts val="0"/>
                        </a:spcAft>
                        <a:buFont typeface="Arial" charset="0"/>
                        <a:buChar char="•"/>
                      </a:pPr>
                      <a:r>
                        <a:rPr lang="en-US" sz="1000" b="0" dirty="0">
                          <a:solidFill>
                            <a:schemeClr val="tx1"/>
                          </a:solidFill>
                          <a:effectLst/>
                          <a:latin typeface="+mn-lt"/>
                        </a:rPr>
                        <a:t>A culturally and impairment responsive disability information front-end that is pro-active and meets people where they are (1.1)</a:t>
                      </a:r>
                    </a:p>
                    <a:p>
                      <a:pPr marL="171450" lvl="0" indent="-171450">
                        <a:spcAft>
                          <a:spcPts val="0"/>
                        </a:spcAft>
                        <a:buFont typeface="Arial" charset="0"/>
                        <a:buChar char="•"/>
                      </a:pPr>
                      <a:r>
                        <a:rPr lang="en-US" sz="1000" b="0" dirty="0">
                          <a:solidFill>
                            <a:schemeClr val="tx1"/>
                          </a:solidFill>
                          <a:effectLst/>
                          <a:latin typeface="+mn-lt"/>
                        </a:rPr>
                        <a:t>Dedicated funding that ensures disabled people/</a:t>
                      </a:r>
                      <a:r>
                        <a:rPr lang="en-US" sz="1000" b="0" dirty="0" err="1">
                          <a:solidFill>
                            <a:schemeClr val="tx1"/>
                          </a:solidFill>
                          <a:effectLst/>
                          <a:latin typeface="+mn-lt"/>
                        </a:rPr>
                        <a:t>whānau</a:t>
                      </a:r>
                      <a:r>
                        <a:rPr lang="en-US" sz="1000" b="0" dirty="0">
                          <a:solidFill>
                            <a:schemeClr val="tx1"/>
                          </a:solidFill>
                          <a:effectLst/>
                          <a:latin typeface="+mn-lt"/>
                        </a:rPr>
                        <a:t> are supported to move out of any immediate crisis (1.6)</a:t>
                      </a:r>
                    </a:p>
                    <a:p>
                      <a:pPr marL="171450" lvl="0" indent="-171450">
                        <a:spcAft>
                          <a:spcPts val="0"/>
                        </a:spcAft>
                        <a:buFont typeface="Arial" charset="0"/>
                        <a:buChar char="•"/>
                      </a:pPr>
                      <a:r>
                        <a:rPr lang="en-US" sz="1000" b="0" dirty="0">
                          <a:solidFill>
                            <a:schemeClr val="tx1"/>
                          </a:solidFill>
                          <a:effectLst/>
                          <a:latin typeface="+mn-lt"/>
                        </a:rPr>
                        <a:t>Investing in disabled people’s capability (1.5)</a:t>
                      </a:r>
                    </a:p>
                    <a:p>
                      <a:pPr marL="171450" lvl="0" indent="-171450">
                        <a:spcAft>
                          <a:spcPts val="0"/>
                        </a:spcAft>
                        <a:buFont typeface="Arial" charset="0"/>
                        <a:buChar char="•"/>
                      </a:pPr>
                      <a:r>
                        <a:rPr lang="en-US" sz="1000" b="0" dirty="0">
                          <a:solidFill>
                            <a:schemeClr val="tx1"/>
                          </a:solidFill>
                          <a:effectLst/>
                          <a:latin typeface="+mn-lt"/>
                        </a:rPr>
                        <a:t>Investing in </a:t>
                      </a:r>
                      <a:r>
                        <a:rPr lang="en-US" sz="1000" b="0" dirty="0" err="1">
                          <a:solidFill>
                            <a:schemeClr val="tx1"/>
                          </a:solidFill>
                          <a:effectLst/>
                          <a:latin typeface="+mn-lt"/>
                        </a:rPr>
                        <a:t>whānau</a:t>
                      </a:r>
                      <a:r>
                        <a:rPr lang="en-US" sz="1000" b="0" dirty="0">
                          <a:solidFill>
                            <a:schemeClr val="tx1"/>
                          </a:solidFill>
                          <a:effectLst/>
                          <a:latin typeface="+mn-lt"/>
                        </a:rPr>
                        <a:t> capability (1.7)</a:t>
                      </a:r>
                    </a:p>
                    <a:p>
                      <a:pPr marL="171450" lvl="0" indent="-171450">
                        <a:spcAft>
                          <a:spcPts val="0"/>
                        </a:spcAft>
                        <a:buFont typeface="Arial" charset="0"/>
                        <a:buChar char="•"/>
                      </a:pPr>
                      <a:r>
                        <a:rPr lang="en-US" sz="1000" b="0" dirty="0">
                          <a:solidFill>
                            <a:schemeClr val="tx1"/>
                          </a:solidFill>
                          <a:effectLst/>
                          <a:latin typeface="+mn-lt"/>
                        </a:rPr>
                        <a:t>The system ensures that people understand what the system can offer them, particularly if they don’t have someone in their lives (2.2)</a:t>
                      </a:r>
                    </a:p>
                    <a:p>
                      <a:pPr marL="171450" lvl="0" indent="-171450">
                        <a:spcAft>
                          <a:spcPts val="0"/>
                        </a:spcAft>
                        <a:buFont typeface="Arial" charset="0"/>
                        <a:buChar char="•"/>
                      </a:pPr>
                      <a:r>
                        <a:rPr lang="en-US" sz="1000" b="0" dirty="0">
                          <a:solidFill>
                            <a:schemeClr val="tx1"/>
                          </a:solidFill>
                          <a:effectLst/>
                          <a:latin typeface="+mn-lt"/>
                        </a:rPr>
                        <a:t>Disabled people and </a:t>
                      </a:r>
                      <a:r>
                        <a:rPr lang="en-US" sz="1000" b="0" dirty="0" err="1">
                          <a:solidFill>
                            <a:schemeClr val="tx1"/>
                          </a:solidFill>
                          <a:effectLst/>
                          <a:latin typeface="+mn-lt"/>
                        </a:rPr>
                        <a:t>whānau</a:t>
                      </a:r>
                      <a:r>
                        <a:rPr lang="en-US" sz="1000" b="0" dirty="0">
                          <a:solidFill>
                            <a:schemeClr val="tx1"/>
                          </a:solidFill>
                          <a:effectLst/>
                          <a:latin typeface="+mn-lt"/>
                        </a:rPr>
                        <a:t> without people in their lives can have support to consider possibilities and make decisions (2.3)</a:t>
                      </a:r>
                    </a:p>
                    <a:p>
                      <a:pPr marL="171450" lvl="0" indent="-171450">
                        <a:spcAft>
                          <a:spcPts val="0"/>
                        </a:spcAft>
                        <a:buFont typeface="Arial" charset="0"/>
                        <a:buChar char="•"/>
                      </a:pPr>
                      <a:r>
                        <a:rPr lang="en-US" sz="1000" b="0" dirty="0">
                          <a:solidFill>
                            <a:schemeClr val="tx1"/>
                          </a:solidFill>
                          <a:effectLst/>
                          <a:latin typeface="+mn-lt"/>
                        </a:rPr>
                        <a:t>Tools and resources to </a:t>
                      </a:r>
                      <a:r>
                        <a:rPr lang="en-US" sz="1000" b="0" dirty="0" smtClean="0">
                          <a:solidFill>
                            <a:schemeClr val="tx1"/>
                          </a:solidFill>
                          <a:effectLst/>
                          <a:latin typeface="+mn-lt"/>
                        </a:rPr>
                        <a:t>support</a:t>
                      </a:r>
                      <a:r>
                        <a:rPr lang="en-US" sz="1000" b="0" baseline="0" dirty="0" smtClean="0">
                          <a:solidFill>
                            <a:schemeClr val="tx1"/>
                          </a:solidFill>
                          <a:effectLst/>
                          <a:latin typeface="+mn-lt"/>
                        </a:rPr>
                        <a:t> meaningful conversations</a:t>
                      </a:r>
                      <a:r>
                        <a:rPr lang="en-US" sz="1000" b="0" dirty="0" smtClean="0">
                          <a:solidFill>
                            <a:schemeClr val="tx1"/>
                          </a:solidFill>
                          <a:effectLst/>
                          <a:latin typeface="+mn-lt"/>
                        </a:rPr>
                        <a:t> </a:t>
                      </a:r>
                      <a:r>
                        <a:rPr lang="en-US" sz="1000" b="0" dirty="0">
                          <a:solidFill>
                            <a:schemeClr val="tx1"/>
                          </a:solidFill>
                          <a:effectLst/>
                          <a:latin typeface="+mn-lt"/>
                        </a:rPr>
                        <a:t>(3.1)</a:t>
                      </a:r>
                    </a:p>
                    <a:p>
                      <a:pPr marL="171450" lvl="0" indent="-171450">
                        <a:spcAft>
                          <a:spcPts val="0"/>
                        </a:spcAft>
                        <a:buFont typeface="Arial" charset="0"/>
                        <a:buChar char="•"/>
                      </a:pPr>
                      <a:r>
                        <a:rPr lang="en-US" sz="1000" b="0" dirty="0">
                          <a:solidFill>
                            <a:schemeClr val="tx1"/>
                          </a:solidFill>
                          <a:effectLst/>
                          <a:latin typeface="+mn-lt"/>
                        </a:rPr>
                        <a:t>Disabled people and </a:t>
                      </a:r>
                      <a:r>
                        <a:rPr lang="en-US" sz="1000" b="0" dirty="0" err="1">
                          <a:solidFill>
                            <a:schemeClr val="tx1"/>
                          </a:solidFill>
                          <a:effectLst/>
                          <a:latin typeface="+mn-lt"/>
                        </a:rPr>
                        <a:t>whānau</a:t>
                      </a:r>
                      <a:r>
                        <a:rPr lang="en-US" sz="1000" b="0" dirty="0">
                          <a:solidFill>
                            <a:schemeClr val="tx1"/>
                          </a:solidFill>
                          <a:effectLst/>
                          <a:latin typeface="+mn-lt"/>
                        </a:rPr>
                        <a:t> identify what they want to achieve, and what support they need (3.2)</a:t>
                      </a:r>
                    </a:p>
                    <a:p>
                      <a:pPr marL="171450" lvl="0" indent="-171450">
                        <a:spcAft>
                          <a:spcPts val="0"/>
                        </a:spcAft>
                        <a:buFont typeface="Arial" charset="0"/>
                        <a:buChar char="•"/>
                      </a:pPr>
                      <a:r>
                        <a:rPr lang="en-US" sz="1000" b="0" dirty="0">
                          <a:solidFill>
                            <a:schemeClr val="tx1"/>
                          </a:solidFill>
                          <a:effectLst/>
                          <a:latin typeface="+mn-lt"/>
                        </a:rPr>
                        <a:t>Disabled people are allocated funding or can phase it differently to achieve better outcomes (3.4) </a:t>
                      </a:r>
                    </a:p>
                    <a:p>
                      <a:pPr marL="171450" lvl="0" indent="-171450">
                        <a:spcAft>
                          <a:spcPts val="0"/>
                        </a:spcAft>
                        <a:buFont typeface="Arial" charset="0"/>
                        <a:buChar char="•"/>
                      </a:pPr>
                      <a:r>
                        <a:rPr lang="en-US" sz="1000" b="0" dirty="0">
                          <a:solidFill>
                            <a:schemeClr val="tx1"/>
                          </a:solidFill>
                          <a:effectLst/>
                          <a:latin typeface="+mn-lt"/>
                        </a:rPr>
                        <a:t>Information collection tool collects information about the community in order to build community capacity (5.1)</a:t>
                      </a:r>
                    </a:p>
                    <a:p>
                      <a:pPr marL="171450" lvl="0" indent="-171450">
                        <a:spcAft>
                          <a:spcPts val="0"/>
                        </a:spcAft>
                        <a:buFont typeface="Arial" charset="0"/>
                        <a:buChar char="•"/>
                      </a:pPr>
                      <a:r>
                        <a:rPr lang="en-US" sz="1000" b="0" dirty="0">
                          <a:solidFill>
                            <a:schemeClr val="tx1"/>
                          </a:solidFill>
                          <a:effectLst/>
                          <a:latin typeface="+mn-lt"/>
                        </a:rPr>
                        <a:t>An EGL team that ensures disabled people and </a:t>
                      </a:r>
                      <a:r>
                        <a:rPr lang="en-US" sz="1000" b="0" dirty="0" err="1">
                          <a:solidFill>
                            <a:schemeClr val="tx1"/>
                          </a:solidFill>
                          <a:effectLst/>
                          <a:latin typeface="+mn-lt"/>
                        </a:rPr>
                        <a:t>whānau</a:t>
                      </a:r>
                      <a:r>
                        <a:rPr lang="en-US" sz="1000" b="0" dirty="0">
                          <a:solidFill>
                            <a:schemeClr val="tx1"/>
                          </a:solidFill>
                          <a:effectLst/>
                          <a:latin typeface="+mn-lt"/>
                        </a:rPr>
                        <a:t> are well supported to </a:t>
                      </a:r>
                      <a:r>
                        <a:rPr lang="en-US" sz="1000" b="0" dirty="0" smtClean="0">
                          <a:solidFill>
                            <a:schemeClr val="tx1"/>
                          </a:solidFill>
                          <a:effectLst/>
                          <a:latin typeface="+mn-lt"/>
                        </a:rPr>
                        <a:t>build</a:t>
                      </a:r>
                      <a:r>
                        <a:rPr lang="en-US" sz="1000" b="0" baseline="0" dirty="0" smtClean="0">
                          <a:solidFill>
                            <a:schemeClr val="tx1"/>
                          </a:solidFill>
                          <a:effectLst/>
                          <a:latin typeface="+mn-lt"/>
                        </a:rPr>
                        <a:t> </a:t>
                      </a:r>
                      <a:r>
                        <a:rPr lang="en-US" sz="1000" b="0" dirty="0" smtClean="0">
                          <a:solidFill>
                            <a:schemeClr val="tx1"/>
                          </a:solidFill>
                          <a:effectLst/>
                          <a:latin typeface="+mn-lt"/>
                        </a:rPr>
                        <a:t>a </a:t>
                      </a:r>
                      <a:r>
                        <a:rPr lang="en-US" sz="1000" b="0" dirty="0">
                          <a:solidFill>
                            <a:schemeClr val="tx1"/>
                          </a:solidFill>
                          <a:effectLst/>
                          <a:latin typeface="+mn-lt"/>
                        </a:rPr>
                        <a:t>good life for themselves (6.1)</a:t>
                      </a:r>
                      <a:endParaRPr lang="en-US" sz="1000" b="0" dirty="0">
                        <a:solidFill>
                          <a:schemeClr val="tx1"/>
                        </a:solidFill>
                        <a:effectLst/>
                        <a:latin typeface="+mn-lt"/>
                        <a:ea typeface="Calibri" charset="0"/>
                        <a:cs typeface="Times New Roman" charset="0"/>
                      </a:endParaRPr>
                    </a:p>
                  </a:txBody>
                  <a:tcPr marL="43303" marR="43303"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47132">
                <a:tc gridSpan="2">
                  <a:txBody>
                    <a:bodyPr/>
                    <a:lstStyle/>
                    <a:p>
                      <a:pPr>
                        <a:spcAft>
                          <a:spcPts val="0"/>
                        </a:spcAft>
                      </a:pPr>
                      <a:r>
                        <a:rPr lang="en-US" sz="1400" b="1" dirty="0" smtClean="0">
                          <a:solidFill>
                            <a:srgbClr val="007DD9"/>
                          </a:solidFill>
                          <a:effectLst/>
                          <a:latin typeface="+mn-lt"/>
                          <a:ea typeface="Calibri" charset="0"/>
                          <a:cs typeface="Times New Roman" charset="0"/>
                        </a:rPr>
                        <a:t>Ordinary life outcomes</a:t>
                      </a:r>
                    </a:p>
                    <a:p>
                      <a:pPr>
                        <a:spcAft>
                          <a:spcPts val="0"/>
                        </a:spcAft>
                      </a:pPr>
                      <a:r>
                        <a:rPr lang="en-US" sz="1000" b="1" dirty="0" smtClean="0">
                          <a:solidFill>
                            <a:schemeClr val="tx1"/>
                          </a:solidFill>
                          <a:effectLst/>
                          <a:latin typeface="+mn-lt"/>
                          <a:ea typeface="Calibri" charset="0"/>
                          <a:cs typeface="Times New Roman" charset="0"/>
                        </a:rPr>
                        <a:t>Disabled people are supported to live an everyday life in everyday places; and are regarded as citizens with opportunities for learning, employment, having a home and family, and social participation - like others at similar stages of life</a:t>
                      </a:r>
                    </a:p>
                  </a:txBody>
                  <a:tcPr marL="43303" marR="4330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lvl="0" indent="-171450">
                        <a:spcAft>
                          <a:spcPts val="0"/>
                        </a:spcAft>
                        <a:buFont typeface="Arial" charset="0"/>
                        <a:buChar char="•"/>
                      </a:pPr>
                      <a:endParaRPr lang="en-US" sz="1000" b="0" dirty="0">
                        <a:solidFill>
                          <a:schemeClr val="tx1"/>
                        </a:solidFill>
                        <a:effectLst/>
                        <a:latin typeface="Calibri" charset="0"/>
                        <a:ea typeface="Calibri" charset="0"/>
                        <a:cs typeface="Times New Roman" charset="0"/>
                      </a:endParaRPr>
                    </a:p>
                  </a:txBody>
                  <a:tcPr marL="43303" marR="433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4562">
                <a:tc>
                  <a:txBody>
                    <a:bodyPr/>
                    <a:lstStyle/>
                    <a:p>
                      <a:pPr>
                        <a:spcAft>
                          <a:spcPts val="0"/>
                        </a:spcAft>
                      </a:pPr>
                      <a:r>
                        <a:rPr lang="en-US" sz="1000" b="1" dirty="0" smtClean="0">
                          <a:solidFill>
                            <a:schemeClr val="tx1"/>
                          </a:solidFill>
                          <a:effectLst/>
                          <a:latin typeface="+mn-lt"/>
                          <a:ea typeface="Calibri" charset="0"/>
                          <a:cs typeface="Times New Roman" charset="0"/>
                        </a:rPr>
                        <a:t>How the new system delivers on this principle </a:t>
                      </a:r>
                    </a:p>
                    <a:p>
                      <a:pPr marL="171450" indent="-171450">
                        <a:spcAft>
                          <a:spcPts val="0"/>
                        </a:spcAft>
                        <a:buFont typeface="Arial" charset="0"/>
                        <a:buChar char="•"/>
                      </a:pPr>
                      <a:r>
                        <a:rPr lang="en-US" sz="1000" b="0" dirty="0" smtClean="0">
                          <a:solidFill>
                            <a:schemeClr val="tx1"/>
                          </a:solidFill>
                          <a:effectLst/>
                          <a:latin typeface="+mn-lt"/>
                          <a:ea typeface="Calibri" charset="0"/>
                          <a:cs typeface="Times New Roman" charset="0"/>
                        </a:rPr>
                        <a:t>The transformed EGL system sits within a wider context where expectations within broader communities are that disabled people will have the same opportunities as everyone else</a:t>
                      </a:r>
                    </a:p>
                    <a:p>
                      <a:pPr marL="171450" indent="-171450">
                        <a:spcAft>
                          <a:spcPts val="0"/>
                        </a:spcAft>
                        <a:buFont typeface="Arial" charset="0"/>
                        <a:buChar char="•"/>
                      </a:pPr>
                      <a:r>
                        <a:rPr lang="en-US" sz="1000" b="0" dirty="0" smtClean="0">
                          <a:solidFill>
                            <a:schemeClr val="tx1"/>
                          </a:solidFill>
                          <a:effectLst/>
                          <a:latin typeface="+mn-lt"/>
                          <a:ea typeface="Calibri" charset="0"/>
                          <a:cs typeface="Times New Roman" charset="0"/>
                        </a:rPr>
                        <a:t>The system enables disabled people and their </a:t>
                      </a:r>
                      <a:r>
                        <a:rPr lang="en-US" sz="1000" b="0" dirty="0" err="1" smtClean="0">
                          <a:solidFill>
                            <a:schemeClr val="tx1"/>
                          </a:solidFill>
                          <a:effectLst/>
                          <a:latin typeface="+mn-lt"/>
                          <a:ea typeface="Calibri" charset="0"/>
                          <a:cs typeface="Times New Roman" charset="0"/>
                        </a:rPr>
                        <a:t>whānau</a:t>
                      </a:r>
                      <a:r>
                        <a:rPr lang="en-US" sz="1000" b="0" dirty="0" smtClean="0">
                          <a:solidFill>
                            <a:schemeClr val="tx1"/>
                          </a:solidFill>
                          <a:effectLst/>
                          <a:latin typeface="+mn-lt"/>
                          <a:ea typeface="Calibri" charset="0"/>
                          <a:cs typeface="Times New Roman" charset="0"/>
                        </a:rPr>
                        <a:t> to take opportunities</a:t>
                      </a:r>
                      <a:r>
                        <a:rPr lang="en-US" sz="1000" b="0" baseline="0" dirty="0" smtClean="0">
                          <a:solidFill>
                            <a:schemeClr val="tx1"/>
                          </a:solidFill>
                          <a:effectLst/>
                          <a:latin typeface="+mn-lt"/>
                          <a:ea typeface="Calibri" charset="0"/>
                          <a:cs typeface="Times New Roman" charset="0"/>
                        </a:rPr>
                        <a:t> and calculated</a:t>
                      </a:r>
                      <a:r>
                        <a:rPr lang="en-US" sz="1000" b="0" dirty="0" smtClean="0">
                          <a:solidFill>
                            <a:schemeClr val="tx1"/>
                          </a:solidFill>
                          <a:effectLst/>
                          <a:latin typeface="+mn-lt"/>
                          <a:ea typeface="Calibri" charset="0"/>
                          <a:cs typeface="Times New Roman" charset="0"/>
                        </a:rPr>
                        <a:t> risks, and there are appropriate safeguards in place if needed</a:t>
                      </a:r>
                    </a:p>
                    <a:p>
                      <a:pPr marL="171450" indent="-171450">
                        <a:spcAft>
                          <a:spcPts val="0"/>
                        </a:spcAft>
                        <a:buFont typeface="Arial" charset="0"/>
                        <a:buChar char="•"/>
                      </a:pPr>
                      <a:r>
                        <a:rPr lang="en-US" sz="1000" b="0" dirty="0" smtClean="0">
                          <a:solidFill>
                            <a:schemeClr val="tx1"/>
                          </a:solidFill>
                          <a:effectLst/>
                          <a:latin typeface="+mn-lt"/>
                          <a:ea typeface="Calibri" charset="0"/>
                          <a:cs typeface="Times New Roman" charset="0"/>
                        </a:rPr>
                        <a:t>An important role for government is to help change societal attitudes towards disabled people and assist in removing barriers for disabled people to ensure there is equity of outcomes</a:t>
                      </a:r>
                    </a:p>
                  </a:txBody>
                  <a:tcPr marL="43303" marR="43303"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spcAft>
                          <a:spcPts val="0"/>
                        </a:spcAft>
                        <a:buFont typeface="Arial" charset="0"/>
                        <a:buNone/>
                      </a:pPr>
                      <a:r>
                        <a:rPr lang="en-US" sz="1000" b="1" dirty="0" smtClean="0">
                          <a:solidFill>
                            <a:schemeClr val="tx1"/>
                          </a:solidFill>
                          <a:effectLst/>
                          <a:latin typeface="+mn-lt"/>
                          <a:ea typeface="Calibri" charset="0"/>
                          <a:cs typeface="Times New Roman" charset="0"/>
                        </a:rPr>
                        <a:t>Specific features and functions that exemplify this principle </a:t>
                      </a:r>
                    </a:p>
                    <a:p>
                      <a:pPr marL="171450" lvl="0" indent="-171450">
                        <a:spcAft>
                          <a:spcPts val="0"/>
                        </a:spcAft>
                        <a:buFont typeface="Arial" charset="0"/>
                        <a:buChar char="•"/>
                      </a:pPr>
                      <a:r>
                        <a:rPr lang="en-US" sz="1000" b="0" dirty="0" smtClean="0">
                          <a:solidFill>
                            <a:schemeClr val="tx1"/>
                          </a:solidFill>
                          <a:effectLst/>
                          <a:latin typeface="+mn-lt"/>
                          <a:ea typeface="Calibri" charset="0"/>
                          <a:cs typeface="Times New Roman" charset="0"/>
                        </a:rPr>
                        <a:t>All disabled people have support to consider possibilities, make decisions and grow (2.2)</a:t>
                      </a:r>
                    </a:p>
                    <a:p>
                      <a:pPr marL="171450" lvl="0" indent="-171450">
                        <a:spcAft>
                          <a:spcPts val="0"/>
                        </a:spcAft>
                        <a:buFont typeface="Arial" charset="0"/>
                        <a:buChar char="•"/>
                      </a:pPr>
                      <a:r>
                        <a:rPr lang="en-US" sz="1000" b="0" dirty="0" smtClean="0">
                          <a:solidFill>
                            <a:schemeClr val="tx1"/>
                          </a:solidFill>
                          <a:effectLst/>
                          <a:latin typeface="+mn-lt"/>
                          <a:ea typeface="Calibri" charset="0"/>
                          <a:cs typeface="Times New Roman" charset="0"/>
                        </a:rPr>
                        <a:t>Disabled people and </a:t>
                      </a:r>
                      <a:r>
                        <a:rPr lang="en-US" sz="1000" b="0" dirty="0" err="1" smtClean="0">
                          <a:solidFill>
                            <a:schemeClr val="tx1"/>
                          </a:solidFill>
                          <a:effectLst/>
                          <a:latin typeface="+mn-lt"/>
                          <a:ea typeface="Calibri" charset="0"/>
                          <a:cs typeface="Times New Roman" charset="0"/>
                        </a:rPr>
                        <a:t>whānau</a:t>
                      </a:r>
                      <a:r>
                        <a:rPr lang="en-US" sz="1000" b="0" dirty="0" smtClean="0">
                          <a:solidFill>
                            <a:schemeClr val="tx1"/>
                          </a:solidFill>
                          <a:effectLst/>
                          <a:latin typeface="+mn-lt"/>
                          <a:ea typeface="Calibri" charset="0"/>
                          <a:cs typeface="Times New Roman" charset="0"/>
                        </a:rPr>
                        <a:t> are well supported to envision a good live for themselves (3.1)</a:t>
                      </a:r>
                    </a:p>
                    <a:p>
                      <a:pPr marL="171450" lvl="0" indent="-171450">
                        <a:spcAft>
                          <a:spcPts val="0"/>
                        </a:spcAft>
                        <a:buFont typeface="Arial" charset="0"/>
                        <a:buChar char="•"/>
                      </a:pPr>
                      <a:r>
                        <a:rPr lang="en-US" sz="1000" b="0" dirty="0" smtClean="0">
                          <a:solidFill>
                            <a:schemeClr val="tx1"/>
                          </a:solidFill>
                          <a:effectLst/>
                          <a:latin typeface="+mn-lt"/>
                          <a:ea typeface="Calibri" charset="0"/>
                          <a:cs typeface="Times New Roman" charset="0"/>
                        </a:rPr>
                        <a:t>There are opportunities built into the system that allow for areas of innovation to be highlighted, supported and acted on (4.1 + 6.2)</a:t>
                      </a:r>
                    </a:p>
                    <a:p>
                      <a:pPr marL="171450" lvl="0" indent="-171450">
                        <a:spcAft>
                          <a:spcPts val="0"/>
                        </a:spcAft>
                        <a:buFont typeface="Arial" charset="0"/>
                        <a:buChar char="•"/>
                      </a:pPr>
                      <a:r>
                        <a:rPr lang="en-US" sz="1000" b="0" dirty="0" smtClean="0">
                          <a:solidFill>
                            <a:schemeClr val="tx1"/>
                          </a:solidFill>
                          <a:effectLst/>
                          <a:latin typeface="+mn-lt"/>
                          <a:ea typeface="Calibri" charset="0"/>
                          <a:cs typeface="Times New Roman" charset="0"/>
                        </a:rPr>
                        <a:t>There are opportunities for disabled people/</a:t>
                      </a:r>
                      <a:r>
                        <a:rPr lang="en-US" sz="1000" b="0" dirty="0" err="1" smtClean="0">
                          <a:solidFill>
                            <a:schemeClr val="tx1"/>
                          </a:solidFill>
                          <a:effectLst/>
                          <a:latin typeface="+mn-lt"/>
                          <a:ea typeface="Calibri" charset="0"/>
                          <a:cs typeface="Times New Roman" charset="0"/>
                        </a:rPr>
                        <a:t>whānau</a:t>
                      </a:r>
                      <a:r>
                        <a:rPr lang="en-US" sz="1000" b="0" dirty="0" smtClean="0">
                          <a:solidFill>
                            <a:schemeClr val="tx1"/>
                          </a:solidFill>
                          <a:effectLst/>
                          <a:latin typeface="+mn-lt"/>
                          <a:ea typeface="Calibri" charset="0"/>
                          <a:cs typeface="Times New Roman" charset="0"/>
                        </a:rPr>
                        <a:t> to experience and source what is available to them locally and nationally to enable their good life (4.1)</a:t>
                      </a:r>
                    </a:p>
                    <a:p>
                      <a:pPr marL="171450" lvl="0" indent="-171450">
                        <a:spcAft>
                          <a:spcPts val="0"/>
                        </a:spcAft>
                        <a:buFont typeface="Arial" charset="0"/>
                        <a:buChar char="•"/>
                      </a:pPr>
                      <a:r>
                        <a:rPr lang="en-US" sz="1000" b="0" dirty="0" smtClean="0">
                          <a:solidFill>
                            <a:schemeClr val="tx1"/>
                          </a:solidFill>
                          <a:effectLst/>
                          <a:latin typeface="+mn-lt"/>
                          <a:ea typeface="Calibri" charset="0"/>
                          <a:cs typeface="Times New Roman" charset="0"/>
                        </a:rPr>
                        <a:t>There are nationally consistent capabilities required of all people in the EGL team and people who play a role in the system (1.4)</a:t>
                      </a:r>
                    </a:p>
                    <a:p>
                      <a:pPr marL="171450" lvl="0" indent="-171450">
                        <a:spcAft>
                          <a:spcPts val="0"/>
                        </a:spcAft>
                        <a:buFont typeface="Arial" charset="0"/>
                        <a:buChar char="•"/>
                      </a:pPr>
                      <a:r>
                        <a:rPr lang="en-US" sz="1000" b="0" dirty="0" smtClean="0">
                          <a:solidFill>
                            <a:schemeClr val="tx1"/>
                          </a:solidFill>
                          <a:effectLst/>
                          <a:latin typeface="+mn-lt"/>
                          <a:ea typeface="Calibri" charset="0"/>
                          <a:cs typeface="Times New Roman" charset="0"/>
                        </a:rPr>
                        <a:t>Funding allocation guidelines are non-judgmental and not limiting (4.3)</a:t>
                      </a:r>
                    </a:p>
                    <a:p>
                      <a:pPr marL="171450" lvl="0" indent="-171450">
                        <a:spcAft>
                          <a:spcPts val="0"/>
                        </a:spcAft>
                        <a:buFont typeface="Arial" charset="0"/>
                        <a:buChar char="•"/>
                      </a:pPr>
                      <a:r>
                        <a:rPr lang="en-US" sz="1000" b="0" dirty="0" smtClean="0">
                          <a:solidFill>
                            <a:schemeClr val="tx1"/>
                          </a:solidFill>
                          <a:effectLst/>
                          <a:latin typeface="+mn-lt"/>
                          <a:ea typeface="Calibri" charset="0"/>
                          <a:cs typeface="Times New Roman" charset="0"/>
                        </a:rPr>
                        <a:t>The system makes continual improvements to enable good lives for all (6.2 + 6.4)</a:t>
                      </a:r>
                    </a:p>
                    <a:p>
                      <a:pPr marL="171450" lvl="0" indent="-171450">
                        <a:spcAft>
                          <a:spcPts val="0"/>
                        </a:spcAft>
                        <a:buFont typeface="Arial" charset="0"/>
                        <a:buChar char="•"/>
                      </a:pPr>
                      <a:r>
                        <a:rPr lang="en-US" sz="1000" b="0" dirty="0" smtClean="0">
                          <a:solidFill>
                            <a:schemeClr val="tx1"/>
                          </a:solidFill>
                          <a:effectLst/>
                          <a:latin typeface="+mn-lt"/>
                          <a:ea typeface="Calibri" charset="0"/>
                          <a:cs typeface="Times New Roman" charset="0"/>
                        </a:rPr>
                        <a:t>The outcomes framework can assist in understanding whether the system is contributing to better outcomes for disabled people as a population (6.3)</a:t>
                      </a:r>
                    </a:p>
                  </a:txBody>
                  <a:tcPr marL="43303" marR="43303"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9989827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65C6875-824B-3941-A31A-199FBD3E3463}" type="slidenum">
              <a:rPr lang="en-US" smtClean="0"/>
              <a:t>28</a:t>
            </a:fld>
            <a:endParaRPr lang="en-US" dirty="0"/>
          </a:p>
        </p:txBody>
      </p:sp>
      <p:sp>
        <p:nvSpPr>
          <p:cNvPr id="6" name="Footer Placeholder 8"/>
          <p:cNvSpPr txBox="1">
            <a:spLocks/>
          </p:cNvSpPr>
          <p:nvPr/>
        </p:nvSpPr>
        <p:spPr>
          <a:xfrm>
            <a:off x="660083" y="12011554"/>
            <a:ext cx="5683567" cy="681038"/>
          </a:xfrm>
          <a:prstGeom prst="rect">
            <a:avLst/>
          </a:prstGeom>
        </p:spPr>
        <p:txBody>
          <a:bodyPr vert="horz" lIns="91440" tIns="45720" rIns="91440" bIns="45720" rtlCol="0" anchor="ctr"/>
          <a:lstStyle>
            <a:defPPr>
              <a:defRPr lang="en-US"/>
            </a:defPPr>
            <a:lvl1pPr marL="0" algn="l" defTabSz="1221913" rtl="0" eaLnBrk="1" latinLnBrk="0" hangingPunct="1">
              <a:defRPr sz="900" kern="1200">
                <a:solidFill>
                  <a:schemeClr val="tx1">
                    <a:tint val="75000"/>
                  </a:schemeClr>
                </a:solidFill>
                <a:latin typeface="Roboto" charset="0"/>
                <a:ea typeface="Roboto" charset="0"/>
                <a:cs typeface="Roboto" charset="0"/>
              </a:defRPr>
            </a:lvl1pPr>
            <a:lvl2pPr marL="610956" algn="l" defTabSz="1221913" rtl="0" eaLnBrk="1" latinLnBrk="0" hangingPunct="1">
              <a:defRPr sz="2405" kern="1200">
                <a:solidFill>
                  <a:schemeClr val="tx1"/>
                </a:solidFill>
                <a:latin typeface="+mn-lt"/>
                <a:ea typeface="+mn-ea"/>
                <a:cs typeface="+mn-cs"/>
              </a:defRPr>
            </a:lvl2pPr>
            <a:lvl3pPr marL="1221913" algn="l" defTabSz="1221913" rtl="0" eaLnBrk="1" latinLnBrk="0" hangingPunct="1">
              <a:defRPr sz="2405" kern="1200">
                <a:solidFill>
                  <a:schemeClr val="tx1"/>
                </a:solidFill>
                <a:latin typeface="+mn-lt"/>
                <a:ea typeface="+mn-ea"/>
                <a:cs typeface="+mn-cs"/>
              </a:defRPr>
            </a:lvl3pPr>
            <a:lvl4pPr marL="1832869" algn="l" defTabSz="1221913" rtl="0" eaLnBrk="1" latinLnBrk="0" hangingPunct="1">
              <a:defRPr sz="2405" kern="1200">
                <a:solidFill>
                  <a:schemeClr val="tx1"/>
                </a:solidFill>
                <a:latin typeface="+mn-lt"/>
                <a:ea typeface="+mn-ea"/>
                <a:cs typeface="+mn-cs"/>
              </a:defRPr>
            </a:lvl4pPr>
            <a:lvl5pPr marL="2443825" algn="l" defTabSz="1221913" rtl="0" eaLnBrk="1" latinLnBrk="0" hangingPunct="1">
              <a:defRPr sz="2405" kern="1200">
                <a:solidFill>
                  <a:schemeClr val="tx1"/>
                </a:solidFill>
                <a:latin typeface="+mn-lt"/>
                <a:ea typeface="+mn-ea"/>
                <a:cs typeface="+mn-cs"/>
              </a:defRPr>
            </a:lvl5pPr>
            <a:lvl6pPr marL="3054782" algn="l" defTabSz="1221913" rtl="0" eaLnBrk="1" latinLnBrk="0" hangingPunct="1">
              <a:defRPr sz="2405" kern="1200">
                <a:solidFill>
                  <a:schemeClr val="tx1"/>
                </a:solidFill>
                <a:latin typeface="+mn-lt"/>
                <a:ea typeface="+mn-ea"/>
                <a:cs typeface="+mn-cs"/>
              </a:defRPr>
            </a:lvl6pPr>
            <a:lvl7pPr marL="3665738" algn="l" defTabSz="1221913" rtl="0" eaLnBrk="1" latinLnBrk="0" hangingPunct="1">
              <a:defRPr sz="2405" kern="1200">
                <a:solidFill>
                  <a:schemeClr val="tx1"/>
                </a:solidFill>
                <a:latin typeface="+mn-lt"/>
                <a:ea typeface="+mn-ea"/>
                <a:cs typeface="+mn-cs"/>
              </a:defRPr>
            </a:lvl7pPr>
            <a:lvl8pPr marL="4276695" algn="l" defTabSz="1221913" rtl="0" eaLnBrk="1" latinLnBrk="0" hangingPunct="1">
              <a:defRPr sz="2405" kern="1200">
                <a:solidFill>
                  <a:schemeClr val="tx1"/>
                </a:solidFill>
                <a:latin typeface="+mn-lt"/>
                <a:ea typeface="+mn-ea"/>
                <a:cs typeface="+mn-cs"/>
              </a:defRPr>
            </a:lvl8pPr>
            <a:lvl9pPr marL="4887651" algn="l" defTabSz="1221913" rtl="0" eaLnBrk="1" latinLnBrk="0" hangingPunct="1">
              <a:defRPr sz="2405" kern="1200">
                <a:solidFill>
                  <a:schemeClr val="tx1"/>
                </a:solidFill>
                <a:latin typeface="+mn-lt"/>
                <a:ea typeface="+mn-ea"/>
                <a:cs typeface="+mn-cs"/>
              </a:defRPr>
            </a:lvl9pPr>
          </a:lstStyle>
          <a:p>
            <a:r>
              <a:rPr lang="en-NZ" dirty="0">
                <a:solidFill>
                  <a:schemeClr val="tx1">
                    <a:lumMod val="50000"/>
                    <a:lumOff val="50000"/>
                  </a:schemeClr>
                </a:solidFill>
              </a:rPr>
              <a:t>Enabling Good Lives | How the Disability Support System Transformation delivers on the EGL principles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125702206"/>
              </p:ext>
            </p:extLst>
          </p:nvPr>
        </p:nvGraphicFramePr>
        <p:xfrm>
          <a:off x="552450" y="531813"/>
          <a:ext cx="8461375" cy="8564880"/>
        </p:xfrm>
        <a:graphic>
          <a:graphicData uri="http://schemas.openxmlformats.org/drawingml/2006/table">
            <a:tbl>
              <a:tblPr firstRow="1" firstCol="1" bandRow="1">
                <a:tableStyleId>{5C22544A-7EE6-4342-B048-85BDC9FD1C3A}</a:tableStyleId>
              </a:tblPr>
              <a:tblGrid>
                <a:gridCol w="2886182"/>
                <a:gridCol w="5575193"/>
              </a:tblGrid>
              <a:tr h="458138">
                <a:tc gridSpan="2">
                  <a:txBody>
                    <a:bodyPr/>
                    <a:lstStyle/>
                    <a:p>
                      <a:pPr>
                        <a:spcAft>
                          <a:spcPts val="0"/>
                        </a:spcAft>
                      </a:pPr>
                      <a:r>
                        <a:rPr lang="en-US" sz="1400" b="1" dirty="0">
                          <a:solidFill>
                            <a:srgbClr val="007DD9"/>
                          </a:solidFill>
                          <a:effectLst/>
                          <a:latin typeface="+mn-lt"/>
                          <a:ea typeface="Calibri" charset="0"/>
                          <a:cs typeface="Times New Roman" charset="0"/>
                        </a:rPr>
                        <a:t>Person-centered</a:t>
                      </a:r>
                    </a:p>
                    <a:p>
                      <a:pPr>
                        <a:spcAft>
                          <a:spcPts val="0"/>
                        </a:spcAft>
                      </a:pPr>
                      <a:r>
                        <a:rPr lang="en-US" sz="1000" b="1" dirty="0">
                          <a:solidFill>
                            <a:schemeClr val="tx1"/>
                          </a:solidFill>
                          <a:effectLst/>
                          <a:latin typeface="+mn-lt"/>
                          <a:ea typeface="Calibri" charset="0"/>
                          <a:cs typeface="Times New Roman" charset="0"/>
                        </a:rPr>
                        <a:t>Disabled people have supports that are tailored to their individual needs and goals, and that take a whole life approach rather than being split across </a:t>
                      </a:r>
                      <a:r>
                        <a:rPr lang="en-US" sz="1000" b="1" dirty="0" smtClean="0">
                          <a:solidFill>
                            <a:schemeClr val="tx1"/>
                          </a:solidFill>
                          <a:effectLst/>
                          <a:latin typeface="+mn-lt"/>
                          <a:ea typeface="Calibri" charset="0"/>
                          <a:cs typeface="Times New Roman" charset="0"/>
                        </a:rPr>
                        <a:t>programmes</a:t>
                      </a:r>
                    </a:p>
                    <a:p>
                      <a:pPr>
                        <a:spcAft>
                          <a:spcPts val="0"/>
                        </a:spcAft>
                      </a:pPr>
                      <a:endParaRPr lang="en-US" sz="1200" b="1" dirty="0">
                        <a:solidFill>
                          <a:schemeClr val="tx1"/>
                        </a:solidFill>
                        <a:effectLst/>
                        <a:latin typeface="+mn-lt"/>
                        <a:ea typeface="Calibri" charset="0"/>
                        <a:cs typeface="Times New Roman"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458138">
                <a:tc>
                  <a:txBody>
                    <a:bodyPr/>
                    <a:lstStyle/>
                    <a:p>
                      <a:pPr>
                        <a:spcAft>
                          <a:spcPts val="0"/>
                        </a:spcAft>
                      </a:pPr>
                      <a:r>
                        <a:rPr lang="en-US" sz="1000" b="0" dirty="0">
                          <a:solidFill>
                            <a:schemeClr val="tx1"/>
                          </a:solidFill>
                          <a:effectLst/>
                          <a:latin typeface="+mn-lt"/>
                          <a:ea typeface="Calibri" charset="0"/>
                          <a:cs typeface="Times New Roman" charset="0"/>
                        </a:rPr>
                        <a:t>­­­­­­</a:t>
                      </a:r>
                      <a:r>
                        <a:rPr lang="en-US" sz="1000" b="1" dirty="0">
                          <a:solidFill>
                            <a:schemeClr val="tx1"/>
                          </a:solidFill>
                          <a:effectLst/>
                          <a:latin typeface="+mn-lt"/>
                          <a:ea typeface="Calibri" charset="0"/>
                          <a:cs typeface="Times New Roman" charset="0"/>
                        </a:rPr>
                        <a:t>How the new system delivers on this principle </a:t>
                      </a:r>
                      <a:endParaRPr lang="en-US" sz="1000" b="1" dirty="0" smtClean="0">
                        <a:solidFill>
                          <a:schemeClr val="tx1"/>
                        </a:solidFill>
                        <a:effectLst/>
                        <a:latin typeface="+mn-lt"/>
                        <a:ea typeface="Calibri" charset="0"/>
                        <a:cs typeface="Times New Roman" charset="0"/>
                      </a:endParaRPr>
                    </a:p>
                    <a:p>
                      <a:pPr>
                        <a:spcAft>
                          <a:spcPts val="0"/>
                        </a:spcAft>
                      </a:pPr>
                      <a:r>
                        <a:rPr lang="en-US" sz="1000" b="0" dirty="0" smtClean="0">
                          <a:solidFill>
                            <a:schemeClr val="tx1"/>
                          </a:solidFill>
                          <a:effectLst/>
                          <a:latin typeface="+mn-lt"/>
                          <a:ea typeface="Calibri" charset="0"/>
                          <a:cs typeface="Times New Roman" charset="0"/>
                        </a:rPr>
                        <a:t>The </a:t>
                      </a:r>
                      <a:r>
                        <a:rPr lang="en-US" sz="1000" b="0" dirty="0">
                          <a:solidFill>
                            <a:schemeClr val="tx1"/>
                          </a:solidFill>
                          <a:effectLst/>
                          <a:latin typeface="+mn-lt"/>
                          <a:ea typeface="Calibri" charset="0"/>
                          <a:cs typeface="Times New Roman" charset="0"/>
                        </a:rPr>
                        <a:t>system places the disabled person and their whānau at the centre, and provides the right level of support, based on what the disabled person and their whānau want in the short, medium and long term.  In particular:</a:t>
                      </a:r>
                      <a:endParaRPr lang="en-US" sz="1200" b="0" dirty="0">
                        <a:solidFill>
                          <a:schemeClr val="tx1"/>
                        </a:solidFill>
                        <a:effectLst/>
                        <a:latin typeface="+mn-lt"/>
                        <a:ea typeface="Calibri" charset="0"/>
                        <a:cs typeface="Times New Roman" charset="0"/>
                      </a:endParaRPr>
                    </a:p>
                    <a:p>
                      <a:pPr marL="171450" lvl="0" indent="-171450">
                        <a:spcAft>
                          <a:spcPts val="0"/>
                        </a:spcAft>
                        <a:buFont typeface="Arial" charset="0"/>
                        <a:buChar char="•"/>
                      </a:pPr>
                      <a:r>
                        <a:rPr lang="en-US" sz="1000" b="0" dirty="0">
                          <a:solidFill>
                            <a:schemeClr val="tx1"/>
                          </a:solidFill>
                          <a:effectLst/>
                          <a:latin typeface="+mn-lt"/>
                          <a:ea typeface="Calibri" charset="0"/>
                          <a:cs typeface="Times New Roman" charset="0"/>
                        </a:rPr>
                        <a:t>Disabled people and their whānau determine their own pathway through the system at a pace and level of independence that suits them</a:t>
                      </a:r>
                      <a:endParaRPr lang="en-US" sz="1200" b="0" dirty="0">
                        <a:solidFill>
                          <a:schemeClr val="tx1"/>
                        </a:solidFill>
                        <a:effectLst/>
                        <a:latin typeface="+mn-lt"/>
                        <a:ea typeface="Calibri" charset="0"/>
                        <a:cs typeface="Times New Roman" charset="0"/>
                      </a:endParaRPr>
                    </a:p>
                    <a:p>
                      <a:pPr marL="171450" lvl="0" indent="-171450">
                        <a:spcAft>
                          <a:spcPts val="0"/>
                        </a:spcAft>
                        <a:buFont typeface="Arial" charset="0"/>
                        <a:buChar char="•"/>
                      </a:pPr>
                      <a:r>
                        <a:rPr lang="en-US" sz="1000" b="0" dirty="0">
                          <a:solidFill>
                            <a:schemeClr val="tx1"/>
                          </a:solidFill>
                          <a:effectLst/>
                          <a:latin typeface="+mn-lt"/>
                          <a:ea typeface="Calibri" charset="0"/>
                          <a:cs typeface="Times New Roman" charset="0"/>
                        </a:rPr>
                        <a:t>Young disabled people are enabled to make decisions in line with their peers</a:t>
                      </a:r>
                      <a:endParaRPr lang="en-US" sz="1200" b="0" dirty="0">
                        <a:solidFill>
                          <a:schemeClr val="tx1"/>
                        </a:solidFill>
                        <a:effectLst/>
                        <a:latin typeface="+mn-lt"/>
                        <a:ea typeface="Calibri" charset="0"/>
                        <a:cs typeface="Times New Roman" charset="0"/>
                      </a:endParaRPr>
                    </a:p>
                    <a:p>
                      <a:pPr marL="171450" lvl="0" indent="-171450">
                        <a:spcAft>
                          <a:spcPts val="0"/>
                        </a:spcAft>
                        <a:buFont typeface="Arial" charset="0"/>
                        <a:buChar char="•"/>
                      </a:pPr>
                      <a:r>
                        <a:rPr lang="en-US" sz="1000" b="0" dirty="0">
                          <a:solidFill>
                            <a:schemeClr val="tx1"/>
                          </a:solidFill>
                          <a:effectLst/>
                          <a:latin typeface="+mn-lt"/>
                          <a:ea typeface="Calibri" charset="0"/>
                          <a:cs typeface="Times New Roman" charset="0"/>
                        </a:rPr>
                        <a:t>The system enables a Tikanga Māori experience for disabled people and their whānau when this is their preference</a:t>
                      </a:r>
                      <a:endParaRPr lang="en-US" sz="1200" b="0" dirty="0">
                        <a:solidFill>
                          <a:schemeClr val="tx1"/>
                        </a:solidFill>
                        <a:effectLst/>
                        <a:latin typeface="+mn-lt"/>
                        <a:ea typeface="Calibri" charset="0"/>
                        <a:cs typeface="Times New Roman" charset="0"/>
                      </a:endParaRPr>
                    </a:p>
                    <a:p>
                      <a:pPr marL="171450" lvl="0" indent="-171450">
                        <a:spcAft>
                          <a:spcPts val="0"/>
                        </a:spcAft>
                        <a:buFont typeface="Arial" charset="0"/>
                        <a:buChar char="•"/>
                      </a:pPr>
                      <a:r>
                        <a:rPr lang="en-US" sz="1000" b="0" dirty="0" smtClean="0">
                          <a:solidFill>
                            <a:schemeClr val="tx1"/>
                          </a:solidFill>
                          <a:effectLst/>
                          <a:latin typeface="+mn-lt"/>
                          <a:ea typeface="Calibri" charset="0"/>
                          <a:cs typeface="Times New Roman" charset="0"/>
                        </a:rPr>
                        <a:t>A</a:t>
                      </a:r>
                      <a:r>
                        <a:rPr lang="en-US" sz="1000" b="0" baseline="0" dirty="0" smtClean="0">
                          <a:solidFill>
                            <a:schemeClr val="tx1"/>
                          </a:solidFill>
                          <a:effectLst/>
                          <a:latin typeface="+mn-lt"/>
                          <a:ea typeface="Calibri" charset="0"/>
                          <a:cs typeface="Times New Roman" charset="0"/>
                        </a:rPr>
                        <a:t> s</a:t>
                      </a:r>
                      <a:r>
                        <a:rPr lang="en-US" sz="1000" b="0" dirty="0" smtClean="0">
                          <a:solidFill>
                            <a:schemeClr val="tx1"/>
                          </a:solidFill>
                          <a:effectLst/>
                          <a:latin typeface="+mn-lt"/>
                          <a:ea typeface="Calibri" charset="0"/>
                          <a:cs typeface="Times New Roman" charset="0"/>
                        </a:rPr>
                        <a:t>ocial </a:t>
                      </a:r>
                      <a:r>
                        <a:rPr lang="en-US" sz="1000" b="0" dirty="0">
                          <a:solidFill>
                            <a:schemeClr val="tx1"/>
                          </a:solidFill>
                          <a:effectLst/>
                          <a:latin typeface="+mn-lt"/>
                          <a:ea typeface="Calibri" charset="0"/>
                          <a:cs typeface="Times New Roman" charset="0"/>
                        </a:rPr>
                        <a:t>investment approach to funding</a:t>
                      </a:r>
                      <a:endParaRPr lang="en-US" sz="1200" b="0" dirty="0">
                        <a:solidFill>
                          <a:schemeClr val="tx1"/>
                        </a:solidFill>
                        <a:effectLst/>
                        <a:latin typeface="+mn-lt"/>
                        <a:ea typeface="Calibri" charset="0"/>
                        <a:cs typeface="Times New Roman" charset="0"/>
                      </a:endParaRPr>
                    </a:p>
                    <a:p>
                      <a:pPr>
                        <a:spcAft>
                          <a:spcPts val="0"/>
                        </a:spcAft>
                      </a:pPr>
                      <a:r>
                        <a:rPr lang="en-US" sz="1000" b="0" dirty="0">
                          <a:solidFill>
                            <a:schemeClr val="tx1"/>
                          </a:solidFill>
                          <a:effectLst/>
                          <a:latin typeface="+mn-lt"/>
                          <a:ea typeface="Calibri" charset="0"/>
                          <a:cs typeface="Times New Roman" charset="0"/>
                        </a:rPr>
                        <a:t> </a:t>
                      </a:r>
                      <a:endParaRPr lang="en-US" sz="1200" b="0" dirty="0">
                        <a:solidFill>
                          <a:schemeClr val="tx1"/>
                        </a:solidFill>
                        <a:effectLst/>
                        <a:latin typeface="+mn-lt"/>
                        <a:ea typeface="Calibri" charset="0"/>
                        <a:cs typeface="Times New Roman"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US" sz="1000" b="1" dirty="0">
                          <a:solidFill>
                            <a:schemeClr val="tx1"/>
                          </a:solidFill>
                          <a:effectLst/>
                          <a:latin typeface="+mn-lt"/>
                          <a:ea typeface="Calibri" charset="0"/>
                          <a:cs typeface="Times New Roman" charset="0"/>
                        </a:rPr>
                        <a:t>Specific features and functions that exemplify this principle </a:t>
                      </a:r>
                      <a:endParaRPr lang="en-US" sz="1200" b="1" dirty="0">
                        <a:solidFill>
                          <a:schemeClr val="tx1"/>
                        </a:solidFill>
                        <a:effectLst/>
                        <a:latin typeface="+mn-lt"/>
                        <a:ea typeface="Calibri" charset="0"/>
                        <a:cs typeface="Times New Roman" charset="0"/>
                      </a:endParaRPr>
                    </a:p>
                    <a:p>
                      <a:pPr marL="171450" lvl="0" indent="-171450">
                        <a:spcAft>
                          <a:spcPts val="0"/>
                        </a:spcAft>
                        <a:buFont typeface="Arial" charset="0"/>
                        <a:buChar char="•"/>
                      </a:pPr>
                      <a:r>
                        <a:rPr lang="en-US" sz="1000" b="0" dirty="0" smtClean="0">
                          <a:solidFill>
                            <a:schemeClr val="tx1"/>
                          </a:solidFill>
                          <a:effectLst/>
                          <a:latin typeface="+mn-lt"/>
                          <a:ea typeface="Calibri" charset="0"/>
                          <a:cs typeface="Times New Roman" charset="0"/>
                        </a:rPr>
                        <a:t>People are welcomed into the system in a way that is culturally and impairment responsive (1.1)</a:t>
                      </a:r>
                      <a:endParaRPr lang="en-US" sz="1200" b="0" dirty="0" smtClean="0">
                        <a:solidFill>
                          <a:schemeClr val="tx1"/>
                        </a:solidFill>
                        <a:effectLst/>
                        <a:latin typeface="+mn-lt"/>
                        <a:ea typeface="Calibri" charset="0"/>
                        <a:cs typeface="Times New Roman" charset="0"/>
                      </a:endParaRPr>
                    </a:p>
                    <a:p>
                      <a:pPr marL="171450" lvl="0" indent="-171450">
                        <a:spcAft>
                          <a:spcPts val="0"/>
                        </a:spcAft>
                        <a:buFont typeface="Arial" charset="0"/>
                        <a:buChar char="•"/>
                      </a:pPr>
                      <a:r>
                        <a:rPr lang="en-US" sz="1000" b="0" dirty="0" smtClean="0">
                          <a:solidFill>
                            <a:schemeClr val="tx1"/>
                          </a:solidFill>
                          <a:effectLst/>
                          <a:latin typeface="+mn-lt"/>
                          <a:ea typeface="Calibri" charset="0"/>
                          <a:cs typeface="Times New Roman" charset="0"/>
                        </a:rPr>
                        <a:t>A choice of EGL Connector/</a:t>
                      </a:r>
                      <a:r>
                        <a:rPr lang="en-US" sz="1000" b="0" dirty="0" err="1" smtClean="0">
                          <a:solidFill>
                            <a:schemeClr val="tx1"/>
                          </a:solidFill>
                          <a:effectLst/>
                          <a:latin typeface="+mn-lt"/>
                          <a:ea typeface="Calibri" charset="0"/>
                          <a:cs typeface="Times New Roman" charset="0"/>
                        </a:rPr>
                        <a:t>Tūhono</a:t>
                      </a:r>
                      <a:r>
                        <a:rPr lang="en-US" sz="1000" b="0" dirty="0" smtClean="0">
                          <a:solidFill>
                            <a:schemeClr val="tx1"/>
                          </a:solidFill>
                          <a:effectLst/>
                          <a:latin typeface="+mn-lt"/>
                          <a:ea typeface="Calibri" charset="0"/>
                          <a:cs typeface="Times New Roman" charset="0"/>
                        </a:rPr>
                        <a:t> ensures</a:t>
                      </a:r>
                      <a:r>
                        <a:rPr lang="en-US" sz="1000" b="0" baseline="0" dirty="0" smtClean="0">
                          <a:solidFill>
                            <a:schemeClr val="tx1"/>
                          </a:solidFill>
                          <a:effectLst/>
                          <a:latin typeface="+mn-lt"/>
                          <a:ea typeface="Calibri" charset="0"/>
                          <a:cs typeface="Times New Roman" charset="0"/>
                        </a:rPr>
                        <a:t> </a:t>
                      </a:r>
                      <a:r>
                        <a:rPr lang="en-US" sz="1000" b="0" dirty="0" smtClean="0">
                          <a:solidFill>
                            <a:schemeClr val="tx1"/>
                          </a:solidFill>
                          <a:effectLst/>
                          <a:latin typeface="+mn-lt"/>
                          <a:ea typeface="Calibri" charset="0"/>
                          <a:cs typeface="Times New Roman" charset="0"/>
                        </a:rPr>
                        <a:t>disabled people/</a:t>
                      </a:r>
                      <a:r>
                        <a:rPr lang="en-US" sz="1000" b="0" dirty="0" err="1" smtClean="0">
                          <a:solidFill>
                            <a:schemeClr val="tx1"/>
                          </a:solidFill>
                          <a:effectLst/>
                          <a:latin typeface="+mn-lt"/>
                          <a:ea typeface="Calibri" charset="0"/>
                          <a:cs typeface="Times New Roman" charset="0"/>
                        </a:rPr>
                        <a:t>whānau</a:t>
                      </a:r>
                      <a:r>
                        <a:rPr lang="en-US" sz="1000" b="0" dirty="0" smtClean="0">
                          <a:solidFill>
                            <a:schemeClr val="tx1"/>
                          </a:solidFill>
                          <a:effectLst/>
                          <a:latin typeface="+mn-lt"/>
                          <a:ea typeface="Calibri" charset="0"/>
                          <a:cs typeface="Times New Roman" charset="0"/>
                        </a:rPr>
                        <a:t>  can work with someone they feel comfortable</a:t>
                      </a:r>
                      <a:r>
                        <a:rPr lang="en-US" sz="1000" b="0" baseline="0" dirty="0" smtClean="0">
                          <a:solidFill>
                            <a:schemeClr val="tx1"/>
                          </a:solidFill>
                          <a:effectLst/>
                          <a:latin typeface="+mn-lt"/>
                          <a:ea typeface="Calibri" charset="0"/>
                          <a:cs typeface="Times New Roman" charset="0"/>
                        </a:rPr>
                        <a:t> with and can trust</a:t>
                      </a:r>
                      <a:r>
                        <a:rPr lang="en-US" sz="1000" b="0" dirty="0" smtClean="0">
                          <a:solidFill>
                            <a:schemeClr val="tx1"/>
                          </a:solidFill>
                          <a:effectLst/>
                          <a:latin typeface="+mn-lt"/>
                          <a:ea typeface="Calibri" charset="0"/>
                          <a:cs typeface="Times New Roman" charset="0"/>
                        </a:rPr>
                        <a:t>(1.2)</a:t>
                      </a:r>
                      <a:endParaRPr lang="en-US" sz="1200" b="0" dirty="0" smtClean="0">
                        <a:solidFill>
                          <a:schemeClr val="tx1"/>
                        </a:solidFill>
                        <a:effectLst/>
                        <a:latin typeface="+mn-lt"/>
                        <a:ea typeface="Calibri" charset="0"/>
                        <a:cs typeface="Times New Roman" charset="0"/>
                      </a:endParaRPr>
                    </a:p>
                    <a:p>
                      <a:pPr marL="171450" lvl="0" indent="-171450">
                        <a:spcAft>
                          <a:spcPts val="0"/>
                        </a:spcAft>
                        <a:buFont typeface="Arial" charset="0"/>
                        <a:buChar char="•"/>
                      </a:pPr>
                      <a:r>
                        <a:rPr lang="en-US" sz="1000" b="0" dirty="0" smtClean="0">
                          <a:solidFill>
                            <a:schemeClr val="tx1"/>
                          </a:solidFill>
                          <a:effectLst/>
                          <a:latin typeface="+mn-lt"/>
                          <a:ea typeface="Calibri" charset="0"/>
                          <a:cs typeface="Times New Roman" charset="0"/>
                        </a:rPr>
                        <a:t>Investing in disabled people’s capability (1.5)</a:t>
                      </a:r>
                      <a:endParaRPr lang="en-US" sz="1200" b="0" dirty="0" smtClean="0">
                        <a:solidFill>
                          <a:schemeClr val="tx1"/>
                        </a:solidFill>
                        <a:effectLst/>
                        <a:latin typeface="+mn-lt"/>
                        <a:ea typeface="Calibri" charset="0"/>
                        <a:cs typeface="Times New Roman" charset="0"/>
                      </a:endParaRPr>
                    </a:p>
                    <a:p>
                      <a:pPr marL="171450" lvl="0" indent="-171450">
                        <a:spcAft>
                          <a:spcPts val="0"/>
                        </a:spcAft>
                        <a:buFont typeface="Arial" charset="0"/>
                        <a:buChar char="•"/>
                      </a:pPr>
                      <a:r>
                        <a:rPr lang="en-US" sz="1000" b="0" dirty="0" smtClean="0">
                          <a:solidFill>
                            <a:schemeClr val="tx1"/>
                          </a:solidFill>
                          <a:effectLst/>
                          <a:latin typeface="+mn-lt"/>
                          <a:ea typeface="Calibri" charset="0"/>
                          <a:cs typeface="Times New Roman" charset="0"/>
                        </a:rPr>
                        <a:t>Upfront funding and action for individual </a:t>
                      </a:r>
                      <a:r>
                        <a:rPr lang="en-US" sz="1000" b="0" dirty="0" err="1" smtClean="0">
                          <a:solidFill>
                            <a:schemeClr val="tx1"/>
                          </a:solidFill>
                          <a:effectLst/>
                          <a:latin typeface="+mn-lt"/>
                          <a:ea typeface="Calibri" charset="0"/>
                          <a:cs typeface="Times New Roman" charset="0"/>
                        </a:rPr>
                        <a:t>whānau</a:t>
                      </a:r>
                      <a:r>
                        <a:rPr lang="en-US" sz="1000" b="0" dirty="0" smtClean="0">
                          <a:solidFill>
                            <a:schemeClr val="tx1"/>
                          </a:solidFill>
                          <a:effectLst/>
                          <a:latin typeface="+mn-lt"/>
                          <a:ea typeface="Calibri" charset="0"/>
                          <a:cs typeface="Times New Roman" charset="0"/>
                        </a:rPr>
                        <a:t> in crisis </a:t>
                      </a:r>
                      <a:r>
                        <a:rPr lang="en-US" sz="1000" b="0" dirty="0" err="1" smtClean="0">
                          <a:solidFill>
                            <a:schemeClr val="tx1"/>
                          </a:solidFill>
                          <a:effectLst/>
                          <a:latin typeface="+mn-lt"/>
                          <a:ea typeface="Calibri" charset="0"/>
                          <a:cs typeface="Times New Roman" charset="0"/>
                        </a:rPr>
                        <a:t>recognises</a:t>
                      </a:r>
                      <a:r>
                        <a:rPr lang="en-US" sz="1000" b="0" dirty="0" smtClean="0">
                          <a:solidFill>
                            <a:schemeClr val="tx1"/>
                          </a:solidFill>
                          <a:effectLst/>
                          <a:latin typeface="+mn-lt"/>
                          <a:ea typeface="Calibri" charset="0"/>
                          <a:cs typeface="Times New Roman" charset="0"/>
                        </a:rPr>
                        <a:t> where people are at (1.6)</a:t>
                      </a:r>
                      <a:endParaRPr lang="en-US" sz="1200" b="0" dirty="0" smtClean="0">
                        <a:solidFill>
                          <a:schemeClr val="tx1"/>
                        </a:solidFill>
                        <a:effectLst/>
                        <a:latin typeface="+mn-lt"/>
                        <a:ea typeface="Calibri" charset="0"/>
                        <a:cs typeface="Times New Roman" charset="0"/>
                      </a:endParaRPr>
                    </a:p>
                    <a:p>
                      <a:pPr marL="171450" lvl="0" indent="-171450">
                        <a:spcAft>
                          <a:spcPts val="0"/>
                        </a:spcAft>
                        <a:buFont typeface="Arial" charset="0"/>
                        <a:buChar char="•"/>
                      </a:pPr>
                      <a:r>
                        <a:rPr lang="en-US" sz="1000" b="0" dirty="0" smtClean="0">
                          <a:solidFill>
                            <a:schemeClr val="tx1"/>
                          </a:solidFill>
                          <a:effectLst/>
                          <a:latin typeface="+mn-lt"/>
                          <a:ea typeface="Calibri" charset="0"/>
                          <a:cs typeface="Times New Roman" charset="0"/>
                        </a:rPr>
                        <a:t>Investing in </a:t>
                      </a:r>
                      <a:r>
                        <a:rPr lang="en-US" sz="1000" b="0" dirty="0" err="1" smtClean="0">
                          <a:solidFill>
                            <a:schemeClr val="tx1"/>
                          </a:solidFill>
                          <a:effectLst/>
                          <a:latin typeface="+mn-lt"/>
                          <a:ea typeface="Calibri" charset="0"/>
                          <a:cs typeface="Times New Roman" charset="0"/>
                        </a:rPr>
                        <a:t>whānau</a:t>
                      </a:r>
                      <a:r>
                        <a:rPr lang="en-US" sz="1000" b="0" dirty="0" smtClean="0">
                          <a:solidFill>
                            <a:schemeClr val="tx1"/>
                          </a:solidFill>
                          <a:effectLst/>
                          <a:latin typeface="+mn-lt"/>
                          <a:ea typeface="Calibri" charset="0"/>
                          <a:cs typeface="Times New Roman" charset="0"/>
                        </a:rPr>
                        <a:t> capability (1.7)</a:t>
                      </a:r>
                      <a:endParaRPr lang="en-US" sz="1200" b="0" dirty="0" smtClean="0">
                        <a:solidFill>
                          <a:schemeClr val="tx1"/>
                        </a:solidFill>
                        <a:effectLst/>
                        <a:latin typeface="+mn-lt"/>
                        <a:ea typeface="Calibri" charset="0"/>
                        <a:cs typeface="Times New Roman" charset="0"/>
                      </a:endParaRPr>
                    </a:p>
                    <a:p>
                      <a:pPr marL="171450" lvl="0" indent="-171450">
                        <a:spcAft>
                          <a:spcPts val="0"/>
                        </a:spcAft>
                        <a:buFont typeface="Arial" charset="0"/>
                        <a:buChar char="•"/>
                      </a:pPr>
                      <a:r>
                        <a:rPr lang="en-US" sz="1000" b="0" dirty="0" smtClean="0">
                          <a:solidFill>
                            <a:schemeClr val="tx1"/>
                          </a:solidFill>
                          <a:effectLst/>
                          <a:latin typeface="+mn-lt"/>
                          <a:ea typeface="Calibri" charset="0"/>
                          <a:cs typeface="Times New Roman" charset="0"/>
                        </a:rPr>
                        <a:t>The disabled person and </a:t>
                      </a:r>
                      <a:r>
                        <a:rPr lang="en-US" sz="1000" b="0" dirty="0" err="1" smtClean="0">
                          <a:solidFill>
                            <a:schemeClr val="tx1"/>
                          </a:solidFill>
                          <a:effectLst/>
                          <a:latin typeface="+mn-lt"/>
                          <a:ea typeface="Calibri" charset="0"/>
                          <a:cs typeface="Times New Roman" charset="0"/>
                        </a:rPr>
                        <a:t>whānau</a:t>
                      </a:r>
                      <a:r>
                        <a:rPr lang="en-US" sz="1000" b="0" dirty="0" smtClean="0">
                          <a:solidFill>
                            <a:schemeClr val="tx1"/>
                          </a:solidFill>
                          <a:effectLst/>
                          <a:latin typeface="+mn-lt"/>
                          <a:ea typeface="Calibri" charset="0"/>
                          <a:cs typeface="Times New Roman" charset="0"/>
                        </a:rPr>
                        <a:t> can identify the pace and level of support/assistance that is right for them – along a continuum of little</a:t>
                      </a:r>
                      <a:r>
                        <a:rPr lang="en-US" sz="1000" b="0" baseline="0" dirty="0" smtClean="0">
                          <a:solidFill>
                            <a:schemeClr val="tx1"/>
                          </a:solidFill>
                          <a:effectLst/>
                          <a:latin typeface="+mn-lt"/>
                          <a:ea typeface="Calibri" charset="0"/>
                          <a:cs typeface="Times New Roman" charset="0"/>
                        </a:rPr>
                        <a:t> support </a:t>
                      </a:r>
                      <a:r>
                        <a:rPr lang="en-US" sz="1000" b="0" dirty="0" smtClean="0">
                          <a:solidFill>
                            <a:schemeClr val="tx1"/>
                          </a:solidFill>
                          <a:effectLst/>
                          <a:latin typeface="+mn-lt"/>
                          <a:ea typeface="Calibri" charset="0"/>
                          <a:cs typeface="Times New Roman" charset="0"/>
                        </a:rPr>
                        <a:t>to intensive (2.1) </a:t>
                      </a:r>
                      <a:endParaRPr lang="en-US" sz="1200" b="0" dirty="0" smtClean="0">
                        <a:solidFill>
                          <a:schemeClr val="tx1"/>
                        </a:solidFill>
                        <a:effectLst/>
                        <a:latin typeface="+mn-lt"/>
                        <a:ea typeface="Calibri" charset="0"/>
                        <a:cs typeface="Times New Roman" charset="0"/>
                      </a:endParaRPr>
                    </a:p>
                    <a:p>
                      <a:pPr marL="171450" lvl="0" indent="-171450">
                        <a:spcAft>
                          <a:spcPts val="0"/>
                        </a:spcAft>
                        <a:buFont typeface="Arial" charset="0"/>
                        <a:buChar char="•"/>
                      </a:pPr>
                      <a:r>
                        <a:rPr lang="en-US" sz="1000" b="0" dirty="0" smtClean="0">
                          <a:solidFill>
                            <a:schemeClr val="tx1"/>
                          </a:solidFill>
                          <a:effectLst/>
                          <a:latin typeface="+mn-lt"/>
                          <a:ea typeface="Calibri" charset="0"/>
                          <a:cs typeface="Times New Roman" charset="0"/>
                        </a:rPr>
                        <a:t>An orientation support function ensures that disabled people and </a:t>
                      </a:r>
                      <a:r>
                        <a:rPr lang="en-US" sz="1000" b="0" dirty="0" err="1" smtClean="0">
                          <a:solidFill>
                            <a:schemeClr val="tx1"/>
                          </a:solidFill>
                          <a:effectLst/>
                          <a:latin typeface="+mn-lt"/>
                          <a:ea typeface="Calibri" charset="0"/>
                          <a:cs typeface="Times New Roman" charset="0"/>
                        </a:rPr>
                        <a:t>whānau</a:t>
                      </a:r>
                      <a:r>
                        <a:rPr lang="en-US" sz="1000" b="0" dirty="0" smtClean="0">
                          <a:solidFill>
                            <a:schemeClr val="tx1"/>
                          </a:solidFill>
                          <a:effectLst/>
                          <a:latin typeface="+mn-lt"/>
                          <a:ea typeface="Calibri" charset="0"/>
                          <a:cs typeface="Times New Roman" charset="0"/>
                        </a:rPr>
                        <a:t> understand what the system offers them, how it can expand their understanding of what a good life could be for them and connects them to a support network (2.2)</a:t>
                      </a:r>
                      <a:endParaRPr lang="en-US" sz="1200" b="0" dirty="0" smtClean="0">
                        <a:solidFill>
                          <a:schemeClr val="tx1"/>
                        </a:solidFill>
                        <a:effectLst/>
                        <a:latin typeface="+mn-lt"/>
                        <a:ea typeface="Calibri" charset="0"/>
                        <a:cs typeface="Times New Roman" charset="0"/>
                      </a:endParaRPr>
                    </a:p>
                    <a:p>
                      <a:pPr marL="171450" lvl="0" indent="-171450">
                        <a:spcAft>
                          <a:spcPts val="0"/>
                        </a:spcAft>
                        <a:buFont typeface="Arial" charset="0"/>
                        <a:buChar char="•"/>
                      </a:pPr>
                      <a:r>
                        <a:rPr lang="en-US" sz="1000" b="0" dirty="0" smtClean="0">
                          <a:solidFill>
                            <a:schemeClr val="tx1"/>
                          </a:solidFill>
                          <a:effectLst/>
                          <a:latin typeface="+mn-lt"/>
                          <a:ea typeface="Calibri" charset="0"/>
                          <a:cs typeface="Times New Roman" charset="0"/>
                        </a:rPr>
                        <a:t>Self-managed personal</a:t>
                      </a:r>
                      <a:r>
                        <a:rPr lang="en-US" sz="1000" b="0" baseline="0" dirty="0" smtClean="0">
                          <a:solidFill>
                            <a:schemeClr val="tx1"/>
                          </a:solidFill>
                          <a:effectLst/>
                          <a:latin typeface="+mn-lt"/>
                          <a:ea typeface="Calibri" charset="0"/>
                          <a:cs typeface="Times New Roman" charset="0"/>
                        </a:rPr>
                        <a:t> information</a:t>
                      </a:r>
                      <a:r>
                        <a:rPr lang="en-US" sz="1000" b="0" dirty="0" smtClean="0">
                          <a:solidFill>
                            <a:schemeClr val="tx1"/>
                          </a:solidFill>
                          <a:effectLst/>
                          <a:latin typeface="+mn-lt"/>
                          <a:ea typeface="Calibri" charset="0"/>
                          <a:cs typeface="Times New Roman" charset="0"/>
                        </a:rPr>
                        <a:t> means person has control over their own personal information (2.4) </a:t>
                      </a:r>
                      <a:endParaRPr lang="en-US" sz="1200" b="0" dirty="0" smtClean="0">
                        <a:solidFill>
                          <a:schemeClr val="tx1"/>
                        </a:solidFill>
                        <a:effectLst/>
                        <a:latin typeface="+mn-lt"/>
                        <a:ea typeface="Calibri" charset="0"/>
                        <a:cs typeface="Times New Roman" charset="0"/>
                      </a:endParaRPr>
                    </a:p>
                    <a:p>
                      <a:pPr marL="171450" lvl="0" indent="-171450">
                        <a:spcAft>
                          <a:spcPts val="0"/>
                        </a:spcAft>
                        <a:buFont typeface="Arial" charset="0"/>
                        <a:buChar char="•"/>
                      </a:pPr>
                      <a:r>
                        <a:rPr lang="en-US" sz="1000" b="0" dirty="0" smtClean="0">
                          <a:solidFill>
                            <a:schemeClr val="tx1"/>
                          </a:solidFill>
                          <a:effectLst/>
                          <a:latin typeface="+mn-lt"/>
                          <a:ea typeface="Calibri" charset="0"/>
                          <a:cs typeface="Times New Roman" charset="0"/>
                        </a:rPr>
                        <a:t>The EGL proposal identifies the outcomes the disabled person and their </a:t>
                      </a:r>
                      <a:r>
                        <a:rPr lang="en-US" sz="1000" b="0" dirty="0" err="1" smtClean="0">
                          <a:solidFill>
                            <a:schemeClr val="tx1"/>
                          </a:solidFill>
                          <a:effectLst/>
                          <a:latin typeface="+mn-lt"/>
                          <a:ea typeface="Calibri" charset="0"/>
                          <a:cs typeface="Times New Roman" charset="0"/>
                        </a:rPr>
                        <a:t>whānau</a:t>
                      </a:r>
                      <a:r>
                        <a:rPr lang="en-US" sz="1000" b="0" dirty="0" smtClean="0">
                          <a:solidFill>
                            <a:schemeClr val="tx1"/>
                          </a:solidFill>
                          <a:effectLst/>
                          <a:latin typeface="+mn-lt"/>
                          <a:ea typeface="Calibri" charset="0"/>
                          <a:cs typeface="Times New Roman" charset="0"/>
                        </a:rPr>
                        <a:t> want to achieve, what they’re going to do and what they need to help them – it is tailored and takes a person-</a:t>
                      </a:r>
                      <a:r>
                        <a:rPr lang="en-US" sz="1000" b="0" dirty="0" err="1" smtClean="0">
                          <a:solidFill>
                            <a:schemeClr val="tx1"/>
                          </a:solidFill>
                          <a:effectLst/>
                          <a:latin typeface="+mn-lt"/>
                          <a:ea typeface="Calibri" charset="0"/>
                          <a:cs typeface="Times New Roman" charset="0"/>
                        </a:rPr>
                        <a:t>centred</a:t>
                      </a:r>
                      <a:r>
                        <a:rPr lang="en-US" sz="1000" b="0" dirty="0" smtClean="0">
                          <a:solidFill>
                            <a:schemeClr val="tx1"/>
                          </a:solidFill>
                          <a:effectLst/>
                          <a:latin typeface="+mn-lt"/>
                          <a:ea typeface="Calibri" charset="0"/>
                          <a:cs typeface="Times New Roman" charset="0"/>
                        </a:rPr>
                        <a:t> approach to goals and needs (3.2)</a:t>
                      </a:r>
                      <a:endParaRPr lang="en-US" sz="1200" b="0" dirty="0" smtClean="0">
                        <a:solidFill>
                          <a:schemeClr val="tx1"/>
                        </a:solidFill>
                        <a:effectLst/>
                        <a:latin typeface="+mn-lt"/>
                        <a:ea typeface="Calibri" charset="0"/>
                        <a:cs typeface="Times New Roman" charset="0"/>
                      </a:endParaRPr>
                    </a:p>
                    <a:p>
                      <a:pPr marL="171450" lvl="0" indent="-171450">
                        <a:spcAft>
                          <a:spcPts val="0"/>
                        </a:spcAft>
                        <a:buFont typeface="Arial" charset="0"/>
                        <a:buChar char="•"/>
                      </a:pPr>
                      <a:r>
                        <a:rPr lang="en-US" sz="1000" b="0" dirty="0" smtClean="0">
                          <a:solidFill>
                            <a:schemeClr val="tx1"/>
                          </a:solidFill>
                          <a:effectLst/>
                          <a:latin typeface="+mn-lt"/>
                          <a:ea typeface="Calibri" charset="0"/>
                          <a:cs typeface="Times New Roman" charset="0"/>
                        </a:rPr>
                        <a:t>The funding allocation process means </a:t>
                      </a:r>
                      <a:r>
                        <a:rPr lang="en-AU" sz="1000" b="0" dirty="0" smtClean="0">
                          <a:solidFill>
                            <a:schemeClr val="tx1"/>
                          </a:solidFill>
                          <a:effectLst/>
                          <a:latin typeface="+mn-lt"/>
                          <a:ea typeface="Calibri" charset="0"/>
                          <a:cs typeface="Times New Roman" charset="0"/>
                        </a:rPr>
                        <a:t>disabled people are allocated funding with limited additional information and can also seek additional funding or to phase it differently to achieve better </a:t>
                      </a:r>
                      <a:r>
                        <a:rPr lang="en-NZ" sz="1000" b="0" dirty="0" smtClean="0">
                          <a:solidFill>
                            <a:schemeClr val="tx1"/>
                          </a:solidFill>
                          <a:effectLst/>
                          <a:latin typeface="+mn-lt"/>
                          <a:ea typeface="Calibri" charset="0"/>
                          <a:cs typeface="Times New Roman" charset="0"/>
                        </a:rPr>
                        <a:t>outcomes. There is also an opportunity for the system to identify an investment opportunity (3.4)</a:t>
                      </a:r>
                      <a:endParaRPr lang="en-US" sz="1200" b="0" dirty="0" smtClean="0">
                        <a:solidFill>
                          <a:schemeClr val="tx1"/>
                        </a:solidFill>
                        <a:effectLst/>
                        <a:latin typeface="+mn-lt"/>
                        <a:ea typeface="Calibri" charset="0"/>
                        <a:cs typeface="Times New Roman" charset="0"/>
                      </a:endParaRPr>
                    </a:p>
                    <a:p>
                      <a:pPr marL="171450" lvl="0" indent="-171450">
                        <a:spcAft>
                          <a:spcPts val="0"/>
                        </a:spcAft>
                        <a:buFont typeface="Arial" charset="0"/>
                        <a:buChar char="•"/>
                      </a:pPr>
                      <a:r>
                        <a:rPr lang="en-US" sz="1000" b="0" dirty="0" smtClean="0">
                          <a:solidFill>
                            <a:schemeClr val="tx1"/>
                          </a:solidFill>
                          <a:effectLst/>
                          <a:latin typeface="+mn-lt"/>
                          <a:ea typeface="Calibri" charset="0"/>
                          <a:cs typeface="Times New Roman" charset="0"/>
                        </a:rPr>
                        <a:t>Disabled people choose what support and resources they want to enable a good life (including mainstream services) (4.1)</a:t>
                      </a:r>
                      <a:endParaRPr lang="en-US" sz="1200" b="0" dirty="0" smtClean="0">
                        <a:solidFill>
                          <a:schemeClr val="tx1"/>
                        </a:solidFill>
                        <a:effectLst/>
                        <a:latin typeface="+mn-lt"/>
                        <a:ea typeface="Calibri" charset="0"/>
                        <a:cs typeface="Times New Roman" charset="0"/>
                      </a:endParaRPr>
                    </a:p>
                    <a:p>
                      <a:pPr marL="171450" lvl="0" indent="-171450">
                        <a:spcAft>
                          <a:spcPts val="0"/>
                        </a:spcAft>
                        <a:buFont typeface="Arial" charset="0"/>
                        <a:buChar char="•"/>
                      </a:pPr>
                      <a:r>
                        <a:rPr lang="en-US" sz="1000" b="0" dirty="0" smtClean="0">
                          <a:solidFill>
                            <a:schemeClr val="tx1"/>
                          </a:solidFill>
                          <a:effectLst/>
                          <a:latin typeface="+mn-lt"/>
                          <a:ea typeface="Calibri" charset="0"/>
                          <a:cs typeface="Times New Roman" charset="0"/>
                        </a:rPr>
                        <a:t>Disabled people and </a:t>
                      </a:r>
                      <a:r>
                        <a:rPr lang="en-US" sz="1000" b="0" dirty="0" err="1" smtClean="0">
                          <a:solidFill>
                            <a:schemeClr val="tx1"/>
                          </a:solidFill>
                          <a:effectLst/>
                          <a:latin typeface="+mn-lt"/>
                          <a:ea typeface="Calibri" charset="0"/>
                          <a:cs typeface="Times New Roman" charset="0"/>
                        </a:rPr>
                        <a:t>whānau</a:t>
                      </a:r>
                      <a:r>
                        <a:rPr lang="en-US" sz="1000" b="0" dirty="0" smtClean="0">
                          <a:solidFill>
                            <a:schemeClr val="tx1"/>
                          </a:solidFill>
                          <a:effectLst/>
                          <a:latin typeface="+mn-lt"/>
                          <a:ea typeface="Calibri" charset="0"/>
                          <a:cs typeface="Times New Roman" charset="0"/>
                        </a:rPr>
                        <a:t> can determine how they manage their own resources, in a way that suits them (4.2)</a:t>
                      </a:r>
                      <a:endParaRPr lang="en-US" sz="1200" b="0" dirty="0" smtClean="0">
                        <a:solidFill>
                          <a:schemeClr val="tx1"/>
                        </a:solidFill>
                        <a:effectLst/>
                        <a:latin typeface="+mn-lt"/>
                        <a:ea typeface="Calibri" charset="0"/>
                        <a:cs typeface="Times New Roman" charset="0"/>
                      </a:endParaRPr>
                    </a:p>
                    <a:p>
                      <a:pPr marL="171450" lvl="0" indent="-171450">
                        <a:spcAft>
                          <a:spcPts val="0"/>
                        </a:spcAft>
                        <a:buFont typeface="Arial" charset="0"/>
                        <a:buChar char="•"/>
                      </a:pPr>
                      <a:r>
                        <a:rPr lang="en-US" sz="1000" b="0" dirty="0" smtClean="0">
                          <a:solidFill>
                            <a:schemeClr val="tx1"/>
                          </a:solidFill>
                          <a:effectLst/>
                          <a:latin typeface="+mn-lt"/>
                          <a:ea typeface="Calibri" charset="0"/>
                          <a:cs typeface="Times New Roman" charset="0"/>
                        </a:rPr>
                        <a:t>Information about outcomes for disabled people and </a:t>
                      </a:r>
                      <a:r>
                        <a:rPr lang="en-US" sz="1000" b="0" dirty="0" err="1" smtClean="0">
                          <a:solidFill>
                            <a:schemeClr val="tx1"/>
                          </a:solidFill>
                          <a:effectLst/>
                          <a:latin typeface="+mn-lt"/>
                          <a:ea typeface="Calibri" charset="0"/>
                          <a:cs typeface="Times New Roman" charset="0"/>
                        </a:rPr>
                        <a:t>whānau</a:t>
                      </a:r>
                      <a:r>
                        <a:rPr lang="en-US" sz="1000" b="0" dirty="0" smtClean="0">
                          <a:solidFill>
                            <a:schemeClr val="tx1"/>
                          </a:solidFill>
                          <a:effectLst/>
                          <a:latin typeface="+mn-lt"/>
                          <a:ea typeface="Calibri" charset="0"/>
                          <a:cs typeface="Times New Roman" charset="0"/>
                        </a:rPr>
                        <a:t> is collected in a respectful, holistic and non-invasive way (5.1)</a:t>
                      </a:r>
                      <a:endParaRPr lang="en-US" sz="1200" b="0" dirty="0" smtClean="0">
                        <a:solidFill>
                          <a:schemeClr val="tx1"/>
                        </a:solidFill>
                        <a:effectLst/>
                        <a:latin typeface="+mn-lt"/>
                        <a:ea typeface="Calibri" charset="0"/>
                        <a:cs typeface="Times New Roman" charset="0"/>
                      </a:endParaRPr>
                    </a:p>
                    <a:p>
                      <a:pPr marL="171450" lvl="0" indent="-171450">
                        <a:spcAft>
                          <a:spcPts val="0"/>
                        </a:spcAft>
                        <a:buFont typeface="Arial" charset="0"/>
                        <a:buChar char="•"/>
                      </a:pPr>
                      <a:r>
                        <a:rPr lang="en-US" sz="1000" b="0" dirty="0" smtClean="0">
                          <a:solidFill>
                            <a:schemeClr val="tx1"/>
                          </a:solidFill>
                          <a:effectLst/>
                          <a:latin typeface="+mn-lt"/>
                          <a:ea typeface="Calibri" charset="0"/>
                          <a:cs typeface="Times New Roman" charset="0"/>
                        </a:rPr>
                        <a:t>People supporting disabled people and </a:t>
                      </a:r>
                      <a:r>
                        <a:rPr lang="en-US" sz="1000" b="0" dirty="0" err="1" smtClean="0">
                          <a:solidFill>
                            <a:schemeClr val="tx1"/>
                          </a:solidFill>
                          <a:effectLst/>
                          <a:latin typeface="+mn-lt"/>
                          <a:ea typeface="Calibri" charset="0"/>
                          <a:cs typeface="Times New Roman" charset="0"/>
                        </a:rPr>
                        <a:t>whānau</a:t>
                      </a:r>
                      <a:r>
                        <a:rPr lang="en-US" sz="1000" b="0" dirty="0" smtClean="0">
                          <a:solidFill>
                            <a:schemeClr val="tx1"/>
                          </a:solidFill>
                          <a:effectLst/>
                          <a:latin typeface="+mn-lt"/>
                          <a:ea typeface="Calibri" charset="0"/>
                          <a:cs typeface="Times New Roman" charset="0"/>
                        </a:rPr>
                        <a:t> focus</a:t>
                      </a:r>
                      <a:r>
                        <a:rPr lang="en-US" sz="1000" b="0" baseline="0" dirty="0" smtClean="0">
                          <a:solidFill>
                            <a:schemeClr val="tx1"/>
                          </a:solidFill>
                          <a:effectLst/>
                          <a:latin typeface="+mn-lt"/>
                          <a:ea typeface="Calibri" charset="0"/>
                          <a:cs typeface="Times New Roman" charset="0"/>
                        </a:rPr>
                        <a:t> on what </a:t>
                      </a:r>
                      <a:r>
                        <a:rPr lang="en-US" sz="1000" b="0" dirty="0" smtClean="0">
                          <a:solidFill>
                            <a:schemeClr val="tx1"/>
                          </a:solidFill>
                          <a:effectLst/>
                          <a:latin typeface="+mn-lt"/>
                          <a:ea typeface="Calibri" charset="0"/>
                          <a:cs typeface="Times New Roman" charset="0"/>
                        </a:rPr>
                        <a:t>disabled people/</a:t>
                      </a:r>
                      <a:r>
                        <a:rPr lang="en-US" sz="1000" b="0" dirty="0" err="1" smtClean="0">
                          <a:solidFill>
                            <a:schemeClr val="tx1"/>
                          </a:solidFill>
                          <a:effectLst/>
                          <a:latin typeface="+mn-lt"/>
                          <a:ea typeface="Calibri" charset="0"/>
                          <a:cs typeface="Times New Roman" charset="0"/>
                        </a:rPr>
                        <a:t>whānau</a:t>
                      </a:r>
                      <a:r>
                        <a:rPr lang="en-US" sz="1000" b="0" dirty="0" smtClean="0">
                          <a:solidFill>
                            <a:schemeClr val="tx1"/>
                          </a:solidFill>
                          <a:effectLst/>
                          <a:latin typeface="+mn-lt"/>
                          <a:ea typeface="Calibri" charset="0"/>
                          <a:cs typeface="Times New Roman" charset="0"/>
                        </a:rPr>
                        <a:t> tell them they want to achieve and how they want their</a:t>
                      </a:r>
                      <a:r>
                        <a:rPr lang="en-US" sz="1000" b="0" baseline="0" dirty="0" smtClean="0">
                          <a:solidFill>
                            <a:schemeClr val="tx1"/>
                          </a:solidFill>
                          <a:effectLst/>
                          <a:latin typeface="+mn-lt"/>
                          <a:ea typeface="Calibri" charset="0"/>
                          <a:cs typeface="Times New Roman" charset="0"/>
                        </a:rPr>
                        <a:t> support to be delivered.</a:t>
                      </a:r>
                      <a:r>
                        <a:rPr lang="en-US" sz="1000" b="0" dirty="0" smtClean="0">
                          <a:solidFill>
                            <a:schemeClr val="tx1"/>
                          </a:solidFill>
                          <a:effectLst/>
                          <a:latin typeface="+mn-lt"/>
                          <a:ea typeface="Calibri" charset="0"/>
                          <a:cs typeface="Times New Roman" charset="0"/>
                        </a:rPr>
                        <a:t>(6.1)  </a:t>
                      </a:r>
                      <a:endParaRPr lang="en-US" sz="1200" b="0" dirty="0" smtClean="0">
                        <a:solidFill>
                          <a:schemeClr val="tx1"/>
                        </a:solidFill>
                        <a:effectLst/>
                        <a:latin typeface="+mn-lt"/>
                        <a:ea typeface="Calibri" charset="0"/>
                        <a:cs typeface="Times New Roman" charset="0"/>
                      </a:endParaRPr>
                    </a:p>
                    <a:p>
                      <a:pPr marL="171450" lvl="0" indent="-171450">
                        <a:spcAft>
                          <a:spcPts val="0"/>
                        </a:spcAft>
                        <a:buFont typeface="Arial" charset="0"/>
                        <a:buChar char="•"/>
                      </a:pPr>
                      <a:r>
                        <a:rPr lang="en-US" sz="1000" b="0" dirty="0" smtClean="0">
                          <a:solidFill>
                            <a:schemeClr val="tx1"/>
                          </a:solidFill>
                          <a:effectLst/>
                          <a:latin typeface="+mn-lt"/>
                          <a:ea typeface="Calibri" charset="0"/>
                          <a:cs typeface="Times New Roman" charset="0"/>
                        </a:rPr>
                        <a:t>Government</a:t>
                      </a:r>
                      <a:r>
                        <a:rPr lang="en-US" sz="1000" b="0" baseline="0" dirty="0" smtClean="0">
                          <a:solidFill>
                            <a:schemeClr val="tx1"/>
                          </a:solidFill>
                          <a:effectLst/>
                          <a:latin typeface="+mn-lt"/>
                          <a:ea typeface="Calibri" charset="0"/>
                          <a:cs typeface="Times New Roman" charset="0"/>
                        </a:rPr>
                        <a:t> </a:t>
                      </a:r>
                      <a:r>
                        <a:rPr lang="en-US" sz="1000" b="0" dirty="0" smtClean="0">
                          <a:solidFill>
                            <a:schemeClr val="tx1"/>
                          </a:solidFill>
                          <a:effectLst/>
                          <a:latin typeface="+mn-lt"/>
                          <a:ea typeface="Calibri" charset="0"/>
                          <a:cs typeface="Times New Roman" charset="0"/>
                        </a:rPr>
                        <a:t>connector </a:t>
                      </a:r>
                      <a:r>
                        <a:rPr lang="en-AU" sz="1000" b="0" dirty="0" smtClean="0">
                          <a:solidFill>
                            <a:schemeClr val="tx1"/>
                          </a:solidFill>
                          <a:effectLst/>
                          <a:latin typeface="+mn-lt"/>
                          <a:ea typeface="Calibri" charset="0"/>
                          <a:cs typeface="Times New Roman" charset="0"/>
                        </a:rPr>
                        <a:t>ensures disabled people receive all their </a:t>
                      </a:r>
                      <a:r>
                        <a:rPr lang="en-US" sz="1000" b="0" dirty="0" smtClean="0">
                          <a:solidFill>
                            <a:schemeClr val="tx1"/>
                          </a:solidFill>
                          <a:effectLst/>
                          <a:latin typeface="+mn-lt"/>
                          <a:ea typeface="Calibri" charset="0"/>
                          <a:cs typeface="Times New Roman" charset="0"/>
                        </a:rPr>
                        <a:t>funding/resource entitlements from across government agencies and makes the necessary linkages across agencies to ensure disabled people and their </a:t>
                      </a:r>
                      <a:r>
                        <a:rPr lang="en-US" sz="1000" b="0" dirty="0" err="1" smtClean="0">
                          <a:solidFill>
                            <a:schemeClr val="tx1"/>
                          </a:solidFill>
                          <a:effectLst/>
                          <a:latin typeface="+mn-lt"/>
                          <a:ea typeface="Calibri" charset="0"/>
                          <a:cs typeface="Times New Roman" charset="0"/>
                        </a:rPr>
                        <a:t>whānau</a:t>
                      </a:r>
                      <a:r>
                        <a:rPr lang="en-US" sz="1000" b="0" dirty="0" smtClean="0">
                          <a:solidFill>
                            <a:schemeClr val="tx1"/>
                          </a:solidFill>
                          <a:effectLst/>
                          <a:latin typeface="+mn-lt"/>
                          <a:ea typeface="Calibri" charset="0"/>
                          <a:cs typeface="Times New Roman" charset="0"/>
                        </a:rPr>
                        <a:t> are well supported during transition points (6.1)</a:t>
                      </a:r>
                      <a:endParaRPr lang="en-US" sz="1200" b="0" dirty="0">
                        <a:solidFill>
                          <a:schemeClr val="tx1"/>
                        </a:solidFill>
                        <a:effectLst/>
                        <a:latin typeface="+mn-lt"/>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6646">
                <a:tc gridSpan="2">
                  <a:txBody>
                    <a:bodyPr/>
                    <a:lstStyle/>
                    <a:p>
                      <a:pPr algn="l">
                        <a:spcAft>
                          <a:spcPts val="0"/>
                        </a:spcAft>
                      </a:pPr>
                      <a:r>
                        <a:rPr lang="en-US" sz="1400" b="1" dirty="0">
                          <a:solidFill>
                            <a:srgbClr val="007DD9"/>
                          </a:solidFill>
                          <a:effectLst/>
                          <a:latin typeface="+mn-lt"/>
                          <a:ea typeface="Calibri" charset="0"/>
                          <a:cs typeface="Times New Roman" charset="0"/>
                        </a:rPr>
                        <a:t>Easy to use</a:t>
                      </a:r>
                    </a:p>
                    <a:p>
                      <a:pPr algn="l">
                        <a:spcAft>
                          <a:spcPts val="0"/>
                        </a:spcAft>
                      </a:pPr>
                      <a:r>
                        <a:rPr lang="en-US" sz="1000" b="1" dirty="0">
                          <a:solidFill>
                            <a:schemeClr val="tx1"/>
                          </a:solidFill>
                          <a:effectLst/>
                          <a:latin typeface="+mn-lt"/>
                          <a:ea typeface="Calibri" charset="0"/>
                          <a:cs typeface="Times New Roman" charset="0"/>
                        </a:rPr>
                        <a:t>Disabled people have supports that are simple to use and </a:t>
                      </a:r>
                      <a:r>
                        <a:rPr lang="en-US" sz="1000" b="1" dirty="0" smtClean="0">
                          <a:solidFill>
                            <a:schemeClr val="tx1"/>
                          </a:solidFill>
                          <a:effectLst/>
                          <a:latin typeface="+mn-lt"/>
                          <a:ea typeface="Calibri" charset="0"/>
                          <a:cs typeface="Times New Roman" charset="0"/>
                        </a:rPr>
                        <a:t>flexible</a:t>
                      </a:r>
                    </a:p>
                    <a:p>
                      <a:pPr algn="l">
                        <a:spcAft>
                          <a:spcPts val="0"/>
                        </a:spcAft>
                      </a:pPr>
                      <a:endParaRPr lang="en-US" sz="1200" b="1" dirty="0">
                        <a:solidFill>
                          <a:schemeClr val="tx1"/>
                        </a:solidFill>
                        <a:effectLst/>
                        <a:latin typeface="+mn-lt"/>
                        <a:ea typeface="Calibri" charset="0"/>
                        <a:cs typeface="Times New Roman"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458138">
                <a:tc>
                  <a:txBody>
                    <a:bodyPr/>
                    <a:lstStyle/>
                    <a:p>
                      <a:pPr algn="l">
                        <a:spcAft>
                          <a:spcPts val="0"/>
                        </a:spcAft>
                      </a:pPr>
                      <a:r>
                        <a:rPr lang="en-US" sz="1000" b="0" dirty="0">
                          <a:solidFill>
                            <a:schemeClr val="tx1"/>
                          </a:solidFill>
                          <a:effectLst/>
                          <a:latin typeface="+mn-lt"/>
                          <a:ea typeface="Calibri" charset="0"/>
                          <a:cs typeface="Times New Roman" charset="0"/>
                        </a:rPr>
                        <a:t>­­­­­­</a:t>
                      </a:r>
                      <a:r>
                        <a:rPr lang="en-US" sz="1000" b="1" dirty="0">
                          <a:solidFill>
                            <a:schemeClr val="tx1"/>
                          </a:solidFill>
                          <a:effectLst/>
                          <a:latin typeface="+mn-lt"/>
                          <a:ea typeface="Calibri" charset="0"/>
                          <a:cs typeface="Times New Roman" charset="0"/>
                        </a:rPr>
                        <a:t>How the new system delivers on this principle </a:t>
                      </a:r>
                      <a:endParaRPr lang="en-US" sz="1000" b="1" dirty="0" smtClean="0">
                        <a:solidFill>
                          <a:schemeClr val="tx1"/>
                        </a:solidFill>
                        <a:effectLst/>
                        <a:latin typeface="+mn-lt"/>
                        <a:ea typeface="Calibri" charset="0"/>
                        <a:cs typeface="Times New Roman" charset="0"/>
                      </a:endParaRPr>
                    </a:p>
                    <a:p>
                      <a:pPr algn="l">
                        <a:spcAft>
                          <a:spcPts val="0"/>
                        </a:spcAft>
                      </a:pPr>
                      <a:r>
                        <a:rPr lang="en-US" sz="1000" b="0" dirty="0" smtClean="0">
                          <a:solidFill>
                            <a:schemeClr val="tx1"/>
                          </a:solidFill>
                          <a:effectLst/>
                          <a:latin typeface="+mn-lt"/>
                          <a:ea typeface="Calibri" charset="0"/>
                          <a:cs typeface="Times New Roman" charset="0"/>
                        </a:rPr>
                        <a:t>The </a:t>
                      </a:r>
                      <a:r>
                        <a:rPr lang="en-US" sz="1000" b="0" dirty="0">
                          <a:solidFill>
                            <a:schemeClr val="tx1"/>
                          </a:solidFill>
                          <a:effectLst/>
                          <a:latin typeface="+mn-lt"/>
                          <a:ea typeface="Calibri" charset="0"/>
                          <a:cs typeface="Times New Roman" charset="0"/>
                        </a:rPr>
                        <a:t>system meets the disabled person and their whānau ‘where they are at’ and can easily adapt to people’s changing life circumstances. In particular: </a:t>
                      </a:r>
                      <a:endParaRPr lang="en-US" sz="1200" b="0" dirty="0">
                        <a:solidFill>
                          <a:schemeClr val="tx1"/>
                        </a:solidFill>
                        <a:effectLst/>
                        <a:latin typeface="+mn-lt"/>
                        <a:ea typeface="Calibri" charset="0"/>
                        <a:cs typeface="Times New Roman" charset="0"/>
                      </a:endParaRPr>
                    </a:p>
                    <a:p>
                      <a:pPr marL="171450" lvl="0" indent="-171450" algn="l">
                        <a:spcAft>
                          <a:spcPts val="0"/>
                        </a:spcAft>
                        <a:buFont typeface="Arial" charset="0"/>
                        <a:buChar char="•"/>
                      </a:pPr>
                      <a:r>
                        <a:rPr lang="en-US" sz="1000" b="0" dirty="0">
                          <a:solidFill>
                            <a:schemeClr val="tx1"/>
                          </a:solidFill>
                          <a:effectLst/>
                          <a:latin typeface="+mn-lt"/>
                          <a:ea typeface="Calibri" charset="0"/>
                          <a:cs typeface="Times New Roman" charset="0"/>
                        </a:rPr>
                        <a:t>Support across government is seamless for the disabled person and whānau  </a:t>
                      </a:r>
                      <a:endParaRPr lang="en-US" sz="1200" b="0" dirty="0">
                        <a:solidFill>
                          <a:schemeClr val="tx1"/>
                        </a:solidFill>
                        <a:effectLst/>
                        <a:latin typeface="+mn-lt"/>
                        <a:ea typeface="Calibri" charset="0"/>
                        <a:cs typeface="Times New Roman" charset="0"/>
                      </a:endParaRPr>
                    </a:p>
                    <a:p>
                      <a:pPr marL="171450" lvl="0" indent="-171450" algn="l">
                        <a:spcAft>
                          <a:spcPts val="0"/>
                        </a:spcAft>
                        <a:buFont typeface="Arial" charset="0"/>
                        <a:buChar char="•"/>
                      </a:pPr>
                      <a:r>
                        <a:rPr lang="en-US" sz="1000" b="0" dirty="0">
                          <a:solidFill>
                            <a:schemeClr val="tx1"/>
                          </a:solidFill>
                          <a:effectLst/>
                          <a:latin typeface="+mn-lt"/>
                          <a:ea typeface="Calibri" charset="0"/>
                          <a:cs typeface="Times New Roman" charset="0"/>
                        </a:rPr>
                        <a:t>All disabled people and their whānau have the choice and control the new system provides, irrespective of whether they have existing support</a:t>
                      </a:r>
                      <a:endParaRPr lang="en-US" sz="1200" b="0" dirty="0">
                        <a:solidFill>
                          <a:schemeClr val="tx1"/>
                        </a:solidFill>
                        <a:effectLst/>
                        <a:latin typeface="+mn-lt"/>
                        <a:ea typeface="Calibri" charset="0"/>
                        <a:cs typeface="Times New Roman" charset="0"/>
                      </a:endParaRPr>
                    </a:p>
                    <a:p>
                      <a:pPr marL="171450" lvl="0" indent="-171450" algn="l">
                        <a:spcAft>
                          <a:spcPts val="0"/>
                        </a:spcAft>
                        <a:buFont typeface="Arial" charset="0"/>
                        <a:buChar char="•"/>
                      </a:pPr>
                      <a:r>
                        <a:rPr lang="en-US" sz="1000" b="0" dirty="0">
                          <a:solidFill>
                            <a:schemeClr val="tx1"/>
                          </a:solidFill>
                          <a:effectLst/>
                          <a:latin typeface="+mn-lt"/>
                          <a:ea typeface="Calibri" charset="0"/>
                          <a:cs typeface="Times New Roman" charset="0"/>
                        </a:rPr>
                        <a:t>There are a variety of delivery and interaction mechanisms to allow for the diversity of disabled people and their whānau</a:t>
                      </a:r>
                      <a:endParaRPr lang="en-US" sz="1200" b="0" dirty="0">
                        <a:solidFill>
                          <a:schemeClr val="tx1"/>
                        </a:solidFill>
                        <a:effectLst/>
                        <a:latin typeface="+mn-lt"/>
                        <a:ea typeface="Calibri" charset="0"/>
                        <a:cs typeface="Times New Roman" charset="0"/>
                      </a:endParaRPr>
                    </a:p>
                    <a:p>
                      <a:pPr marL="171450" lvl="0" indent="-171450" algn="l">
                        <a:spcAft>
                          <a:spcPts val="0"/>
                        </a:spcAft>
                        <a:buFont typeface="Arial" charset="0"/>
                        <a:buChar char="•"/>
                      </a:pPr>
                      <a:r>
                        <a:rPr lang="en-US" sz="1000" b="0" dirty="0">
                          <a:solidFill>
                            <a:schemeClr val="tx1"/>
                          </a:solidFill>
                          <a:effectLst/>
                          <a:latin typeface="+mn-lt"/>
                          <a:ea typeface="Calibri" charset="0"/>
                          <a:cs typeface="Times New Roman" charset="0"/>
                        </a:rPr>
                        <a:t>There are minimal checks and balances in the system, as a key premise is disabled people and their whānau will do the right thing</a:t>
                      </a:r>
                      <a:endParaRPr lang="en-US" sz="1200" b="0" dirty="0">
                        <a:solidFill>
                          <a:schemeClr val="tx1"/>
                        </a:solidFill>
                        <a:effectLst/>
                        <a:latin typeface="+mn-lt"/>
                        <a:ea typeface="Calibri" charset="0"/>
                        <a:cs typeface="Times New Roman" charset="0"/>
                      </a:endParaRPr>
                    </a:p>
                    <a:p>
                      <a:pPr algn="l">
                        <a:spcAft>
                          <a:spcPts val="0"/>
                        </a:spcAft>
                      </a:pPr>
                      <a:r>
                        <a:rPr lang="en-US" sz="1000" b="0" dirty="0">
                          <a:solidFill>
                            <a:schemeClr val="tx1"/>
                          </a:solidFill>
                          <a:effectLst/>
                          <a:latin typeface="+mn-lt"/>
                          <a:ea typeface="Calibri" charset="0"/>
                          <a:cs typeface="Times New Roman" charset="0"/>
                        </a:rPr>
                        <a:t> </a:t>
                      </a:r>
                      <a:endParaRPr lang="en-US" sz="1200" b="0" dirty="0">
                        <a:solidFill>
                          <a:schemeClr val="tx1"/>
                        </a:solidFill>
                        <a:effectLst/>
                        <a:latin typeface="+mn-lt"/>
                        <a:ea typeface="Calibri" charset="0"/>
                        <a:cs typeface="Times New Roman"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1000" b="0" dirty="0">
                          <a:solidFill>
                            <a:schemeClr val="tx1"/>
                          </a:solidFill>
                          <a:effectLst/>
                          <a:latin typeface="+mn-lt"/>
                          <a:ea typeface="Calibri" charset="0"/>
                          <a:cs typeface="Times New Roman" charset="0"/>
                        </a:rPr>
                        <a:t>S</a:t>
                      </a:r>
                      <a:r>
                        <a:rPr lang="en-US" sz="1000" b="1" dirty="0">
                          <a:solidFill>
                            <a:schemeClr val="tx1"/>
                          </a:solidFill>
                          <a:effectLst/>
                          <a:latin typeface="+mn-lt"/>
                          <a:ea typeface="Calibri" charset="0"/>
                          <a:cs typeface="Times New Roman" charset="0"/>
                        </a:rPr>
                        <a:t>pecific features and functions that exemplify this principle </a:t>
                      </a:r>
                      <a:endParaRPr lang="en-US" sz="1200" b="1" dirty="0">
                        <a:solidFill>
                          <a:schemeClr val="tx1"/>
                        </a:solidFill>
                        <a:effectLst/>
                        <a:latin typeface="+mn-lt"/>
                        <a:ea typeface="Calibri" charset="0"/>
                        <a:cs typeface="Times New Roman" charset="0"/>
                      </a:endParaRPr>
                    </a:p>
                    <a:p>
                      <a:pPr marL="171450" lvl="0" indent="-171450" algn="l">
                        <a:spcAft>
                          <a:spcPts val="0"/>
                        </a:spcAft>
                        <a:buFont typeface="Arial" charset="0"/>
                        <a:buChar char="•"/>
                      </a:pPr>
                      <a:r>
                        <a:rPr lang="en-US" sz="1000" b="0" dirty="0" smtClean="0">
                          <a:solidFill>
                            <a:schemeClr val="tx1"/>
                          </a:solidFill>
                          <a:effectLst/>
                          <a:latin typeface="+mn-lt"/>
                          <a:ea typeface="Calibri" charset="0"/>
                          <a:cs typeface="Times New Roman" charset="0"/>
                        </a:rPr>
                        <a:t>A central information hub </a:t>
                      </a:r>
                      <a:r>
                        <a:rPr lang="en-US" sz="1000" b="0" dirty="0">
                          <a:solidFill>
                            <a:schemeClr val="tx1"/>
                          </a:solidFill>
                          <a:effectLst/>
                          <a:latin typeface="+mn-lt"/>
                          <a:ea typeface="Calibri" charset="0"/>
                          <a:cs typeface="Times New Roman" charset="0"/>
                        </a:rPr>
                        <a:t>that answers questions and orients disabled people/whānau to the entire journey. It supports capability and builds trust (</a:t>
                      </a:r>
                      <a:r>
                        <a:rPr lang="en-US" sz="1000" b="0" dirty="0" smtClean="0">
                          <a:solidFill>
                            <a:schemeClr val="tx1"/>
                          </a:solidFill>
                          <a:effectLst/>
                          <a:latin typeface="+mn-lt"/>
                          <a:ea typeface="Calibri" charset="0"/>
                          <a:cs typeface="Times New Roman" charset="0"/>
                        </a:rPr>
                        <a:t>1.1)</a:t>
                      </a:r>
                      <a:endParaRPr lang="en-US" sz="1200" b="0" dirty="0">
                        <a:solidFill>
                          <a:schemeClr val="tx1"/>
                        </a:solidFill>
                        <a:effectLst/>
                        <a:latin typeface="+mn-lt"/>
                        <a:ea typeface="Calibri" charset="0"/>
                        <a:cs typeface="Times New Roman" charset="0"/>
                      </a:endParaRPr>
                    </a:p>
                    <a:p>
                      <a:pPr marL="171450" lvl="0" indent="-171450" algn="l">
                        <a:spcAft>
                          <a:spcPts val="0"/>
                        </a:spcAft>
                        <a:buFont typeface="Arial" charset="0"/>
                        <a:buChar char="•"/>
                      </a:pPr>
                      <a:r>
                        <a:rPr lang="en-US" sz="1000" b="0" dirty="0">
                          <a:solidFill>
                            <a:schemeClr val="tx1"/>
                          </a:solidFill>
                          <a:effectLst/>
                          <a:latin typeface="+mn-lt"/>
                          <a:ea typeface="Calibri" charset="0"/>
                          <a:cs typeface="Times New Roman" charset="0"/>
                        </a:rPr>
                        <a:t>Funding can be used flexibly to meet disabled people/whānau wishes, with few restrictions (3.4)</a:t>
                      </a:r>
                      <a:endParaRPr lang="en-US" sz="1200" b="0" dirty="0">
                        <a:solidFill>
                          <a:schemeClr val="tx1"/>
                        </a:solidFill>
                        <a:effectLst/>
                        <a:latin typeface="+mn-lt"/>
                        <a:ea typeface="Calibri" charset="0"/>
                        <a:cs typeface="Times New Roman" charset="0"/>
                      </a:endParaRPr>
                    </a:p>
                    <a:p>
                      <a:pPr marL="171450" lvl="0" indent="-171450" algn="l">
                        <a:spcAft>
                          <a:spcPts val="0"/>
                        </a:spcAft>
                        <a:buFont typeface="Arial" charset="0"/>
                        <a:buChar char="•"/>
                      </a:pPr>
                      <a:r>
                        <a:rPr lang="en-US" sz="1000" b="0" dirty="0">
                          <a:solidFill>
                            <a:schemeClr val="tx1"/>
                          </a:solidFill>
                          <a:effectLst/>
                          <a:latin typeface="+mn-lt"/>
                          <a:ea typeface="Calibri" charset="0"/>
                          <a:cs typeface="Times New Roman" charset="0"/>
                        </a:rPr>
                        <a:t>The information that is required to support funding allocation is streamlined and proportional to the funding required (3.4)</a:t>
                      </a:r>
                      <a:endParaRPr lang="en-US" sz="1200" b="0" dirty="0">
                        <a:solidFill>
                          <a:schemeClr val="tx1"/>
                        </a:solidFill>
                        <a:effectLst/>
                        <a:latin typeface="+mn-lt"/>
                        <a:ea typeface="Calibri" charset="0"/>
                        <a:cs typeface="Times New Roman" charset="0"/>
                      </a:endParaRPr>
                    </a:p>
                    <a:p>
                      <a:pPr marL="171450" lvl="0" indent="-171450" algn="l">
                        <a:spcAft>
                          <a:spcPts val="0"/>
                        </a:spcAft>
                        <a:buFont typeface="Arial" charset="0"/>
                        <a:buChar char="•"/>
                      </a:pPr>
                      <a:r>
                        <a:rPr lang="en-US" sz="1000" b="0" dirty="0">
                          <a:solidFill>
                            <a:schemeClr val="tx1"/>
                          </a:solidFill>
                          <a:effectLst/>
                          <a:latin typeface="+mn-lt"/>
                          <a:ea typeface="Calibri" charset="0"/>
                          <a:cs typeface="Times New Roman" charset="0"/>
                        </a:rPr>
                        <a:t>Disabled people and whānau can determine how they manage their own resources, in a way that suits them (4.2)</a:t>
                      </a:r>
                      <a:endParaRPr lang="en-US" sz="1200" b="0" dirty="0">
                        <a:solidFill>
                          <a:schemeClr val="tx1"/>
                        </a:solidFill>
                        <a:effectLst/>
                        <a:latin typeface="+mn-lt"/>
                        <a:ea typeface="Calibri" charset="0"/>
                        <a:cs typeface="Times New Roman" charset="0"/>
                      </a:endParaRPr>
                    </a:p>
                    <a:p>
                      <a:pPr marL="171450" lvl="0" indent="-171450" algn="l">
                        <a:spcAft>
                          <a:spcPts val="0"/>
                        </a:spcAft>
                        <a:buFont typeface="Arial" charset="0"/>
                        <a:buChar char="•"/>
                      </a:pPr>
                      <a:r>
                        <a:rPr lang="en-US" sz="1000" b="0" dirty="0">
                          <a:solidFill>
                            <a:schemeClr val="tx1"/>
                          </a:solidFill>
                          <a:effectLst/>
                          <a:latin typeface="+mn-lt"/>
                          <a:ea typeface="Calibri" charset="0"/>
                          <a:cs typeface="Times New Roman" charset="0"/>
                        </a:rPr>
                        <a:t>The accountability and monitoring arrangements are streamlined and proportion to the size of the funding allocation (4.3)</a:t>
                      </a:r>
                      <a:endParaRPr lang="en-US" sz="1200" b="0" dirty="0">
                        <a:solidFill>
                          <a:schemeClr val="tx1"/>
                        </a:solidFill>
                        <a:effectLst/>
                        <a:latin typeface="+mn-lt"/>
                        <a:ea typeface="Calibri" charset="0"/>
                        <a:cs typeface="Times New Roman" charset="0"/>
                      </a:endParaRPr>
                    </a:p>
                    <a:p>
                      <a:pPr marL="171450" lvl="0" indent="-171450" algn="l">
                        <a:spcAft>
                          <a:spcPts val="0"/>
                        </a:spcAft>
                        <a:buFont typeface="Arial" charset="0"/>
                        <a:buChar char="•"/>
                      </a:pPr>
                      <a:r>
                        <a:rPr lang="en-US" sz="1000" b="0" dirty="0">
                          <a:solidFill>
                            <a:schemeClr val="tx1"/>
                          </a:solidFill>
                          <a:effectLst/>
                          <a:latin typeface="+mn-lt"/>
                          <a:ea typeface="Calibri" charset="0"/>
                          <a:cs typeface="Times New Roman" charset="0"/>
                        </a:rPr>
                        <a:t>Monitoring and collecting information is respectful, meaningful, purposeful and easy (5.1)</a:t>
                      </a:r>
                      <a:endParaRPr lang="en-US" sz="1200" b="0" dirty="0">
                        <a:solidFill>
                          <a:schemeClr val="tx1"/>
                        </a:solidFill>
                        <a:effectLst/>
                        <a:latin typeface="+mn-lt"/>
                        <a:ea typeface="Calibri" charset="0"/>
                        <a:cs typeface="Times New Roman" charset="0"/>
                      </a:endParaRPr>
                    </a:p>
                    <a:p>
                      <a:pPr marL="171450" lvl="0" indent="-171450" algn="l">
                        <a:spcAft>
                          <a:spcPts val="0"/>
                        </a:spcAft>
                        <a:buFont typeface="Arial" charset="0"/>
                        <a:buChar char="•"/>
                      </a:pPr>
                      <a:r>
                        <a:rPr lang="en-US" sz="1000" b="0" dirty="0">
                          <a:solidFill>
                            <a:schemeClr val="tx1"/>
                          </a:solidFill>
                          <a:effectLst/>
                          <a:latin typeface="+mn-lt"/>
                          <a:ea typeface="Calibri" charset="0"/>
                          <a:cs typeface="Times New Roman" charset="0"/>
                        </a:rPr>
                        <a:t>The EGL team supports disabled people and their whānau through transition points and interfaces with other government agencies when required (6.1)</a:t>
                      </a:r>
                      <a:endParaRPr lang="en-US" sz="1200" b="0" dirty="0">
                        <a:solidFill>
                          <a:schemeClr val="tx1"/>
                        </a:solidFill>
                        <a:effectLst/>
                        <a:latin typeface="+mn-lt"/>
                        <a:ea typeface="Calibri" charset="0"/>
                        <a:cs typeface="Times New Roman" charset="0"/>
                      </a:endParaRPr>
                    </a:p>
                    <a:p>
                      <a:pPr marL="171450" lvl="0" indent="-171450" algn="l">
                        <a:spcAft>
                          <a:spcPts val="0"/>
                        </a:spcAft>
                        <a:buFont typeface="Arial" charset="0"/>
                        <a:buChar char="•"/>
                      </a:pPr>
                      <a:r>
                        <a:rPr lang="en-US" sz="1000" b="0" dirty="0">
                          <a:solidFill>
                            <a:schemeClr val="tx1"/>
                          </a:solidFill>
                          <a:effectLst/>
                          <a:latin typeface="+mn-lt"/>
                          <a:ea typeface="Calibri" charset="0"/>
                          <a:cs typeface="Times New Roman" charset="0"/>
                        </a:rPr>
                        <a:t>System insights provided by the voice of experience will be used by Ministers, government agencies and ODI to enable positive change at a system level (6.2 + 6.4)</a:t>
                      </a:r>
                      <a:endParaRPr lang="en-US" sz="1200" b="0" dirty="0">
                        <a:solidFill>
                          <a:schemeClr val="tx1"/>
                        </a:solidFill>
                        <a:effectLst/>
                        <a:latin typeface="+mn-lt"/>
                        <a:ea typeface="Calibri" charset="0"/>
                        <a:cs typeface="Times New Roman" charset="0"/>
                      </a:endParaRPr>
                    </a:p>
                    <a:p>
                      <a:pPr algn="l">
                        <a:spcAft>
                          <a:spcPts val="0"/>
                        </a:spcAft>
                      </a:pPr>
                      <a:r>
                        <a:rPr lang="en-US" sz="1000" b="0" dirty="0">
                          <a:solidFill>
                            <a:schemeClr val="tx1"/>
                          </a:solidFill>
                          <a:effectLst/>
                          <a:latin typeface="+mn-lt"/>
                          <a:ea typeface="Calibri" charset="0"/>
                          <a:cs typeface="Times New Roman" charset="0"/>
                        </a:rPr>
                        <a:t> </a:t>
                      </a:r>
                      <a:endParaRPr lang="en-US" sz="1200" b="0" dirty="0">
                        <a:solidFill>
                          <a:schemeClr val="tx1"/>
                        </a:solidFill>
                        <a:effectLst/>
                        <a:latin typeface="+mn-lt"/>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6230557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65C6875-824B-3941-A31A-199FBD3E3463}" type="slidenum">
              <a:rPr lang="en-US" smtClean="0"/>
              <a:t>29</a:t>
            </a:fld>
            <a:endParaRPr lang="en-US" dirty="0"/>
          </a:p>
        </p:txBody>
      </p:sp>
      <p:sp>
        <p:nvSpPr>
          <p:cNvPr id="6" name="Footer Placeholder 8"/>
          <p:cNvSpPr txBox="1">
            <a:spLocks/>
          </p:cNvSpPr>
          <p:nvPr/>
        </p:nvSpPr>
        <p:spPr>
          <a:xfrm>
            <a:off x="660083" y="12011554"/>
            <a:ext cx="5683567" cy="681038"/>
          </a:xfrm>
          <a:prstGeom prst="rect">
            <a:avLst/>
          </a:prstGeom>
        </p:spPr>
        <p:txBody>
          <a:bodyPr vert="horz" lIns="91440" tIns="45720" rIns="91440" bIns="45720" rtlCol="0" anchor="ctr"/>
          <a:lstStyle>
            <a:defPPr>
              <a:defRPr lang="en-US"/>
            </a:defPPr>
            <a:lvl1pPr marL="0" algn="l" defTabSz="1221913" rtl="0" eaLnBrk="1" latinLnBrk="0" hangingPunct="1">
              <a:defRPr sz="900" kern="1200">
                <a:solidFill>
                  <a:schemeClr val="tx1">
                    <a:tint val="75000"/>
                  </a:schemeClr>
                </a:solidFill>
                <a:latin typeface="Roboto" charset="0"/>
                <a:ea typeface="Roboto" charset="0"/>
                <a:cs typeface="Roboto" charset="0"/>
              </a:defRPr>
            </a:lvl1pPr>
            <a:lvl2pPr marL="610956" algn="l" defTabSz="1221913" rtl="0" eaLnBrk="1" latinLnBrk="0" hangingPunct="1">
              <a:defRPr sz="2405" kern="1200">
                <a:solidFill>
                  <a:schemeClr val="tx1"/>
                </a:solidFill>
                <a:latin typeface="+mn-lt"/>
                <a:ea typeface="+mn-ea"/>
                <a:cs typeface="+mn-cs"/>
              </a:defRPr>
            </a:lvl2pPr>
            <a:lvl3pPr marL="1221913" algn="l" defTabSz="1221913" rtl="0" eaLnBrk="1" latinLnBrk="0" hangingPunct="1">
              <a:defRPr sz="2405" kern="1200">
                <a:solidFill>
                  <a:schemeClr val="tx1"/>
                </a:solidFill>
                <a:latin typeface="+mn-lt"/>
                <a:ea typeface="+mn-ea"/>
                <a:cs typeface="+mn-cs"/>
              </a:defRPr>
            </a:lvl3pPr>
            <a:lvl4pPr marL="1832869" algn="l" defTabSz="1221913" rtl="0" eaLnBrk="1" latinLnBrk="0" hangingPunct="1">
              <a:defRPr sz="2405" kern="1200">
                <a:solidFill>
                  <a:schemeClr val="tx1"/>
                </a:solidFill>
                <a:latin typeface="+mn-lt"/>
                <a:ea typeface="+mn-ea"/>
                <a:cs typeface="+mn-cs"/>
              </a:defRPr>
            </a:lvl4pPr>
            <a:lvl5pPr marL="2443825" algn="l" defTabSz="1221913" rtl="0" eaLnBrk="1" latinLnBrk="0" hangingPunct="1">
              <a:defRPr sz="2405" kern="1200">
                <a:solidFill>
                  <a:schemeClr val="tx1"/>
                </a:solidFill>
                <a:latin typeface="+mn-lt"/>
                <a:ea typeface="+mn-ea"/>
                <a:cs typeface="+mn-cs"/>
              </a:defRPr>
            </a:lvl5pPr>
            <a:lvl6pPr marL="3054782" algn="l" defTabSz="1221913" rtl="0" eaLnBrk="1" latinLnBrk="0" hangingPunct="1">
              <a:defRPr sz="2405" kern="1200">
                <a:solidFill>
                  <a:schemeClr val="tx1"/>
                </a:solidFill>
                <a:latin typeface="+mn-lt"/>
                <a:ea typeface="+mn-ea"/>
                <a:cs typeface="+mn-cs"/>
              </a:defRPr>
            </a:lvl6pPr>
            <a:lvl7pPr marL="3665738" algn="l" defTabSz="1221913" rtl="0" eaLnBrk="1" latinLnBrk="0" hangingPunct="1">
              <a:defRPr sz="2405" kern="1200">
                <a:solidFill>
                  <a:schemeClr val="tx1"/>
                </a:solidFill>
                <a:latin typeface="+mn-lt"/>
                <a:ea typeface="+mn-ea"/>
                <a:cs typeface="+mn-cs"/>
              </a:defRPr>
            </a:lvl7pPr>
            <a:lvl8pPr marL="4276695" algn="l" defTabSz="1221913" rtl="0" eaLnBrk="1" latinLnBrk="0" hangingPunct="1">
              <a:defRPr sz="2405" kern="1200">
                <a:solidFill>
                  <a:schemeClr val="tx1"/>
                </a:solidFill>
                <a:latin typeface="+mn-lt"/>
                <a:ea typeface="+mn-ea"/>
                <a:cs typeface="+mn-cs"/>
              </a:defRPr>
            </a:lvl8pPr>
            <a:lvl9pPr marL="4887651" algn="l" defTabSz="1221913" rtl="0" eaLnBrk="1" latinLnBrk="0" hangingPunct="1">
              <a:defRPr sz="2405" kern="1200">
                <a:solidFill>
                  <a:schemeClr val="tx1"/>
                </a:solidFill>
                <a:latin typeface="+mn-lt"/>
                <a:ea typeface="+mn-ea"/>
                <a:cs typeface="+mn-cs"/>
              </a:defRPr>
            </a:lvl9pPr>
          </a:lstStyle>
          <a:p>
            <a:r>
              <a:rPr lang="en-NZ" dirty="0">
                <a:solidFill>
                  <a:schemeClr val="tx1">
                    <a:lumMod val="50000"/>
                    <a:lumOff val="50000"/>
                  </a:schemeClr>
                </a:solidFill>
              </a:rPr>
              <a:t>Enabling Good Lives | </a:t>
            </a:r>
            <a:r>
              <a:rPr lang="en-NZ" dirty="0" smtClean="0">
                <a:solidFill>
                  <a:schemeClr val="tx1">
                    <a:lumMod val="50000"/>
                    <a:lumOff val="50000"/>
                  </a:schemeClr>
                </a:solidFill>
              </a:rPr>
              <a:t>How the Disability </a:t>
            </a:r>
            <a:r>
              <a:rPr lang="en-NZ" dirty="0">
                <a:solidFill>
                  <a:schemeClr val="tx1">
                    <a:lumMod val="50000"/>
                    <a:lumOff val="50000"/>
                  </a:schemeClr>
                </a:solidFill>
              </a:rPr>
              <a:t>Support </a:t>
            </a:r>
            <a:r>
              <a:rPr lang="en-NZ" dirty="0" smtClean="0">
                <a:solidFill>
                  <a:schemeClr val="tx1">
                    <a:lumMod val="50000"/>
                    <a:lumOff val="50000"/>
                  </a:schemeClr>
                </a:solidFill>
              </a:rPr>
              <a:t>System Transformation delivers on the EGL principles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2127057"/>
              </p:ext>
            </p:extLst>
          </p:nvPr>
        </p:nvGraphicFramePr>
        <p:xfrm>
          <a:off x="552450" y="524656"/>
          <a:ext cx="8461375" cy="8221556"/>
        </p:xfrm>
        <a:graphic>
          <a:graphicData uri="http://schemas.openxmlformats.org/drawingml/2006/table">
            <a:tbl>
              <a:tblPr firstRow="1" firstCol="1" bandRow="1">
                <a:tableStyleId>{5C22544A-7EE6-4342-B048-85BDC9FD1C3A}</a:tableStyleId>
              </a:tblPr>
              <a:tblGrid>
                <a:gridCol w="2886182"/>
                <a:gridCol w="5575193"/>
              </a:tblGrid>
              <a:tr h="449705">
                <a:tc gridSpan="2">
                  <a:txBody>
                    <a:bodyPr/>
                    <a:lstStyle/>
                    <a:p>
                      <a:pPr>
                        <a:spcAft>
                          <a:spcPts val="0"/>
                        </a:spcAft>
                      </a:pPr>
                      <a:r>
                        <a:rPr lang="en-US" sz="1400" b="1" dirty="0" smtClean="0">
                          <a:solidFill>
                            <a:srgbClr val="007DD9"/>
                          </a:solidFill>
                          <a:effectLst/>
                          <a:latin typeface="+mn-lt"/>
                          <a:ea typeface="Calibri" charset="0"/>
                          <a:cs typeface="Times New Roman" charset="0"/>
                        </a:rPr>
                        <a:t>Mana enhancing</a:t>
                      </a:r>
                    </a:p>
                    <a:p>
                      <a:pPr>
                        <a:spcAft>
                          <a:spcPts val="0"/>
                        </a:spcAft>
                      </a:pPr>
                      <a:r>
                        <a:rPr lang="en-US" sz="1000" b="1" dirty="0" smtClean="0">
                          <a:solidFill>
                            <a:schemeClr val="tx1"/>
                          </a:solidFill>
                          <a:effectLst/>
                          <a:latin typeface="+mn-lt"/>
                          <a:ea typeface="Calibri" charset="0"/>
                          <a:cs typeface="Times New Roman" charset="0"/>
                        </a:rPr>
                        <a:t>The abilities and contributions of disabled people and their families and whānau are recognised and respected</a:t>
                      </a:r>
                    </a:p>
                  </a:txBody>
                  <a:tcPr marL="43303" marR="4330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lvl="0" indent="-171450">
                        <a:spcAft>
                          <a:spcPts val="0"/>
                        </a:spcAft>
                        <a:buFont typeface="Arial" charset="0"/>
                        <a:buChar char="•"/>
                      </a:pPr>
                      <a:endParaRPr lang="en-US" sz="1000" b="0" dirty="0">
                        <a:solidFill>
                          <a:schemeClr val="tx1"/>
                        </a:solidFill>
                        <a:effectLst/>
                        <a:latin typeface="Calibri" charset="0"/>
                        <a:ea typeface="Calibri" charset="0"/>
                        <a:cs typeface="Times New Roman" charset="0"/>
                      </a:endParaRPr>
                    </a:p>
                  </a:txBody>
                  <a:tcPr marL="43303" marR="43303" marT="0" marB="0"/>
                </a:tc>
              </a:tr>
              <a:tr h="449705">
                <a:tc>
                  <a:txBody>
                    <a:bodyPr/>
                    <a:lstStyle/>
                    <a:p>
                      <a:pPr>
                        <a:spcAft>
                          <a:spcPts val="0"/>
                        </a:spcAft>
                      </a:pPr>
                      <a:r>
                        <a:rPr lang="en-US" sz="1000" b="1" dirty="0">
                          <a:solidFill>
                            <a:schemeClr val="tx1"/>
                          </a:solidFill>
                          <a:effectLst/>
                          <a:latin typeface="+mn-lt"/>
                          <a:ea typeface="Calibri" charset="0"/>
                          <a:cs typeface="Times New Roman" charset="0"/>
                        </a:rPr>
                        <a:t>How the new system delivers on this principle </a:t>
                      </a:r>
                      <a:endParaRPr lang="en-US" sz="1200" b="1" dirty="0">
                        <a:solidFill>
                          <a:schemeClr val="tx1"/>
                        </a:solidFill>
                        <a:effectLst/>
                        <a:latin typeface="+mn-lt"/>
                        <a:ea typeface="Calibri" charset="0"/>
                        <a:cs typeface="Times New Roman" charset="0"/>
                      </a:endParaRPr>
                    </a:p>
                    <a:p>
                      <a:pPr marL="171450" lvl="0" indent="-171450">
                        <a:spcAft>
                          <a:spcPts val="0"/>
                        </a:spcAft>
                        <a:buFont typeface="Arial" charset="0"/>
                        <a:buChar char="•"/>
                      </a:pPr>
                      <a:r>
                        <a:rPr lang="en-US" sz="1000" b="0" dirty="0">
                          <a:solidFill>
                            <a:schemeClr val="tx1"/>
                          </a:solidFill>
                          <a:effectLst/>
                          <a:latin typeface="+mn-lt"/>
                          <a:ea typeface="Calibri" charset="0"/>
                          <a:cs typeface="Times New Roman" charset="0"/>
                        </a:rPr>
                        <a:t>The system supports and enables the strengths, skills and citizenship of disabled people and their whānau </a:t>
                      </a:r>
                      <a:endParaRPr lang="en-US" sz="1200" b="0" dirty="0">
                        <a:solidFill>
                          <a:schemeClr val="tx1"/>
                        </a:solidFill>
                        <a:effectLst/>
                        <a:latin typeface="+mn-lt"/>
                        <a:ea typeface="Calibri" charset="0"/>
                        <a:cs typeface="Times New Roman" charset="0"/>
                      </a:endParaRPr>
                    </a:p>
                    <a:p>
                      <a:pPr marL="171450" lvl="0" indent="-171450">
                        <a:spcAft>
                          <a:spcPts val="0"/>
                        </a:spcAft>
                        <a:buFont typeface="Arial" charset="0"/>
                        <a:buChar char="•"/>
                      </a:pPr>
                      <a:r>
                        <a:rPr lang="en-US" sz="1000" b="0" dirty="0">
                          <a:solidFill>
                            <a:schemeClr val="tx1"/>
                          </a:solidFill>
                          <a:effectLst/>
                          <a:latin typeface="+mn-lt"/>
                          <a:ea typeface="Calibri" charset="0"/>
                          <a:cs typeface="Times New Roman" charset="0"/>
                        </a:rPr>
                        <a:t>Manaakitanga is a central tenant of the system</a:t>
                      </a:r>
                      <a:endParaRPr lang="en-US" sz="1200" b="0" dirty="0">
                        <a:solidFill>
                          <a:schemeClr val="tx1"/>
                        </a:solidFill>
                        <a:effectLst/>
                        <a:latin typeface="+mn-lt"/>
                        <a:ea typeface="Calibri" charset="0"/>
                        <a:cs typeface="Times New Roman" charset="0"/>
                      </a:endParaRPr>
                    </a:p>
                    <a:p>
                      <a:pPr marL="171450" lvl="0" indent="-171450">
                        <a:spcAft>
                          <a:spcPts val="0"/>
                        </a:spcAft>
                        <a:buFont typeface="Arial" charset="0"/>
                        <a:buChar char="•"/>
                      </a:pPr>
                      <a:r>
                        <a:rPr lang="en-US" sz="1000" b="0" dirty="0">
                          <a:solidFill>
                            <a:schemeClr val="tx1"/>
                          </a:solidFill>
                          <a:effectLst/>
                          <a:latin typeface="+mn-lt"/>
                          <a:ea typeface="Calibri" charset="0"/>
                          <a:cs typeface="Times New Roman" charset="0"/>
                        </a:rPr>
                        <a:t>The system is focused on building disabled people and whānau capability and capacity</a:t>
                      </a:r>
                      <a:endParaRPr lang="en-US" sz="1200" b="0" dirty="0">
                        <a:solidFill>
                          <a:schemeClr val="tx1"/>
                        </a:solidFill>
                        <a:effectLst/>
                        <a:latin typeface="+mn-lt"/>
                        <a:ea typeface="Calibri" charset="0"/>
                        <a:cs typeface="Times New Roman" charset="0"/>
                      </a:endParaRPr>
                    </a:p>
                    <a:p>
                      <a:pPr marL="171450" lvl="0" indent="-171450">
                        <a:spcAft>
                          <a:spcPts val="0"/>
                        </a:spcAft>
                        <a:buFont typeface="Arial" charset="0"/>
                        <a:buChar char="•"/>
                      </a:pPr>
                      <a:r>
                        <a:rPr lang="en-US" sz="1000" b="0" dirty="0">
                          <a:solidFill>
                            <a:schemeClr val="tx1"/>
                          </a:solidFill>
                          <a:effectLst/>
                          <a:latin typeface="+mn-lt"/>
                          <a:ea typeface="Calibri" charset="0"/>
                          <a:cs typeface="Times New Roman" charset="0"/>
                        </a:rPr>
                        <a:t>The experience of engaging with the system is empowering for disabled people and their </a:t>
                      </a:r>
                      <a:r>
                        <a:rPr lang="en-US" sz="1000" b="0" dirty="0" smtClean="0">
                          <a:solidFill>
                            <a:schemeClr val="tx1"/>
                          </a:solidFill>
                          <a:effectLst/>
                          <a:latin typeface="+mn-lt"/>
                          <a:ea typeface="Calibri" charset="0"/>
                          <a:cs typeface="Times New Roman" charset="0"/>
                        </a:rPr>
                        <a:t>whānau</a:t>
                      </a:r>
                    </a:p>
                    <a:p>
                      <a:pPr marL="171450" marR="0" lvl="0" indent="-171450" algn="l" defTabSz="960120" rtl="0" eaLnBrk="1" fontAlgn="auto" latinLnBrk="0" hangingPunct="1">
                        <a:lnSpc>
                          <a:spcPct val="100000"/>
                        </a:lnSpc>
                        <a:spcBef>
                          <a:spcPts val="0"/>
                        </a:spcBef>
                        <a:spcAft>
                          <a:spcPts val="0"/>
                        </a:spcAft>
                        <a:buClrTx/>
                        <a:buSzTx/>
                        <a:buFont typeface="Arial" charset="0"/>
                        <a:buChar char="•"/>
                        <a:tabLst/>
                        <a:defRPr/>
                      </a:pPr>
                      <a:r>
                        <a:rPr lang="en-US" sz="1000" b="0" dirty="0" smtClean="0">
                          <a:solidFill>
                            <a:schemeClr val="tx1"/>
                          </a:solidFill>
                          <a:effectLst/>
                          <a:latin typeface="+mn-lt"/>
                          <a:ea typeface="Calibri" charset="0"/>
                          <a:cs typeface="Times New Roman" charset="0"/>
                        </a:rPr>
                        <a:t>Those in the system </a:t>
                      </a:r>
                      <a:r>
                        <a:rPr lang="en-US" sz="1000" b="0" kern="1200" dirty="0" smtClean="0">
                          <a:solidFill>
                            <a:schemeClr val="tx1"/>
                          </a:solidFill>
                          <a:effectLst/>
                          <a:latin typeface="+mn-lt"/>
                          <a:ea typeface="Calibri" charset="0"/>
                          <a:cs typeface="Times New Roman" charset="0"/>
                        </a:rPr>
                        <a:t>embody key mana-enhancing behaviours – being empathetic, authentic and honest, aspirational and strengths-based</a:t>
                      </a:r>
                      <a:endParaRPr lang="en-US" sz="1200" b="0" dirty="0">
                        <a:solidFill>
                          <a:schemeClr val="tx1"/>
                        </a:solidFill>
                        <a:effectLst/>
                        <a:latin typeface="+mn-lt"/>
                        <a:ea typeface="Calibri" charset="0"/>
                        <a:cs typeface="Times New Roman" charset="0"/>
                      </a:endParaRPr>
                    </a:p>
                    <a:p>
                      <a:pPr marL="171450" lvl="0" indent="-171450">
                        <a:lnSpc>
                          <a:spcPct val="100000"/>
                        </a:lnSpc>
                        <a:spcAft>
                          <a:spcPts val="500"/>
                        </a:spcAft>
                        <a:buFont typeface="Arial" charset="0"/>
                        <a:buChar char="•"/>
                      </a:pPr>
                      <a:r>
                        <a:rPr lang="en-US" sz="1000" b="0" dirty="0">
                          <a:solidFill>
                            <a:schemeClr val="tx1"/>
                          </a:solidFill>
                          <a:effectLst/>
                          <a:latin typeface="+mn-lt"/>
                          <a:ea typeface="Calibri" charset="0"/>
                          <a:cs typeface="Times New Roman" charset="0"/>
                        </a:rPr>
                        <a:t>The system recognises the importance of whānau and both supports </a:t>
                      </a:r>
                      <a:r>
                        <a:rPr lang="en-US" sz="1000" b="0" dirty="0" smtClean="0">
                          <a:solidFill>
                            <a:schemeClr val="tx1"/>
                          </a:solidFill>
                          <a:effectLst/>
                          <a:latin typeface="+mn-lt"/>
                          <a:ea typeface="Calibri" charset="0"/>
                          <a:cs typeface="Times New Roman" charset="0"/>
                        </a:rPr>
                        <a:t>and </a:t>
                      </a:r>
                      <a:r>
                        <a:rPr lang="en-US" sz="1000" b="0" dirty="0">
                          <a:solidFill>
                            <a:schemeClr val="tx1"/>
                          </a:solidFill>
                          <a:effectLst/>
                          <a:latin typeface="+mn-lt"/>
                          <a:ea typeface="Calibri" charset="0"/>
                          <a:cs typeface="Times New Roman" charset="0"/>
                        </a:rPr>
                        <a:t>enables whānau as well as the disabled </a:t>
                      </a:r>
                      <a:r>
                        <a:rPr lang="en-US" sz="1000" b="0" dirty="0" smtClean="0">
                          <a:solidFill>
                            <a:schemeClr val="tx1"/>
                          </a:solidFill>
                          <a:effectLst/>
                          <a:latin typeface="+mn-lt"/>
                          <a:ea typeface="Calibri" charset="0"/>
                          <a:cs typeface="Times New Roman" charset="0"/>
                        </a:rPr>
                        <a:t>person</a:t>
                      </a:r>
                      <a:br>
                        <a:rPr lang="en-US" sz="1000" b="0" dirty="0" smtClean="0">
                          <a:solidFill>
                            <a:schemeClr val="tx1"/>
                          </a:solidFill>
                          <a:effectLst/>
                          <a:latin typeface="+mn-lt"/>
                          <a:ea typeface="Calibri" charset="0"/>
                          <a:cs typeface="Times New Roman" charset="0"/>
                        </a:rPr>
                      </a:br>
                      <a:endParaRPr lang="en-US" sz="1200" b="0" dirty="0">
                        <a:solidFill>
                          <a:schemeClr val="tx1"/>
                        </a:solidFill>
                        <a:effectLst/>
                        <a:latin typeface="+mn-lt"/>
                        <a:ea typeface="Calibri" charset="0"/>
                        <a:cs typeface="Times New Roman"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US" sz="1000" b="1" dirty="0">
                          <a:solidFill>
                            <a:schemeClr val="tx1"/>
                          </a:solidFill>
                          <a:effectLst/>
                          <a:latin typeface="+mn-lt"/>
                          <a:ea typeface="Calibri" charset="0"/>
                          <a:cs typeface="Times New Roman" charset="0"/>
                        </a:rPr>
                        <a:t>Specific features and functions that exemplify this principle </a:t>
                      </a:r>
                      <a:endParaRPr lang="en-US" sz="1200" b="1" dirty="0">
                        <a:solidFill>
                          <a:schemeClr val="tx1"/>
                        </a:solidFill>
                        <a:effectLst/>
                        <a:latin typeface="+mn-lt"/>
                        <a:ea typeface="Calibri" charset="0"/>
                        <a:cs typeface="Times New Roman" charset="0"/>
                      </a:endParaRPr>
                    </a:p>
                    <a:p>
                      <a:pPr marL="0" indent="0">
                        <a:spcAft>
                          <a:spcPts val="0"/>
                        </a:spcAft>
                        <a:buFont typeface="Arial" charset="0"/>
                        <a:buNone/>
                      </a:pPr>
                      <a:r>
                        <a:rPr lang="en-US" sz="1000" b="0" dirty="0">
                          <a:solidFill>
                            <a:schemeClr val="tx1"/>
                          </a:solidFill>
                          <a:effectLst/>
                          <a:latin typeface="+mn-lt"/>
                          <a:ea typeface="Calibri" charset="0"/>
                          <a:cs typeface="Times New Roman" charset="0"/>
                        </a:rPr>
                        <a:t>The system recognises the capabilities and opportunities for growth, learning and contribution of disabled people and their families through:</a:t>
                      </a:r>
                      <a:endParaRPr lang="en-US" sz="1200" b="0" dirty="0">
                        <a:solidFill>
                          <a:schemeClr val="tx1"/>
                        </a:solidFill>
                        <a:effectLst/>
                        <a:latin typeface="+mn-lt"/>
                        <a:ea typeface="Calibri" charset="0"/>
                        <a:cs typeface="Times New Roman" charset="0"/>
                      </a:endParaRPr>
                    </a:p>
                    <a:p>
                      <a:pPr marL="171450" lvl="0" indent="-171450">
                        <a:spcAft>
                          <a:spcPts val="0"/>
                        </a:spcAft>
                        <a:buFont typeface="Arial" charset="0"/>
                        <a:buChar char="•"/>
                      </a:pPr>
                      <a:r>
                        <a:rPr lang="en-US" sz="1000" b="0" dirty="0">
                          <a:solidFill>
                            <a:schemeClr val="tx1"/>
                          </a:solidFill>
                          <a:effectLst/>
                          <a:latin typeface="+mn-lt"/>
                          <a:ea typeface="Calibri" charset="0"/>
                          <a:cs typeface="Times New Roman" charset="0"/>
                        </a:rPr>
                        <a:t>Funding mechanisms for disabled people and whānau capability development (1.5 + 1.7)</a:t>
                      </a:r>
                      <a:endParaRPr lang="en-US" sz="1200" b="0" dirty="0">
                        <a:solidFill>
                          <a:schemeClr val="tx1"/>
                        </a:solidFill>
                        <a:effectLst/>
                        <a:latin typeface="+mn-lt"/>
                        <a:ea typeface="Calibri" charset="0"/>
                        <a:cs typeface="Times New Roman" charset="0"/>
                      </a:endParaRPr>
                    </a:p>
                    <a:p>
                      <a:pPr marL="171450" lvl="0" indent="-171450">
                        <a:spcAft>
                          <a:spcPts val="0"/>
                        </a:spcAft>
                        <a:buFont typeface="Arial" charset="0"/>
                        <a:buChar char="•"/>
                      </a:pPr>
                      <a:r>
                        <a:rPr lang="en-US" sz="1000" b="0" dirty="0">
                          <a:solidFill>
                            <a:schemeClr val="tx1"/>
                          </a:solidFill>
                          <a:effectLst/>
                          <a:latin typeface="+mn-lt"/>
                          <a:ea typeface="Calibri" charset="0"/>
                          <a:cs typeface="Times New Roman" charset="0"/>
                        </a:rPr>
                        <a:t>Recognising that disabled people and whānau have a role in welcoming and supporting other disabled people and whānau on their journeys with tools, knowledge and lived experience (1.1 + 2.3)</a:t>
                      </a:r>
                      <a:endParaRPr lang="en-US" sz="1200" b="0" dirty="0">
                        <a:solidFill>
                          <a:schemeClr val="tx1"/>
                        </a:solidFill>
                        <a:effectLst/>
                        <a:latin typeface="+mn-lt"/>
                        <a:ea typeface="Calibri" charset="0"/>
                        <a:cs typeface="Times New Roman" charset="0"/>
                      </a:endParaRPr>
                    </a:p>
                    <a:p>
                      <a:pPr marL="171450" lvl="0" indent="-171450">
                        <a:spcAft>
                          <a:spcPts val="0"/>
                        </a:spcAft>
                        <a:buFont typeface="Arial" charset="0"/>
                        <a:buChar char="•"/>
                      </a:pPr>
                      <a:r>
                        <a:rPr lang="en-US" sz="1000" b="0" dirty="0" smtClean="0">
                          <a:solidFill>
                            <a:schemeClr val="tx1"/>
                          </a:solidFill>
                          <a:effectLst/>
                          <a:latin typeface="+mn-lt"/>
                          <a:ea typeface="Calibri" charset="0"/>
                          <a:cs typeface="Times New Roman" charset="0"/>
                        </a:rPr>
                        <a:t>Tools </a:t>
                      </a:r>
                      <a:r>
                        <a:rPr lang="en-US" sz="1000" b="0" dirty="0">
                          <a:solidFill>
                            <a:schemeClr val="tx1"/>
                          </a:solidFill>
                          <a:effectLst/>
                          <a:latin typeface="+mn-lt"/>
                          <a:ea typeface="Calibri" charset="0"/>
                          <a:cs typeface="Times New Roman" charset="0"/>
                        </a:rPr>
                        <a:t>support sharing of experiences to share/inspire and a range of culturally specific resources and approaches to acknowledge and empower disabled people and whānau (3.1) </a:t>
                      </a:r>
                      <a:endParaRPr lang="en-US" sz="1200" b="0" dirty="0">
                        <a:solidFill>
                          <a:schemeClr val="tx1"/>
                        </a:solidFill>
                        <a:effectLst/>
                        <a:latin typeface="+mn-lt"/>
                        <a:ea typeface="Calibri" charset="0"/>
                        <a:cs typeface="Times New Roman" charset="0"/>
                      </a:endParaRPr>
                    </a:p>
                    <a:p>
                      <a:pPr marL="171450" lvl="0" indent="-171450">
                        <a:spcAft>
                          <a:spcPts val="0"/>
                        </a:spcAft>
                        <a:buFont typeface="Arial" charset="0"/>
                        <a:buChar char="•"/>
                      </a:pPr>
                      <a:r>
                        <a:rPr lang="en-US" sz="1000" b="0" dirty="0" smtClean="0">
                          <a:solidFill>
                            <a:schemeClr val="tx1"/>
                          </a:solidFill>
                          <a:effectLst/>
                          <a:latin typeface="+mn-lt"/>
                          <a:ea typeface="Calibri" charset="0"/>
                          <a:cs typeface="Times New Roman" charset="0"/>
                        </a:rPr>
                        <a:t>Disabled people and </a:t>
                      </a:r>
                      <a:r>
                        <a:rPr lang="en-US" sz="1000" b="0" dirty="0" err="1" smtClean="0">
                          <a:solidFill>
                            <a:schemeClr val="tx1"/>
                          </a:solidFill>
                          <a:effectLst/>
                          <a:latin typeface="+mn-lt"/>
                          <a:ea typeface="Calibri" charset="0"/>
                          <a:cs typeface="Times New Roman" charset="0"/>
                        </a:rPr>
                        <a:t>whānau</a:t>
                      </a:r>
                      <a:r>
                        <a:rPr lang="en-US" sz="1000" b="0" dirty="0" smtClean="0">
                          <a:solidFill>
                            <a:schemeClr val="tx1"/>
                          </a:solidFill>
                          <a:effectLst/>
                          <a:latin typeface="+mn-lt"/>
                          <a:ea typeface="Calibri" charset="0"/>
                          <a:cs typeface="Times New Roman" charset="0"/>
                        </a:rPr>
                        <a:t> experience </a:t>
                      </a:r>
                      <a:r>
                        <a:rPr lang="en-US" sz="1000" b="0" dirty="0">
                          <a:solidFill>
                            <a:schemeClr val="tx1"/>
                          </a:solidFill>
                          <a:effectLst/>
                          <a:latin typeface="+mn-lt"/>
                          <a:ea typeface="Calibri" charset="0"/>
                          <a:cs typeface="Times New Roman" charset="0"/>
                        </a:rPr>
                        <a:t>is listened to and acted on to make positive changes and improvements through the information tool, system insights and local/national governance (5.1 + </a:t>
                      </a:r>
                      <a:r>
                        <a:rPr lang="en-US" sz="1000" b="0" dirty="0" smtClean="0">
                          <a:solidFill>
                            <a:schemeClr val="tx1"/>
                          </a:solidFill>
                          <a:effectLst/>
                          <a:latin typeface="+mn-lt"/>
                          <a:ea typeface="Calibri" charset="0"/>
                          <a:cs typeface="Times New Roman" charset="0"/>
                        </a:rPr>
                        <a:t>6.2 </a:t>
                      </a:r>
                      <a:r>
                        <a:rPr lang="en-US" sz="1000" b="0" dirty="0">
                          <a:solidFill>
                            <a:schemeClr val="tx1"/>
                          </a:solidFill>
                          <a:effectLst/>
                          <a:latin typeface="+mn-lt"/>
                          <a:ea typeface="Calibri" charset="0"/>
                          <a:cs typeface="Times New Roman" charset="0"/>
                        </a:rPr>
                        <a:t>+ </a:t>
                      </a:r>
                      <a:r>
                        <a:rPr lang="en-US" sz="1000" b="0" dirty="0" smtClean="0">
                          <a:solidFill>
                            <a:schemeClr val="tx1"/>
                          </a:solidFill>
                          <a:effectLst/>
                          <a:latin typeface="+mn-lt"/>
                          <a:ea typeface="Calibri" charset="0"/>
                          <a:cs typeface="Times New Roman" charset="0"/>
                        </a:rPr>
                        <a:t>6.4)</a:t>
                      </a:r>
                      <a:endParaRPr lang="en-US" sz="1200" b="0" dirty="0">
                        <a:solidFill>
                          <a:schemeClr val="tx1"/>
                        </a:solidFill>
                        <a:effectLst/>
                        <a:latin typeface="+mn-lt"/>
                        <a:ea typeface="Calibri" charset="0"/>
                        <a:cs typeface="Times New Roman" charset="0"/>
                      </a:endParaRPr>
                    </a:p>
                    <a:p>
                      <a:pPr marL="171450" lvl="0" indent="-171450">
                        <a:spcAft>
                          <a:spcPts val="0"/>
                        </a:spcAft>
                        <a:buFont typeface="Arial" charset="0"/>
                        <a:buChar char="•"/>
                      </a:pPr>
                      <a:r>
                        <a:rPr lang="en-US" sz="1000" b="0" dirty="0">
                          <a:solidFill>
                            <a:schemeClr val="tx1"/>
                          </a:solidFill>
                          <a:effectLst/>
                          <a:latin typeface="+mn-lt"/>
                          <a:ea typeface="Calibri" charset="0"/>
                          <a:cs typeface="Times New Roman" charset="0"/>
                        </a:rPr>
                        <a:t>Capability development of people in the system (</a:t>
                      </a:r>
                      <a:r>
                        <a:rPr lang="en-US" sz="1000" b="0" dirty="0" smtClean="0">
                          <a:solidFill>
                            <a:schemeClr val="tx1"/>
                          </a:solidFill>
                          <a:effectLst/>
                          <a:latin typeface="+mn-lt"/>
                          <a:ea typeface="Calibri" charset="0"/>
                          <a:cs typeface="Times New Roman" charset="0"/>
                        </a:rPr>
                        <a:t>1.4)</a:t>
                      </a:r>
                      <a:endParaRPr lang="en-US" sz="1200" b="0" dirty="0">
                        <a:solidFill>
                          <a:schemeClr val="tx1"/>
                        </a:solidFill>
                        <a:effectLst/>
                        <a:latin typeface="+mn-lt"/>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9705">
                <a:tc gridSpan="2">
                  <a:txBody>
                    <a:bodyPr/>
                    <a:lstStyle/>
                    <a:p>
                      <a:pPr>
                        <a:spcAft>
                          <a:spcPts val="0"/>
                        </a:spcAft>
                      </a:pPr>
                      <a:r>
                        <a:rPr lang="en-US" sz="1400" b="1" dirty="0">
                          <a:solidFill>
                            <a:srgbClr val="007DD9"/>
                          </a:solidFill>
                          <a:effectLst/>
                          <a:latin typeface="+mn-lt"/>
                          <a:ea typeface="Calibri" charset="0"/>
                          <a:cs typeface="Times New Roman" charset="0"/>
                        </a:rPr>
                        <a:t>Relationship building</a:t>
                      </a:r>
                    </a:p>
                    <a:p>
                      <a:pPr>
                        <a:spcAft>
                          <a:spcPts val="0"/>
                        </a:spcAft>
                      </a:pPr>
                      <a:r>
                        <a:rPr lang="en-US" sz="1000" b="1" dirty="0">
                          <a:solidFill>
                            <a:schemeClr val="tx1"/>
                          </a:solidFill>
                          <a:effectLst/>
                          <a:latin typeface="+mn-lt"/>
                          <a:ea typeface="Calibri" charset="0"/>
                          <a:cs typeface="Times New Roman" charset="0"/>
                        </a:rPr>
                        <a:t>Supports, builds and strengthens relationships between disabled people, their whānau and community</a:t>
                      </a:r>
                      <a:endParaRPr lang="en-US" sz="1200" b="1" dirty="0">
                        <a:solidFill>
                          <a:schemeClr val="tx1"/>
                        </a:solidFill>
                        <a:effectLst/>
                        <a:latin typeface="+mn-lt"/>
                        <a:ea typeface="Calibri" charset="0"/>
                        <a:cs typeface="Times New Roman" charset="0"/>
                      </a:endParaRPr>
                    </a:p>
                    <a:p>
                      <a:pPr>
                        <a:spcAft>
                          <a:spcPts val="0"/>
                        </a:spcAft>
                      </a:pPr>
                      <a:r>
                        <a:rPr lang="en-US" sz="1000" b="0" dirty="0">
                          <a:solidFill>
                            <a:schemeClr val="tx1"/>
                          </a:solidFill>
                          <a:effectLst/>
                          <a:latin typeface="+mn-lt"/>
                          <a:ea typeface="Calibri" charset="0"/>
                          <a:cs typeface="Times New Roman" charset="0"/>
                        </a:rPr>
                        <a:t> </a:t>
                      </a:r>
                      <a:endParaRPr lang="en-US" sz="1200" b="0" dirty="0">
                        <a:solidFill>
                          <a:schemeClr val="tx1"/>
                        </a:solidFill>
                        <a:effectLst/>
                        <a:latin typeface="+mn-lt"/>
                        <a:ea typeface="Calibri" charset="0"/>
                        <a:cs typeface="Times New Roman"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224491">
                <a:tc>
                  <a:txBody>
                    <a:bodyPr/>
                    <a:lstStyle/>
                    <a:p>
                      <a:pPr>
                        <a:spcAft>
                          <a:spcPts val="0"/>
                        </a:spcAft>
                      </a:pPr>
                      <a:r>
                        <a:rPr lang="en-US" sz="1000" b="0" dirty="0">
                          <a:solidFill>
                            <a:schemeClr val="tx1"/>
                          </a:solidFill>
                          <a:effectLst/>
                          <a:latin typeface="+mn-lt"/>
                          <a:ea typeface="Arial" charset="0"/>
                          <a:cs typeface="Arial" charset="0"/>
                        </a:rPr>
                        <a:t> </a:t>
                      </a:r>
                      <a:r>
                        <a:rPr lang="en-US" sz="1000" b="0" dirty="0" smtClean="0">
                          <a:solidFill>
                            <a:schemeClr val="tx1"/>
                          </a:solidFill>
                          <a:effectLst/>
                          <a:latin typeface="+mn-lt"/>
                          <a:ea typeface="Arial" charset="0"/>
                          <a:cs typeface="Arial" charset="0"/>
                        </a:rPr>
                        <a:t>­­­</a:t>
                      </a:r>
                      <a:r>
                        <a:rPr lang="en-US" sz="1000" b="1" dirty="0" smtClean="0">
                          <a:solidFill>
                            <a:schemeClr val="tx1"/>
                          </a:solidFill>
                          <a:effectLst/>
                          <a:latin typeface="+mn-lt"/>
                          <a:ea typeface="Arial" charset="0"/>
                          <a:cs typeface="Arial" charset="0"/>
                        </a:rPr>
                        <a:t>How the new system delivers on this principle </a:t>
                      </a:r>
                    </a:p>
                    <a:p>
                      <a:pPr>
                        <a:spcAft>
                          <a:spcPts val="0"/>
                        </a:spcAft>
                      </a:pPr>
                      <a:r>
                        <a:rPr lang="en-US" sz="1000" b="0" dirty="0" smtClean="0">
                          <a:solidFill>
                            <a:schemeClr val="tx1"/>
                          </a:solidFill>
                          <a:effectLst/>
                          <a:latin typeface="+mn-lt"/>
                          <a:ea typeface="Arial" charset="0"/>
                          <a:cs typeface="Arial" charset="0"/>
                        </a:rPr>
                        <a:t>The system builds trust, reflects manaakitanga and is culturally responsive at all levels – with disabled people and whānau, across the sector and within communities. In particular the system recognises the importance of: </a:t>
                      </a:r>
                    </a:p>
                    <a:p>
                      <a:pPr marL="171450" lvl="0" indent="-171450">
                        <a:spcAft>
                          <a:spcPts val="0"/>
                        </a:spcAft>
                        <a:buFont typeface="Arial" charset="0"/>
                        <a:buChar char="•"/>
                      </a:pPr>
                      <a:r>
                        <a:rPr lang="en-US" sz="1000" b="0" dirty="0" smtClean="0">
                          <a:solidFill>
                            <a:schemeClr val="tx1"/>
                          </a:solidFill>
                          <a:effectLst/>
                          <a:latin typeface="+mn-lt"/>
                          <a:ea typeface="Arial" charset="0"/>
                          <a:cs typeface="Arial" charset="0"/>
                        </a:rPr>
                        <a:t>disabled people and whānau choosing the right people to support them</a:t>
                      </a:r>
                    </a:p>
                    <a:p>
                      <a:pPr marL="171450" lvl="0" indent="-171450">
                        <a:spcAft>
                          <a:spcPts val="0"/>
                        </a:spcAft>
                        <a:buFont typeface="Arial" charset="0"/>
                        <a:buChar char="•"/>
                      </a:pPr>
                      <a:r>
                        <a:rPr lang="en-US" sz="1000" b="0" dirty="0" smtClean="0">
                          <a:solidFill>
                            <a:schemeClr val="tx1"/>
                          </a:solidFill>
                          <a:effectLst/>
                          <a:latin typeface="+mn-lt"/>
                          <a:ea typeface="Arial" charset="0"/>
                          <a:cs typeface="Arial" charset="0"/>
                        </a:rPr>
                        <a:t>supporting and enabling whānau as well as the disabled person</a:t>
                      </a:r>
                    </a:p>
                    <a:p>
                      <a:pPr marL="171450" lvl="0" indent="-171450">
                        <a:spcAft>
                          <a:spcPts val="0"/>
                        </a:spcAft>
                        <a:buFont typeface="Arial" charset="0"/>
                        <a:buChar char="•"/>
                      </a:pPr>
                      <a:r>
                        <a:rPr lang="en-US" sz="1000" b="0" dirty="0" smtClean="0">
                          <a:solidFill>
                            <a:schemeClr val="tx1"/>
                          </a:solidFill>
                          <a:effectLst/>
                          <a:latin typeface="+mn-lt"/>
                          <a:ea typeface="Arial" charset="0"/>
                          <a:cs typeface="Arial" charset="0"/>
                        </a:rPr>
                        <a:t>building connections at the whãnau, community and society level</a:t>
                      </a:r>
                    </a:p>
                    <a:p>
                      <a:pPr marL="228600" marR="0" indent="0" algn="l" defTabSz="96012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effectLst/>
                        <a:latin typeface="+mn-lt"/>
                        <a:ea typeface="Calibri" charset="0"/>
                        <a:cs typeface="Times New Roman"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Calibri" charset="0"/>
                          <a:cs typeface="Times New Roman" charset="0"/>
                        </a:rPr>
                        <a:t>Specific features and functions that exemplify this principle </a:t>
                      </a:r>
                      <a:endParaRPr kumimoji="0" lang="en-US" sz="1200" b="1" i="0" u="none" strike="noStrike" kern="1200" cap="none" spc="0" normalizeH="0" baseline="0" noProof="0" dirty="0" smtClean="0">
                        <a:ln>
                          <a:noFill/>
                        </a:ln>
                        <a:solidFill>
                          <a:prstClr val="black"/>
                        </a:solidFill>
                        <a:effectLst/>
                        <a:uLnTx/>
                        <a:uFillTx/>
                        <a:latin typeface="+mn-lt"/>
                        <a:ea typeface="Calibri" charset="0"/>
                        <a:cs typeface="Times New Roman" charset="0"/>
                      </a:endParaRPr>
                    </a:p>
                    <a:p>
                      <a:pPr marL="171450" marR="0" lvl="0" indent="-171450" algn="l" defTabSz="960120" rtl="0" eaLnBrk="1" fontAlgn="auto" latinLnBrk="0" hangingPunct="1">
                        <a:lnSpc>
                          <a:spcPct val="100000"/>
                        </a:lnSpc>
                        <a:spcBef>
                          <a:spcPts val="0"/>
                        </a:spcBef>
                        <a:spcAft>
                          <a:spcPts val="0"/>
                        </a:spcAft>
                        <a:buClrTx/>
                        <a:buSzTx/>
                        <a:buFont typeface="Arial"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Calibri" charset="0"/>
                          <a:cs typeface="Times New Roman" charset="0"/>
                        </a:rPr>
                        <a:t>Disabled people/whānau can find out who they may want to work with (1.2)</a:t>
                      </a:r>
                      <a:endParaRPr kumimoji="0" lang="en-US" sz="1200" b="0" i="0" u="none" strike="noStrike" kern="1200" cap="none" spc="0" normalizeH="0" baseline="0" noProof="0" dirty="0" smtClean="0">
                        <a:ln>
                          <a:noFill/>
                        </a:ln>
                        <a:solidFill>
                          <a:prstClr val="black"/>
                        </a:solidFill>
                        <a:effectLst/>
                        <a:uLnTx/>
                        <a:uFillTx/>
                        <a:latin typeface="+mn-lt"/>
                        <a:ea typeface="Calibri" charset="0"/>
                        <a:cs typeface="Times New Roman" charset="0"/>
                      </a:endParaRPr>
                    </a:p>
                    <a:p>
                      <a:pPr marL="171450" marR="0" lvl="0" indent="-171450" algn="l" defTabSz="960120" rtl="0" eaLnBrk="1" fontAlgn="auto" latinLnBrk="0" hangingPunct="1">
                        <a:lnSpc>
                          <a:spcPct val="100000"/>
                        </a:lnSpc>
                        <a:spcBef>
                          <a:spcPts val="0"/>
                        </a:spcBef>
                        <a:spcAft>
                          <a:spcPts val="0"/>
                        </a:spcAft>
                        <a:buClrTx/>
                        <a:buSzTx/>
                        <a:buFont typeface="Arial"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Calibri" charset="0"/>
                          <a:cs typeface="Times New Roman" charset="0"/>
                        </a:rPr>
                        <a:t>Investing in disabled people’s capability, including connecting, sharing and supporting others to thrive (1.5)</a:t>
                      </a:r>
                      <a:endParaRPr kumimoji="0" lang="en-US" sz="1200" b="0" i="0" u="none" strike="noStrike" kern="1200" cap="none" spc="0" normalizeH="0" baseline="0" noProof="0" dirty="0" smtClean="0">
                        <a:ln>
                          <a:noFill/>
                        </a:ln>
                        <a:solidFill>
                          <a:prstClr val="black"/>
                        </a:solidFill>
                        <a:effectLst/>
                        <a:uLnTx/>
                        <a:uFillTx/>
                        <a:latin typeface="+mn-lt"/>
                        <a:ea typeface="Calibri" charset="0"/>
                        <a:cs typeface="Times New Roman" charset="0"/>
                      </a:endParaRPr>
                    </a:p>
                    <a:p>
                      <a:pPr marL="171450" marR="0" lvl="0" indent="-171450" algn="l" defTabSz="960120" rtl="0" eaLnBrk="1" fontAlgn="auto" latinLnBrk="0" hangingPunct="1">
                        <a:lnSpc>
                          <a:spcPct val="100000"/>
                        </a:lnSpc>
                        <a:spcBef>
                          <a:spcPts val="0"/>
                        </a:spcBef>
                        <a:spcAft>
                          <a:spcPts val="0"/>
                        </a:spcAft>
                        <a:buClrTx/>
                        <a:buSzTx/>
                        <a:buFont typeface="Arial"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Calibri" charset="0"/>
                          <a:cs typeface="Times New Roman" charset="0"/>
                        </a:rPr>
                        <a:t>Investing in whānau capability connecting, sharing and supporting others to thrive (1.7)</a:t>
                      </a:r>
                      <a:endParaRPr kumimoji="0" lang="en-US" sz="1200" b="0" i="0" u="none" strike="noStrike" kern="1200" cap="none" spc="0" normalizeH="0" baseline="0" noProof="0" dirty="0" smtClean="0">
                        <a:ln>
                          <a:noFill/>
                        </a:ln>
                        <a:solidFill>
                          <a:prstClr val="black"/>
                        </a:solidFill>
                        <a:effectLst/>
                        <a:uLnTx/>
                        <a:uFillTx/>
                        <a:latin typeface="+mn-lt"/>
                        <a:ea typeface="Calibri" charset="0"/>
                        <a:cs typeface="Times New Roman" charset="0"/>
                      </a:endParaRPr>
                    </a:p>
                    <a:p>
                      <a:pPr marL="171450" marR="0" lvl="0" indent="-171450" algn="l" defTabSz="960120" rtl="0" eaLnBrk="1" fontAlgn="auto" latinLnBrk="0" hangingPunct="1">
                        <a:lnSpc>
                          <a:spcPct val="100000"/>
                        </a:lnSpc>
                        <a:spcBef>
                          <a:spcPts val="0"/>
                        </a:spcBef>
                        <a:spcAft>
                          <a:spcPts val="0"/>
                        </a:spcAft>
                        <a:buClrTx/>
                        <a:buSzTx/>
                        <a:buFont typeface="Arial"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Calibri" charset="0"/>
                          <a:cs typeface="Times New Roman" charset="0"/>
                        </a:rPr>
                        <a:t>Disabled people without people in their lives are supported to consider possibilities from expanding their network to advocates for substituted decision-making (2.3)</a:t>
                      </a:r>
                      <a:endParaRPr kumimoji="0" lang="en-US" sz="1200" b="0" i="0" u="none" strike="noStrike" kern="1200" cap="none" spc="0" normalizeH="0" baseline="0" noProof="0" dirty="0" smtClean="0">
                        <a:ln>
                          <a:noFill/>
                        </a:ln>
                        <a:solidFill>
                          <a:prstClr val="black"/>
                        </a:solidFill>
                        <a:effectLst/>
                        <a:uLnTx/>
                        <a:uFillTx/>
                        <a:latin typeface="+mn-lt"/>
                        <a:ea typeface="Calibri" charset="0"/>
                        <a:cs typeface="Times New Roman" charset="0"/>
                      </a:endParaRPr>
                    </a:p>
                    <a:p>
                      <a:pPr marL="171450" marR="0" lvl="0" indent="-171450" algn="l" defTabSz="960120" rtl="0" eaLnBrk="1" fontAlgn="auto" latinLnBrk="0" hangingPunct="1">
                        <a:lnSpc>
                          <a:spcPct val="100000"/>
                        </a:lnSpc>
                        <a:spcBef>
                          <a:spcPts val="0"/>
                        </a:spcBef>
                        <a:spcAft>
                          <a:spcPts val="0"/>
                        </a:spcAft>
                        <a:buClrTx/>
                        <a:buSzTx/>
                        <a:buFont typeface="Arial"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Calibri" charset="0"/>
                          <a:cs typeface="Times New Roman" charset="0"/>
                        </a:rPr>
                        <a:t>Information collection tool collects information about the community in order to build community capacity (5.1)</a:t>
                      </a:r>
                      <a:endParaRPr kumimoji="0" lang="en-US" sz="1200" b="0" i="0" u="none" strike="noStrike" kern="1200" cap="none" spc="0" normalizeH="0" baseline="0" noProof="0" dirty="0" smtClean="0">
                        <a:ln>
                          <a:noFill/>
                        </a:ln>
                        <a:solidFill>
                          <a:prstClr val="black"/>
                        </a:solidFill>
                        <a:effectLst/>
                        <a:uLnTx/>
                        <a:uFillTx/>
                        <a:latin typeface="+mn-lt"/>
                        <a:ea typeface="Calibri" charset="0"/>
                        <a:cs typeface="Times New Roman" charset="0"/>
                      </a:endParaRPr>
                    </a:p>
                    <a:p>
                      <a:pPr marL="171450" marR="0" lvl="0" indent="-171450" algn="l" defTabSz="960120" rtl="0" eaLnBrk="1" fontAlgn="auto" latinLnBrk="0" hangingPunct="1">
                        <a:lnSpc>
                          <a:spcPct val="100000"/>
                        </a:lnSpc>
                        <a:spcBef>
                          <a:spcPts val="0"/>
                        </a:spcBef>
                        <a:spcAft>
                          <a:spcPts val="0"/>
                        </a:spcAft>
                        <a:buClrTx/>
                        <a:buSzTx/>
                        <a:buFont typeface="Arial"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Calibri" charset="0"/>
                          <a:cs typeface="Times New Roman" charset="0"/>
                        </a:rPr>
                        <a:t>Local and national governance groups will manage an innovation fund to ensure local opportunities are maximised (6.2)</a:t>
                      </a:r>
                      <a:endParaRPr kumimoji="0" lang="en-US" sz="1200" b="0" i="0" u="none" strike="noStrike" kern="1200" cap="none" spc="0" normalizeH="0" baseline="0" noProof="0" dirty="0" smtClean="0">
                        <a:ln>
                          <a:noFill/>
                        </a:ln>
                        <a:solidFill>
                          <a:prstClr val="black"/>
                        </a:solidFill>
                        <a:effectLst/>
                        <a:uLnTx/>
                        <a:uFillTx/>
                        <a:latin typeface="+mn-lt"/>
                        <a:ea typeface="Calibri" charset="0"/>
                        <a:cs typeface="Times New Roman" charset="0"/>
                      </a:endParaRPr>
                    </a:p>
                    <a:p>
                      <a:endParaRPr lang="en-US"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6646">
                <a:tc gridSpan="2">
                  <a:txBody>
                    <a:bodyPr/>
                    <a:lstStyle/>
                    <a:p>
                      <a:pPr algn="l">
                        <a:spcAft>
                          <a:spcPts val="0"/>
                        </a:spcAft>
                      </a:pPr>
                      <a:r>
                        <a:rPr lang="en-US" sz="1400" b="1" dirty="0" smtClean="0">
                          <a:solidFill>
                            <a:srgbClr val="007DD9"/>
                          </a:solidFill>
                          <a:effectLst/>
                          <a:latin typeface="+mn-lt"/>
                          <a:ea typeface="Calibri" charset="0"/>
                          <a:cs typeface="Times New Roman" charset="0"/>
                        </a:rPr>
                        <a:t>Mainstream first</a:t>
                      </a:r>
                    </a:p>
                    <a:p>
                      <a:pPr algn="l">
                        <a:spcAft>
                          <a:spcPts val="0"/>
                        </a:spcAft>
                      </a:pPr>
                      <a:r>
                        <a:rPr lang="en-US" sz="1000" b="1" i="0" u="none" strike="noStrike" kern="1200" baseline="0" dirty="0" smtClean="0">
                          <a:solidFill>
                            <a:schemeClr val="tx1"/>
                          </a:solidFill>
                          <a:latin typeface="+mn-lt"/>
                          <a:ea typeface="+mn-ea"/>
                          <a:cs typeface="+mn-cs"/>
                        </a:rPr>
                        <a:t>Everybody experiences full participation and inclusion within their community (people, places, assets, infrastructure and supports) as of right and can choose funded supports to enhance and facilitate this</a:t>
                      </a:r>
                      <a:endParaRPr lang="en-US" sz="1000" b="1" dirty="0" smtClean="0">
                        <a:solidFill>
                          <a:schemeClr val="tx1"/>
                        </a:solidFill>
                        <a:effectLst/>
                        <a:latin typeface="+mn-lt"/>
                        <a:ea typeface="Calibri" charset="0"/>
                        <a:cs typeface="Times New Roman" charset="0"/>
                      </a:endParaRPr>
                    </a:p>
                    <a:p>
                      <a:pPr algn="l">
                        <a:spcAft>
                          <a:spcPts val="0"/>
                        </a:spcAft>
                      </a:pPr>
                      <a:endParaRPr lang="en-US" sz="1200" b="1" dirty="0">
                        <a:solidFill>
                          <a:schemeClr val="tx1"/>
                        </a:solidFill>
                        <a:effectLst/>
                        <a:latin typeface="+mn-lt"/>
                        <a:ea typeface="Calibri" charset="0"/>
                        <a:cs typeface="Times New Roman"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458138">
                <a:tc>
                  <a:txBody>
                    <a:bodyPr/>
                    <a:lstStyle/>
                    <a:p>
                      <a:pPr algn="l">
                        <a:spcAft>
                          <a:spcPts val="0"/>
                        </a:spcAft>
                      </a:pPr>
                      <a:r>
                        <a:rPr lang="en-US" sz="1000" b="1" dirty="0" smtClean="0">
                          <a:solidFill>
                            <a:schemeClr val="tx1"/>
                          </a:solidFill>
                          <a:effectLst/>
                          <a:latin typeface="+mn-lt"/>
                          <a:ea typeface="Arial" charset="0"/>
                          <a:cs typeface="Arial" charset="0"/>
                        </a:rPr>
                        <a:t>How the new system delivers on this principle </a:t>
                      </a:r>
                      <a:r>
                        <a:rPr lang="en-US" sz="1000" b="0" dirty="0" smtClean="0">
                          <a:solidFill>
                            <a:schemeClr val="tx1"/>
                          </a:solidFill>
                          <a:effectLst/>
                          <a:latin typeface="+mn-lt"/>
                          <a:ea typeface="Calibri" charset="0"/>
                          <a:cs typeface="Times New Roman" charset="0"/>
                        </a:rPr>
                        <a:t>­­­­­­</a:t>
                      </a:r>
                    </a:p>
                    <a:p>
                      <a:pPr marL="171450" indent="-171450" algn="l">
                        <a:spcAft>
                          <a:spcPts val="0"/>
                        </a:spcAft>
                        <a:buFont typeface="Arial" charset="0"/>
                        <a:buChar char="•"/>
                      </a:pPr>
                      <a:r>
                        <a:rPr lang="en-US" sz="1000" b="0" dirty="0" smtClean="0">
                          <a:solidFill>
                            <a:schemeClr val="tx1"/>
                          </a:solidFill>
                          <a:effectLst/>
                          <a:latin typeface="+mn-lt"/>
                          <a:ea typeface="Calibri" charset="0"/>
                          <a:cs typeface="Times New Roman" charset="0"/>
                        </a:rPr>
                        <a:t>There is information available for disabled people to understand what support is available – free and paid</a:t>
                      </a:r>
                    </a:p>
                    <a:p>
                      <a:pPr marL="171450" indent="-171450" algn="l">
                        <a:spcAft>
                          <a:spcPts val="0"/>
                        </a:spcAft>
                        <a:buFont typeface="Arial" charset="0"/>
                        <a:buChar char="•"/>
                      </a:pPr>
                      <a:r>
                        <a:rPr lang="en-US" sz="1000" b="0" dirty="0" smtClean="0">
                          <a:solidFill>
                            <a:schemeClr val="tx1"/>
                          </a:solidFill>
                          <a:effectLst/>
                          <a:latin typeface="+mn-lt"/>
                          <a:ea typeface="Calibri" charset="0"/>
                          <a:cs typeface="Times New Roman" charset="0"/>
                        </a:rPr>
                        <a:t>Mainstream supports and specialist disability supports are available</a:t>
                      </a:r>
                    </a:p>
                    <a:p>
                      <a:pPr marL="171450" indent="-171450" algn="l">
                        <a:spcAft>
                          <a:spcPts val="0"/>
                        </a:spcAft>
                        <a:buFont typeface="Arial" charset="0"/>
                        <a:buChar char="•"/>
                      </a:pPr>
                      <a:r>
                        <a:rPr lang="en-US" sz="1000" b="0" dirty="0" smtClean="0">
                          <a:solidFill>
                            <a:schemeClr val="tx1"/>
                          </a:solidFill>
                          <a:effectLst/>
                          <a:latin typeface="+mn-lt"/>
                          <a:ea typeface="Calibri" charset="0"/>
                          <a:cs typeface="Times New Roman" charset="0"/>
                        </a:rPr>
                        <a:t>There is a focus on removing barriers to make universal services accessible</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1000" b="1" dirty="0" smtClean="0">
                          <a:solidFill>
                            <a:schemeClr val="tx1"/>
                          </a:solidFill>
                          <a:effectLst/>
                          <a:latin typeface="+mn-lt"/>
                          <a:ea typeface="Calibri" charset="0"/>
                          <a:cs typeface="Times New Roman" charset="0"/>
                        </a:rPr>
                        <a:t>Specific features and functions that exemplify this principle </a:t>
                      </a:r>
                    </a:p>
                    <a:p>
                      <a:pPr marL="171450" indent="-171450" algn="l">
                        <a:spcAft>
                          <a:spcPts val="0"/>
                        </a:spcAft>
                        <a:buFont typeface="Arial" charset="0"/>
                        <a:buChar char="•"/>
                      </a:pPr>
                      <a:r>
                        <a:rPr lang="en-US" sz="1000" b="0" dirty="0" smtClean="0">
                          <a:solidFill>
                            <a:schemeClr val="tx1"/>
                          </a:solidFill>
                          <a:effectLst/>
                          <a:latin typeface="+mn-lt"/>
                          <a:ea typeface="Calibri" charset="0"/>
                          <a:cs typeface="Times New Roman" charset="0"/>
                        </a:rPr>
                        <a:t>There are opportunities for disabled people/whānau to experience and source what is available to them locally and nationally to enable their good life – this includes mainstream services (4.1)</a:t>
                      </a:r>
                    </a:p>
                    <a:p>
                      <a:pPr marL="171450" indent="-171450" algn="l">
                        <a:spcAft>
                          <a:spcPts val="0"/>
                        </a:spcAft>
                        <a:buFont typeface="Arial" charset="0"/>
                        <a:buChar char="•"/>
                      </a:pPr>
                      <a:r>
                        <a:rPr lang="en-US" sz="1000" b="0" dirty="0" smtClean="0">
                          <a:solidFill>
                            <a:schemeClr val="tx1"/>
                          </a:solidFill>
                          <a:effectLst/>
                          <a:latin typeface="+mn-lt"/>
                          <a:ea typeface="Calibri" charset="0"/>
                          <a:cs typeface="Times New Roman" charset="0"/>
                        </a:rPr>
                        <a:t>Disabled people and whānau can rate/give feedback on the level of accessible mainstream services to support mainstream services to become more accessible (4.1)</a:t>
                      </a:r>
                    </a:p>
                    <a:p>
                      <a:pPr marL="171450" indent="-171450" algn="l">
                        <a:spcAft>
                          <a:spcPts val="0"/>
                        </a:spcAft>
                        <a:buFont typeface="Arial" charset="0"/>
                        <a:buChar char="•"/>
                      </a:pPr>
                      <a:r>
                        <a:rPr lang="en-US" sz="1000" b="0" dirty="0" smtClean="0">
                          <a:solidFill>
                            <a:schemeClr val="tx1"/>
                          </a:solidFill>
                          <a:effectLst/>
                          <a:latin typeface="+mn-lt"/>
                          <a:ea typeface="Calibri" charset="0"/>
                          <a:cs typeface="Times New Roman" charset="0"/>
                        </a:rPr>
                        <a:t>Local and national governance groups work with service providers to provide accessible services (6.2)</a:t>
                      </a:r>
                    </a:p>
                    <a:p>
                      <a:pPr marL="171450" indent="-171450" algn="l">
                        <a:spcAft>
                          <a:spcPts val="0"/>
                        </a:spcAft>
                        <a:buFont typeface="Arial" charset="0"/>
                        <a:buChar char="•"/>
                      </a:pPr>
                      <a:r>
                        <a:rPr lang="en-US" sz="1000" b="0" dirty="0" smtClean="0">
                          <a:solidFill>
                            <a:schemeClr val="tx1"/>
                          </a:solidFill>
                          <a:effectLst/>
                          <a:latin typeface="+mn-lt"/>
                          <a:ea typeface="Calibri" charset="0"/>
                          <a:cs typeface="Times New Roman" charset="0"/>
                        </a:rPr>
                        <a:t>Government connector role ensures that disabled people and whānau receive any universal funding that they’re entitled to, and they are supported through transition points to ensure engagement with mainstream services are as seamless as possible (6.1)</a:t>
                      </a:r>
                    </a:p>
                    <a:p>
                      <a:pPr marL="171450" lvl="0" indent="-171450" algn="l">
                        <a:spcAft>
                          <a:spcPts val="0"/>
                        </a:spcAft>
                        <a:buFont typeface="Arial" charset="0"/>
                        <a:buChar char="•"/>
                      </a:pPr>
                      <a:endParaRPr lang="en-US" sz="1200" b="0" dirty="0">
                        <a:solidFill>
                          <a:schemeClr val="tx1"/>
                        </a:solidFill>
                        <a:effectLst/>
                        <a:latin typeface="+mn-lt"/>
                        <a:ea typeface="Calibri" charset="0"/>
                        <a:cs typeface="Times New Roman" charset="0"/>
                      </a:endParaRPr>
                    </a:p>
                    <a:p>
                      <a:pPr algn="l">
                        <a:spcAft>
                          <a:spcPts val="0"/>
                        </a:spcAft>
                      </a:pPr>
                      <a:r>
                        <a:rPr lang="en-US" sz="1000" b="0" dirty="0">
                          <a:solidFill>
                            <a:schemeClr val="tx1"/>
                          </a:solidFill>
                          <a:effectLst/>
                          <a:latin typeface="+mn-lt"/>
                          <a:ea typeface="Calibri" charset="0"/>
                          <a:cs typeface="Times New Roman" charset="0"/>
                        </a:rPr>
                        <a:t> </a:t>
                      </a:r>
                      <a:endParaRPr lang="en-US" sz="1200" b="0" dirty="0">
                        <a:solidFill>
                          <a:schemeClr val="tx1"/>
                        </a:solidFill>
                        <a:effectLst/>
                        <a:latin typeface="+mn-lt"/>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1218416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552450" y="531813"/>
            <a:ext cx="8496300" cy="11730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174427" y="865414"/>
            <a:ext cx="7312348" cy="1938992"/>
          </a:xfrm>
          <a:prstGeom prst="rect">
            <a:avLst/>
          </a:prstGeom>
        </p:spPr>
        <p:txBody>
          <a:bodyPr wrap="square">
            <a:spAutoFit/>
          </a:bodyPr>
          <a:lstStyle/>
          <a:p>
            <a:r>
              <a:rPr lang="en-US" sz="6000" b="1" dirty="0" smtClean="0">
                <a:solidFill>
                  <a:schemeClr val="bg1"/>
                </a:solidFill>
              </a:rPr>
              <a:t>Enabling Good Lives Persona Set</a:t>
            </a:r>
            <a:endParaRPr lang="en-GB" sz="6000" b="1" dirty="0">
              <a:solidFill>
                <a:schemeClr val="bg1"/>
              </a:solidFill>
            </a:endParaRPr>
          </a:p>
        </p:txBody>
      </p:sp>
      <p:sp>
        <p:nvSpPr>
          <p:cNvPr id="6" name="Slide Number Placeholder 5"/>
          <p:cNvSpPr>
            <a:spLocks noGrp="1"/>
          </p:cNvSpPr>
          <p:nvPr>
            <p:ph type="sldNum" sz="quarter" idx="12"/>
          </p:nvPr>
        </p:nvSpPr>
        <p:spPr/>
        <p:txBody>
          <a:bodyPr/>
          <a:lstStyle/>
          <a:p>
            <a:fld id="{465C6875-824B-3941-A31A-199FBD3E3463}" type="slidenum">
              <a:rPr lang="en-US" smtClean="0"/>
              <a:t>30</a:t>
            </a:fld>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09032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2450" y="531813"/>
            <a:ext cx="8496300" cy="11730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174427" y="865414"/>
            <a:ext cx="6468574" cy="1015663"/>
          </a:xfrm>
          <a:prstGeom prst="rect">
            <a:avLst/>
          </a:prstGeom>
        </p:spPr>
        <p:txBody>
          <a:bodyPr wrap="square">
            <a:spAutoFit/>
          </a:bodyPr>
          <a:lstStyle/>
          <a:p>
            <a:r>
              <a:rPr lang="en-US" sz="6000" b="1" dirty="0" smtClean="0">
                <a:solidFill>
                  <a:schemeClr val="bg1"/>
                </a:solidFill>
              </a:rPr>
              <a:t>System Overview</a:t>
            </a:r>
            <a:endParaRPr lang="en-GB" sz="6000" b="1" dirty="0">
              <a:solidFill>
                <a:schemeClr val="bg1"/>
              </a:solidFill>
            </a:endParaRPr>
          </a:p>
        </p:txBody>
      </p:sp>
      <p:sp>
        <p:nvSpPr>
          <p:cNvPr id="3" name="Slide Number Placeholder 2"/>
          <p:cNvSpPr>
            <a:spLocks noGrp="1"/>
          </p:cNvSpPr>
          <p:nvPr>
            <p:ph type="sldNum" sz="quarter" idx="12"/>
          </p:nvPr>
        </p:nvSpPr>
        <p:spPr/>
        <p:txBody>
          <a:bodyPr/>
          <a:lstStyle/>
          <a:p>
            <a:fld id="{465C6875-824B-3941-A31A-199FBD3E3463}" type="slidenum">
              <a:rPr lang="en-US" smtClean="0"/>
              <a:t>4</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154043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11260" y="4802223"/>
            <a:ext cx="8416984" cy="4553829"/>
            <a:chOff x="422606" y="6985286"/>
            <a:chExt cx="8416984" cy="4553829"/>
          </a:xfrm>
        </p:grpSpPr>
        <p:sp>
          <p:nvSpPr>
            <p:cNvPr id="53" name="Shape 128"/>
            <p:cNvSpPr/>
            <p:nvPr/>
          </p:nvSpPr>
          <p:spPr>
            <a:xfrm>
              <a:off x="431742" y="10961173"/>
              <a:ext cx="1970790"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Person and/or their natural support can’t see or articulate a future that is right for them</a:t>
              </a:r>
              <a:endParaRPr/>
            </a:p>
          </p:txBody>
        </p:sp>
        <p:sp>
          <p:nvSpPr>
            <p:cNvPr id="119" name="Shape 119"/>
            <p:cNvSpPr/>
            <p:nvPr/>
          </p:nvSpPr>
          <p:spPr>
            <a:xfrm>
              <a:off x="423887" y="6985286"/>
              <a:ext cx="2245850" cy="40010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solidFill>
                    <a:schemeClr val="bg1">
                      <a:lumMod val="50000"/>
                    </a:schemeClr>
                  </a:solidFill>
                </a:rPr>
                <a:t>Impairment fluctuates or is progressing to a greater impairment</a:t>
              </a:r>
              <a:endParaRPr>
                <a:solidFill>
                  <a:schemeClr val="bg1">
                    <a:lumMod val="50000"/>
                  </a:schemeClr>
                </a:solidFill>
              </a:endParaRPr>
            </a:p>
          </p:txBody>
        </p:sp>
        <p:sp>
          <p:nvSpPr>
            <p:cNvPr id="120" name="Shape 120"/>
            <p:cNvSpPr/>
            <p:nvPr/>
          </p:nvSpPr>
          <p:spPr>
            <a:xfrm>
              <a:off x="423887" y="7559036"/>
              <a:ext cx="2363981"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Dysfunctional, isolating family environment with low/detrimental</a:t>
              </a:r>
              <a:br>
                <a:rPr lang="en-AU" dirty="0" smtClean="0"/>
              </a:br>
              <a:r>
                <a:rPr lang="en-AU" dirty="0" smtClean="0"/>
                <a:t>family capabilities</a:t>
              </a:r>
              <a:endParaRPr/>
            </a:p>
          </p:txBody>
        </p:sp>
        <p:sp>
          <p:nvSpPr>
            <p:cNvPr id="121" name="Shape 121"/>
            <p:cNvSpPr/>
            <p:nvPr/>
          </p:nvSpPr>
          <p:spPr>
            <a:xfrm>
              <a:off x="422606" y="8232638"/>
              <a:ext cx="2345692"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Lack of support &amp; confidence in making decisions, authorising consent &amp; processing information</a:t>
              </a:r>
              <a:endParaRPr/>
            </a:p>
          </p:txBody>
        </p:sp>
        <p:sp>
          <p:nvSpPr>
            <p:cNvPr id="122" name="Shape 122"/>
            <p:cNvSpPr/>
            <p:nvPr/>
          </p:nvSpPr>
          <p:spPr>
            <a:xfrm>
              <a:off x="431742" y="8834242"/>
              <a:ext cx="2309117" cy="40010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Options to lead a quality life </a:t>
              </a:r>
              <a:br>
                <a:rPr lang="en-AU" dirty="0" smtClean="0"/>
              </a:br>
              <a:r>
                <a:rPr lang="en-AU" dirty="0" smtClean="0"/>
                <a:t>limited by poverty</a:t>
              </a:r>
              <a:endParaRPr/>
            </a:p>
          </p:txBody>
        </p:sp>
        <p:sp>
          <p:nvSpPr>
            <p:cNvPr id="123" name="Shape 123"/>
            <p:cNvSpPr/>
            <p:nvPr/>
          </p:nvSpPr>
          <p:spPr>
            <a:xfrm>
              <a:off x="450652" y="9445246"/>
              <a:ext cx="2048553"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Little or no access to service/support or only access </a:t>
              </a:r>
              <a:br>
                <a:rPr lang="en-AU" dirty="0" smtClean="0"/>
              </a:br>
              <a:r>
                <a:rPr lang="en-AU" dirty="0" smtClean="0"/>
                <a:t>low quality services</a:t>
              </a:r>
              <a:endParaRPr/>
            </a:p>
          </p:txBody>
        </p:sp>
        <p:sp>
          <p:nvSpPr>
            <p:cNvPr id="128" name="Shape 128"/>
            <p:cNvSpPr/>
            <p:nvPr/>
          </p:nvSpPr>
          <p:spPr>
            <a:xfrm>
              <a:off x="422606" y="10159111"/>
              <a:ext cx="1970790"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Little/no opportunities for meaningful employment, or work doesn’t match skill set/abilities</a:t>
              </a:r>
              <a:endParaRPr/>
            </a:p>
          </p:txBody>
        </p:sp>
        <p:sp>
          <p:nvSpPr>
            <p:cNvPr id="54" name="Shape 128"/>
            <p:cNvSpPr/>
            <p:nvPr/>
          </p:nvSpPr>
          <p:spPr>
            <a:xfrm>
              <a:off x="6481304" y="10985121"/>
              <a:ext cx="1970790"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Person and/or their natural support dream and articulate a future that is right for them</a:t>
              </a:r>
              <a:endParaRPr/>
            </a:p>
          </p:txBody>
        </p:sp>
        <p:sp>
          <p:nvSpPr>
            <p:cNvPr id="48" name="Shape 120"/>
            <p:cNvSpPr/>
            <p:nvPr/>
          </p:nvSpPr>
          <p:spPr>
            <a:xfrm>
              <a:off x="6475609" y="7492649"/>
              <a:ext cx="2363981"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Resilient, positive family with strong communication skills &amp; problem </a:t>
              </a:r>
              <a:br>
                <a:rPr lang="en-AU" dirty="0" smtClean="0"/>
              </a:br>
              <a:r>
                <a:rPr lang="en-AU" dirty="0" smtClean="0"/>
                <a:t>solving capabilities</a:t>
              </a:r>
              <a:endParaRPr/>
            </a:p>
          </p:txBody>
        </p:sp>
        <p:sp>
          <p:nvSpPr>
            <p:cNvPr id="49" name="Shape 121"/>
            <p:cNvSpPr/>
            <p:nvPr/>
          </p:nvSpPr>
          <p:spPr>
            <a:xfrm>
              <a:off x="6464294" y="8165152"/>
              <a:ext cx="2345692"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Confident &amp; supported in making decisions, authorising consent &amp; processing information</a:t>
              </a:r>
              <a:endParaRPr/>
            </a:p>
          </p:txBody>
        </p:sp>
        <p:sp>
          <p:nvSpPr>
            <p:cNvPr id="50" name="Shape 122"/>
            <p:cNvSpPr/>
            <p:nvPr/>
          </p:nvSpPr>
          <p:spPr>
            <a:xfrm>
              <a:off x="6464294" y="8788738"/>
              <a:ext cx="2309117"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Options to lead a quality life are available due to financial stability/position</a:t>
              </a:r>
              <a:endParaRPr/>
            </a:p>
          </p:txBody>
        </p:sp>
        <p:sp>
          <p:nvSpPr>
            <p:cNvPr id="52" name="Shape 128"/>
            <p:cNvSpPr/>
            <p:nvPr/>
          </p:nvSpPr>
          <p:spPr>
            <a:xfrm>
              <a:off x="6471521" y="10113724"/>
              <a:ext cx="2362617" cy="70788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Has a range of opportunities to participate in meaningful </a:t>
              </a:r>
              <a:br>
                <a:rPr lang="en-AU" dirty="0" smtClean="0"/>
              </a:br>
              <a:r>
                <a:rPr lang="en-AU" dirty="0" smtClean="0"/>
                <a:t>employment that matches skill set/abilities</a:t>
              </a:r>
              <a:endParaRPr/>
            </a:p>
          </p:txBody>
        </p:sp>
        <p:sp>
          <p:nvSpPr>
            <p:cNvPr id="114" name="Shape 114"/>
            <p:cNvSpPr/>
            <p:nvPr/>
          </p:nvSpPr>
          <p:spPr>
            <a:xfrm>
              <a:off x="3086015" y="7788436"/>
              <a:ext cx="3163156" cy="2"/>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115" name="Shape 115"/>
            <p:cNvSpPr/>
            <p:nvPr/>
          </p:nvSpPr>
          <p:spPr>
            <a:xfrm>
              <a:off x="3086016" y="7177784"/>
              <a:ext cx="3163156" cy="2"/>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117" name="Shape 117"/>
            <p:cNvSpPr/>
            <p:nvPr/>
          </p:nvSpPr>
          <p:spPr>
            <a:xfrm>
              <a:off x="3086014" y="8412872"/>
              <a:ext cx="3163156" cy="3613"/>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118" name="Shape 118"/>
            <p:cNvSpPr/>
            <p:nvPr/>
          </p:nvSpPr>
          <p:spPr>
            <a:xfrm>
              <a:off x="3086014" y="9051176"/>
              <a:ext cx="3163156" cy="4"/>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125" name="Shape 125"/>
            <p:cNvSpPr/>
            <p:nvPr/>
          </p:nvSpPr>
          <p:spPr>
            <a:xfrm>
              <a:off x="3086014" y="9720969"/>
              <a:ext cx="3163156" cy="2"/>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127" name="Shape 127"/>
            <p:cNvSpPr/>
            <p:nvPr/>
          </p:nvSpPr>
          <p:spPr>
            <a:xfrm>
              <a:off x="3086014" y="11064437"/>
              <a:ext cx="3163156" cy="2"/>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129" name="Shape 129"/>
            <p:cNvSpPr/>
            <p:nvPr/>
          </p:nvSpPr>
          <p:spPr>
            <a:xfrm>
              <a:off x="5065416" y="7711949"/>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130" name="Shape 130"/>
            <p:cNvSpPr/>
            <p:nvPr/>
          </p:nvSpPr>
          <p:spPr>
            <a:xfrm>
              <a:off x="3927165" y="8941904"/>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131" name="Shape 131"/>
            <p:cNvSpPr/>
            <p:nvPr/>
          </p:nvSpPr>
          <p:spPr>
            <a:xfrm>
              <a:off x="4531983" y="8320239"/>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132" name="Shape 132"/>
            <p:cNvSpPr/>
            <p:nvPr/>
          </p:nvSpPr>
          <p:spPr>
            <a:xfrm>
              <a:off x="3575578" y="10319050"/>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133" name="Shape 133"/>
            <p:cNvSpPr/>
            <p:nvPr/>
          </p:nvSpPr>
          <p:spPr>
            <a:xfrm>
              <a:off x="5778134" y="7097753"/>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147" name="Shape 147"/>
            <p:cNvSpPr/>
            <p:nvPr/>
          </p:nvSpPr>
          <p:spPr>
            <a:xfrm>
              <a:off x="3419457" y="9642909"/>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148" name="Shape 148"/>
            <p:cNvSpPr/>
            <p:nvPr/>
          </p:nvSpPr>
          <p:spPr>
            <a:xfrm>
              <a:off x="3972468" y="10967151"/>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47" name="Shape 119"/>
            <p:cNvSpPr/>
            <p:nvPr/>
          </p:nvSpPr>
          <p:spPr>
            <a:xfrm>
              <a:off x="6471521" y="6996830"/>
              <a:ext cx="1966749" cy="40010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solidFill>
                    <a:schemeClr val="bg1">
                      <a:lumMod val="50000"/>
                    </a:schemeClr>
                  </a:solidFill>
                </a:rPr>
                <a:t>Impairment is stable and needs are predictable/stable</a:t>
              </a:r>
              <a:endParaRPr>
                <a:solidFill>
                  <a:schemeClr val="bg1">
                    <a:lumMod val="50000"/>
                  </a:schemeClr>
                </a:solidFill>
              </a:endParaRPr>
            </a:p>
          </p:txBody>
        </p:sp>
        <p:sp>
          <p:nvSpPr>
            <p:cNvPr id="51" name="Shape 123"/>
            <p:cNvSpPr/>
            <p:nvPr/>
          </p:nvSpPr>
          <p:spPr>
            <a:xfrm>
              <a:off x="6471521" y="9522191"/>
              <a:ext cx="1561172" cy="40010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Good access to quality service/support</a:t>
              </a:r>
              <a:endParaRPr/>
            </a:p>
          </p:txBody>
        </p:sp>
        <p:sp>
          <p:nvSpPr>
            <p:cNvPr id="55" name="Shape 127"/>
            <p:cNvSpPr/>
            <p:nvPr/>
          </p:nvSpPr>
          <p:spPr>
            <a:xfrm>
              <a:off x="3086015" y="10394544"/>
              <a:ext cx="3163155" cy="2"/>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grpSp>
      <p:sp>
        <p:nvSpPr>
          <p:cNvPr id="5" name="TextBox 4"/>
          <p:cNvSpPr txBox="1"/>
          <p:nvPr/>
        </p:nvSpPr>
        <p:spPr>
          <a:xfrm>
            <a:off x="474696" y="1138250"/>
            <a:ext cx="8574054" cy="3046988"/>
          </a:xfrm>
          <a:prstGeom prst="rect">
            <a:avLst/>
          </a:prstGeom>
          <a:noFill/>
        </p:spPr>
        <p:txBody>
          <a:bodyPr wrap="square" rtlCol="0">
            <a:spAutoFit/>
          </a:bodyPr>
          <a:lstStyle/>
          <a:p>
            <a:r>
              <a:rPr lang="en-US" sz="1200" dirty="0" smtClean="0"/>
              <a:t>Graham </a:t>
            </a:r>
            <a:r>
              <a:rPr lang="en-US" sz="1200" dirty="0"/>
              <a:t>lives in a group home in Hamilton, and has done most of his adult life. He has a pervasive development disorder and cerebral palsy. He accesses a range of services including a service nurse, the local hospital, specialists and a physiotherapist.</a:t>
            </a:r>
            <a:endParaRPr lang="en-GB" sz="1200" b="1" dirty="0"/>
          </a:p>
          <a:p>
            <a:r>
              <a:rPr lang="en-US" sz="1200" dirty="0"/>
              <a:t> </a:t>
            </a:r>
            <a:endParaRPr lang="en-GB" sz="1200" b="1" dirty="0"/>
          </a:p>
          <a:p>
            <a:r>
              <a:rPr lang="en-US" sz="1200" dirty="0"/>
              <a:t>A highlight for Graham are the days he gets to work at the one of the local business enterprises. Being with other people, having a routine and being able to make things keeps Graham motivated.</a:t>
            </a:r>
            <a:endParaRPr lang="en-GB" sz="1200" b="1" dirty="0"/>
          </a:p>
          <a:p>
            <a:r>
              <a:rPr lang="en-US" sz="1200" dirty="0"/>
              <a:t> </a:t>
            </a:r>
            <a:endParaRPr lang="en-GB" sz="1200" b="1" dirty="0"/>
          </a:p>
          <a:p>
            <a:r>
              <a:rPr lang="en-US" sz="1200" dirty="0"/>
              <a:t>When he was young Graham was involved in the youth justice system, as he got into a bit of trouble with some people he thought were his friends.  It was an extremely stressful time for him and his family.</a:t>
            </a:r>
            <a:endParaRPr lang="en-GB" sz="1200" b="1" dirty="0"/>
          </a:p>
          <a:p>
            <a:r>
              <a:rPr lang="en-US" sz="1200" dirty="0"/>
              <a:t> </a:t>
            </a:r>
            <a:endParaRPr lang="en-GB" sz="1200" b="1" dirty="0"/>
          </a:p>
          <a:p>
            <a:r>
              <a:rPr lang="en-US" sz="1200" dirty="0"/>
              <a:t>Graham is well supported by his family; however, they don’t live in Hamilton so travel as often as they can to spend time with him. As Graham has lived at the home for many years, he has built up some strong relationships with staff and some of the residents. Something that upsets Graham though is that there are several residents who bully him, are noisy and inconsiderate of the other residents’ needs.</a:t>
            </a:r>
            <a:endParaRPr lang="en-GB" sz="1200" b="1" dirty="0"/>
          </a:p>
          <a:p>
            <a:r>
              <a:rPr lang="en-US" sz="1200" dirty="0"/>
              <a:t> </a:t>
            </a:r>
            <a:endParaRPr lang="en-GB" sz="1200" b="1" dirty="0"/>
          </a:p>
          <a:p>
            <a:r>
              <a:rPr lang="en-US" sz="1200" dirty="0"/>
              <a:t>Graham loves animals, any chance he gets he’s on the internet looking at animal pictures. Graham would love to have a cat, however living at the group home means he’s not able to have one.</a:t>
            </a:r>
            <a:endParaRPr lang="en-GB" sz="1200" b="1" dirty="0"/>
          </a:p>
        </p:txBody>
      </p:sp>
      <p:sp>
        <p:nvSpPr>
          <p:cNvPr id="39" name="TextBox 38"/>
          <p:cNvSpPr txBox="1"/>
          <p:nvPr/>
        </p:nvSpPr>
        <p:spPr>
          <a:xfrm>
            <a:off x="450652" y="419027"/>
            <a:ext cx="8289405" cy="462434"/>
          </a:xfrm>
          <a:prstGeom prst="rect">
            <a:avLst/>
          </a:prstGeom>
          <a:noFill/>
        </p:spPr>
        <p:txBody>
          <a:bodyPr wrap="square" rtlCol="0">
            <a:spAutoFit/>
          </a:bodyPr>
          <a:lstStyle/>
          <a:p>
            <a:r>
              <a:rPr lang="en-US" b="1" dirty="0" smtClean="0">
                <a:solidFill>
                  <a:schemeClr val="accent1"/>
                </a:solidFill>
                <a:latin typeface="Arial" charset="0"/>
                <a:ea typeface="Arial" charset="0"/>
                <a:cs typeface="Arial" charset="0"/>
              </a:rPr>
              <a:t>Graham | 44</a:t>
            </a:r>
            <a:endParaRPr lang="en-US" b="1" dirty="0">
              <a:solidFill>
                <a:schemeClr val="accent1"/>
              </a:solidFill>
              <a:latin typeface="Arial" charset="0"/>
              <a:ea typeface="Arial" charset="0"/>
              <a:cs typeface="Arial" charset="0"/>
            </a:endParaRPr>
          </a:p>
        </p:txBody>
      </p:sp>
      <p:sp>
        <p:nvSpPr>
          <p:cNvPr id="41" name="Rectangle 40"/>
          <p:cNvSpPr/>
          <p:nvPr/>
        </p:nvSpPr>
        <p:spPr>
          <a:xfrm>
            <a:off x="450652" y="4339842"/>
            <a:ext cx="1887312" cy="307777"/>
          </a:xfrm>
          <a:prstGeom prst="rect">
            <a:avLst/>
          </a:prstGeom>
        </p:spPr>
        <p:txBody>
          <a:bodyPr wrap="none">
            <a:spAutoFit/>
          </a:bodyPr>
          <a:lstStyle/>
          <a:p>
            <a:r>
              <a:rPr lang="en-US" sz="1400" dirty="0">
                <a:solidFill>
                  <a:schemeClr val="accent1"/>
                </a:solidFill>
              </a:rPr>
              <a:t>Critical diversity factors</a:t>
            </a:r>
            <a:endParaRPr lang="en-GB" sz="1400" dirty="0">
              <a:solidFill>
                <a:schemeClr val="accent1"/>
              </a:solidFill>
            </a:endParaRPr>
          </a:p>
        </p:txBody>
      </p:sp>
      <p:sp>
        <p:nvSpPr>
          <p:cNvPr id="3" name="Slide Number Placeholder 2"/>
          <p:cNvSpPr>
            <a:spLocks noGrp="1"/>
          </p:cNvSpPr>
          <p:nvPr>
            <p:ph type="sldNum" sz="quarter" idx="12"/>
          </p:nvPr>
        </p:nvSpPr>
        <p:spPr/>
        <p:txBody>
          <a:bodyPr/>
          <a:lstStyle/>
          <a:p>
            <a:fld id="{465C6875-824B-3941-A31A-199FBD3E3463}" type="slidenum">
              <a:rPr lang="en-US" smtClean="0"/>
              <a:t>31</a:t>
            </a:fld>
            <a:endParaRPr lang="en-US" dirty="0"/>
          </a:p>
        </p:txBody>
      </p:sp>
      <p:sp>
        <p:nvSpPr>
          <p:cNvPr id="36" name="Footer Placeholder 8"/>
          <p:cNvSpPr txBox="1">
            <a:spLocks/>
          </p:cNvSpPr>
          <p:nvPr/>
        </p:nvSpPr>
        <p:spPr>
          <a:xfrm>
            <a:off x="660083" y="12011554"/>
            <a:ext cx="5683567" cy="681038"/>
          </a:xfrm>
          <a:prstGeom prst="rect">
            <a:avLst/>
          </a:prstGeom>
        </p:spPr>
        <p:txBody>
          <a:bodyPr vert="horz" lIns="91440" tIns="45720" rIns="91440" bIns="45720" rtlCol="0" anchor="ctr"/>
          <a:lstStyle>
            <a:defPPr>
              <a:defRPr lang="en-US"/>
            </a:defPPr>
            <a:lvl1pPr marL="0" algn="l" defTabSz="1221913" rtl="0" eaLnBrk="1" latinLnBrk="0" hangingPunct="1">
              <a:defRPr sz="900" kern="1200">
                <a:solidFill>
                  <a:schemeClr val="tx1">
                    <a:tint val="75000"/>
                  </a:schemeClr>
                </a:solidFill>
                <a:latin typeface="Roboto" charset="0"/>
                <a:ea typeface="Roboto" charset="0"/>
                <a:cs typeface="Roboto" charset="0"/>
              </a:defRPr>
            </a:lvl1pPr>
            <a:lvl2pPr marL="610956" algn="l" defTabSz="1221913" rtl="0" eaLnBrk="1" latinLnBrk="0" hangingPunct="1">
              <a:defRPr sz="2405" kern="1200">
                <a:solidFill>
                  <a:schemeClr val="tx1"/>
                </a:solidFill>
                <a:latin typeface="+mn-lt"/>
                <a:ea typeface="+mn-ea"/>
                <a:cs typeface="+mn-cs"/>
              </a:defRPr>
            </a:lvl2pPr>
            <a:lvl3pPr marL="1221913" algn="l" defTabSz="1221913" rtl="0" eaLnBrk="1" latinLnBrk="0" hangingPunct="1">
              <a:defRPr sz="2405" kern="1200">
                <a:solidFill>
                  <a:schemeClr val="tx1"/>
                </a:solidFill>
                <a:latin typeface="+mn-lt"/>
                <a:ea typeface="+mn-ea"/>
                <a:cs typeface="+mn-cs"/>
              </a:defRPr>
            </a:lvl3pPr>
            <a:lvl4pPr marL="1832869" algn="l" defTabSz="1221913" rtl="0" eaLnBrk="1" latinLnBrk="0" hangingPunct="1">
              <a:defRPr sz="2405" kern="1200">
                <a:solidFill>
                  <a:schemeClr val="tx1"/>
                </a:solidFill>
                <a:latin typeface="+mn-lt"/>
                <a:ea typeface="+mn-ea"/>
                <a:cs typeface="+mn-cs"/>
              </a:defRPr>
            </a:lvl4pPr>
            <a:lvl5pPr marL="2443825" algn="l" defTabSz="1221913" rtl="0" eaLnBrk="1" latinLnBrk="0" hangingPunct="1">
              <a:defRPr sz="2405" kern="1200">
                <a:solidFill>
                  <a:schemeClr val="tx1"/>
                </a:solidFill>
                <a:latin typeface="+mn-lt"/>
                <a:ea typeface="+mn-ea"/>
                <a:cs typeface="+mn-cs"/>
              </a:defRPr>
            </a:lvl5pPr>
            <a:lvl6pPr marL="3054782" algn="l" defTabSz="1221913" rtl="0" eaLnBrk="1" latinLnBrk="0" hangingPunct="1">
              <a:defRPr sz="2405" kern="1200">
                <a:solidFill>
                  <a:schemeClr val="tx1"/>
                </a:solidFill>
                <a:latin typeface="+mn-lt"/>
                <a:ea typeface="+mn-ea"/>
                <a:cs typeface="+mn-cs"/>
              </a:defRPr>
            </a:lvl6pPr>
            <a:lvl7pPr marL="3665738" algn="l" defTabSz="1221913" rtl="0" eaLnBrk="1" latinLnBrk="0" hangingPunct="1">
              <a:defRPr sz="2405" kern="1200">
                <a:solidFill>
                  <a:schemeClr val="tx1"/>
                </a:solidFill>
                <a:latin typeface="+mn-lt"/>
                <a:ea typeface="+mn-ea"/>
                <a:cs typeface="+mn-cs"/>
              </a:defRPr>
            </a:lvl7pPr>
            <a:lvl8pPr marL="4276695" algn="l" defTabSz="1221913" rtl="0" eaLnBrk="1" latinLnBrk="0" hangingPunct="1">
              <a:defRPr sz="2405" kern="1200">
                <a:solidFill>
                  <a:schemeClr val="tx1"/>
                </a:solidFill>
                <a:latin typeface="+mn-lt"/>
                <a:ea typeface="+mn-ea"/>
                <a:cs typeface="+mn-cs"/>
              </a:defRPr>
            </a:lvl8pPr>
            <a:lvl9pPr marL="4887651" algn="l" defTabSz="1221913" rtl="0" eaLnBrk="1" latinLnBrk="0" hangingPunct="1">
              <a:defRPr sz="2405" kern="1200">
                <a:solidFill>
                  <a:schemeClr val="tx1"/>
                </a:solidFill>
                <a:latin typeface="+mn-lt"/>
                <a:ea typeface="+mn-ea"/>
                <a:cs typeface="+mn-cs"/>
              </a:defRPr>
            </a:lvl9pPr>
          </a:lstStyle>
          <a:p>
            <a:r>
              <a:rPr lang="en-NZ" dirty="0">
                <a:solidFill>
                  <a:schemeClr val="tx1">
                    <a:lumMod val="50000"/>
                    <a:lumOff val="50000"/>
                  </a:schemeClr>
                </a:solidFill>
              </a:rPr>
              <a:t>Enabling Good Lives | Personas for Disability Support System transformation  </a:t>
            </a:r>
            <a:endParaRPr lang="en-US" dirty="0"/>
          </a:p>
        </p:txBody>
      </p:sp>
    </p:spTree>
    <p:extLst>
      <p:ext uri="{BB962C8B-B14F-4D97-AF65-F5344CB8AC3E}">
        <p14:creationId xmlns:p14="http://schemas.microsoft.com/office/powerpoint/2010/main" val="1588191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5244" y="1142687"/>
            <a:ext cx="8543506" cy="3416320"/>
          </a:xfrm>
          <a:prstGeom prst="rect">
            <a:avLst/>
          </a:prstGeom>
          <a:noFill/>
        </p:spPr>
        <p:txBody>
          <a:bodyPr wrap="square" rtlCol="0">
            <a:spAutoFit/>
          </a:bodyPr>
          <a:lstStyle/>
          <a:p>
            <a:r>
              <a:rPr lang="en-US" sz="1200" dirty="0" smtClean="0"/>
              <a:t>Thomas </a:t>
            </a:r>
            <a:r>
              <a:rPr lang="en-US" sz="1200" dirty="0"/>
              <a:t>lives with his parents and two older siblings in Auckland. </a:t>
            </a:r>
            <a:r>
              <a:rPr lang="en-US" sz="1200" dirty="0" smtClean="0"/>
              <a:t>Thomas </a:t>
            </a:r>
            <a:r>
              <a:rPr lang="en-US" sz="1200" dirty="0"/>
              <a:t>has autism, epilepsy and severe allergies.  He also has high academic ability.</a:t>
            </a:r>
            <a:endParaRPr lang="en-GB" sz="1200" b="1" dirty="0"/>
          </a:p>
          <a:p>
            <a:r>
              <a:rPr lang="en-US" sz="1200" dirty="0"/>
              <a:t> </a:t>
            </a:r>
            <a:endParaRPr lang="en-GB" sz="1200" b="1" dirty="0"/>
          </a:p>
          <a:p>
            <a:r>
              <a:rPr lang="en-US" sz="1200" dirty="0"/>
              <a:t>Thomas’ sisters love their younger brother, however there is often tension within the family, as a lot of their Mum and Dad’s time and attention is spent on Thomas. The other children feel they miss out, and don’t get to do the things they would like to do, especially as Thomas gets anxious when he’s outside of his home environment, so the family tends to stay at home a lot.</a:t>
            </a:r>
            <a:endParaRPr lang="en-GB" sz="1200" b="1" dirty="0"/>
          </a:p>
          <a:p>
            <a:r>
              <a:rPr lang="en-US" sz="1200" dirty="0"/>
              <a:t> </a:t>
            </a:r>
            <a:endParaRPr lang="en-GB" sz="1200" b="1" dirty="0"/>
          </a:p>
          <a:p>
            <a:r>
              <a:rPr lang="en-US" sz="1200" dirty="0"/>
              <a:t>Thomas’ parents have utilised the various ASD parent education programmes and are getting communication and behaviour support. They have struggled at times with the decisions being made by the agencies involved with Thomas, especially when they feel that Thomas isn’t being put at the centre.</a:t>
            </a:r>
            <a:endParaRPr lang="en-GB" sz="1200" b="1" dirty="0"/>
          </a:p>
          <a:p>
            <a:r>
              <a:rPr lang="en-US" sz="1200" dirty="0"/>
              <a:t> </a:t>
            </a:r>
            <a:endParaRPr lang="en-GB" sz="1200" b="1" dirty="0"/>
          </a:p>
          <a:p>
            <a:r>
              <a:rPr lang="en-US" sz="1200" dirty="0"/>
              <a:t>For the past two years Thomas has been attending the local holiday programme run by Autism NZ. Thomas is well cared for and supported by the programme team, and his parents appreciate being able to leave Thomas in capable hands over the holiday break, as they both work.</a:t>
            </a:r>
            <a:endParaRPr lang="en-GB" sz="1200" b="1" dirty="0"/>
          </a:p>
          <a:p>
            <a:r>
              <a:rPr lang="en-US" sz="1200" dirty="0"/>
              <a:t> </a:t>
            </a:r>
            <a:endParaRPr lang="en-GB" sz="1200" b="1" dirty="0"/>
          </a:p>
          <a:p>
            <a:r>
              <a:rPr lang="en-US" sz="1200" dirty="0"/>
              <a:t>While Thomas enjoys school and the holiday programmes, the transition from and to home each day is challenging, and takes a lot of time, energy and effort by all the family. It is taking a toll on everyone.</a:t>
            </a:r>
            <a:endParaRPr lang="en-GB" sz="1200" b="1" dirty="0"/>
          </a:p>
          <a:p>
            <a:endParaRPr lang="en-GB" sz="1200" b="1" dirty="0"/>
          </a:p>
        </p:txBody>
      </p:sp>
      <p:grpSp>
        <p:nvGrpSpPr>
          <p:cNvPr id="2" name="Group 1"/>
          <p:cNvGrpSpPr/>
          <p:nvPr/>
        </p:nvGrpSpPr>
        <p:grpSpPr>
          <a:xfrm>
            <a:off x="505244" y="5150712"/>
            <a:ext cx="8416984" cy="4553829"/>
            <a:chOff x="422606" y="6985286"/>
            <a:chExt cx="8416984" cy="4553829"/>
          </a:xfrm>
        </p:grpSpPr>
        <p:sp>
          <p:nvSpPr>
            <p:cNvPr id="33" name="Shape 128"/>
            <p:cNvSpPr/>
            <p:nvPr/>
          </p:nvSpPr>
          <p:spPr>
            <a:xfrm>
              <a:off x="431742" y="10961173"/>
              <a:ext cx="1970790"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Person and/or their natural support can’t see or articulate for a future that is right for them</a:t>
              </a:r>
              <a:endParaRPr/>
            </a:p>
          </p:txBody>
        </p:sp>
        <p:sp>
          <p:nvSpPr>
            <p:cNvPr id="34" name="Shape 119"/>
            <p:cNvSpPr/>
            <p:nvPr/>
          </p:nvSpPr>
          <p:spPr>
            <a:xfrm>
              <a:off x="423887" y="6985286"/>
              <a:ext cx="2245850" cy="40010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solidFill>
                    <a:schemeClr val="bg1">
                      <a:lumMod val="50000"/>
                    </a:schemeClr>
                  </a:solidFill>
                </a:rPr>
                <a:t>Impairment fluctuates or is progressing to a greater impairment</a:t>
              </a:r>
              <a:endParaRPr>
                <a:solidFill>
                  <a:schemeClr val="bg1">
                    <a:lumMod val="50000"/>
                  </a:schemeClr>
                </a:solidFill>
              </a:endParaRPr>
            </a:p>
          </p:txBody>
        </p:sp>
        <p:sp>
          <p:nvSpPr>
            <p:cNvPr id="35" name="Shape 120"/>
            <p:cNvSpPr/>
            <p:nvPr/>
          </p:nvSpPr>
          <p:spPr>
            <a:xfrm>
              <a:off x="423887" y="7559036"/>
              <a:ext cx="2363981"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Dysfunctional, isolating family environment with low/detrimental</a:t>
              </a:r>
              <a:br>
                <a:rPr lang="en-AU" dirty="0" smtClean="0"/>
              </a:br>
              <a:r>
                <a:rPr lang="en-AU" dirty="0" smtClean="0"/>
                <a:t>family capabilities</a:t>
              </a:r>
              <a:endParaRPr/>
            </a:p>
          </p:txBody>
        </p:sp>
        <p:sp>
          <p:nvSpPr>
            <p:cNvPr id="36" name="Shape 121"/>
            <p:cNvSpPr/>
            <p:nvPr/>
          </p:nvSpPr>
          <p:spPr>
            <a:xfrm>
              <a:off x="422606" y="8232638"/>
              <a:ext cx="2345692"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Lack of support &amp; confidence in making decisions, authorising consent &amp; processing information</a:t>
              </a:r>
              <a:endParaRPr/>
            </a:p>
          </p:txBody>
        </p:sp>
        <p:sp>
          <p:nvSpPr>
            <p:cNvPr id="37" name="Shape 122"/>
            <p:cNvSpPr/>
            <p:nvPr/>
          </p:nvSpPr>
          <p:spPr>
            <a:xfrm>
              <a:off x="431742" y="8834242"/>
              <a:ext cx="2309117" cy="40010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Options to lead a quality life </a:t>
              </a:r>
              <a:br>
                <a:rPr lang="en-AU" dirty="0" smtClean="0"/>
              </a:br>
              <a:r>
                <a:rPr lang="en-AU" dirty="0" smtClean="0"/>
                <a:t>limited by poverty</a:t>
              </a:r>
              <a:endParaRPr/>
            </a:p>
          </p:txBody>
        </p:sp>
        <p:sp>
          <p:nvSpPr>
            <p:cNvPr id="38" name="Shape 123"/>
            <p:cNvSpPr/>
            <p:nvPr/>
          </p:nvSpPr>
          <p:spPr>
            <a:xfrm>
              <a:off x="450652" y="9445246"/>
              <a:ext cx="2048553"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Little or no access to service/support or only access </a:t>
              </a:r>
              <a:br>
                <a:rPr lang="en-AU" dirty="0" smtClean="0"/>
              </a:br>
              <a:r>
                <a:rPr lang="en-AU" dirty="0" smtClean="0"/>
                <a:t>low quality services</a:t>
              </a:r>
              <a:endParaRPr/>
            </a:p>
          </p:txBody>
        </p:sp>
        <p:sp>
          <p:nvSpPr>
            <p:cNvPr id="39" name="Shape 128"/>
            <p:cNvSpPr/>
            <p:nvPr/>
          </p:nvSpPr>
          <p:spPr>
            <a:xfrm>
              <a:off x="422606" y="10159111"/>
              <a:ext cx="1970790"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Little/no opportunities for meaningful employment, or work doesn’t match skill set/abilities</a:t>
              </a:r>
              <a:endParaRPr/>
            </a:p>
          </p:txBody>
        </p:sp>
        <p:sp>
          <p:nvSpPr>
            <p:cNvPr id="40" name="Shape 128"/>
            <p:cNvSpPr/>
            <p:nvPr/>
          </p:nvSpPr>
          <p:spPr>
            <a:xfrm>
              <a:off x="6481304" y="10985121"/>
              <a:ext cx="1970790"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Person and/or their natural support dream and articulate a future that is right for them</a:t>
              </a:r>
              <a:endParaRPr/>
            </a:p>
          </p:txBody>
        </p:sp>
        <p:sp>
          <p:nvSpPr>
            <p:cNvPr id="41" name="Shape 120"/>
            <p:cNvSpPr/>
            <p:nvPr/>
          </p:nvSpPr>
          <p:spPr>
            <a:xfrm>
              <a:off x="6475609" y="7492649"/>
              <a:ext cx="2363981"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Resilient, positive family with strong communication skills &amp; problem </a:t>
              </a:r>
              <a:br>
                <a:rPr lang="en-AU" dirty="0" smtClean="0"/>
              </a:br>
              <a:r>
                <a:rPr lang="en-AU" dirty="0" smtClean="0"/>
                <a:t>solving capabilities</a:t>
              </a:r>
              <a:endParaRPr/>
            </a:p>
          </p:txBody>
        </p:sp>
        <p:sp>
          <p:nvSpPr>
            <p:cNvPr id="42" name="Shape 121"/>
            <p:cNvSpPr/>
            <p:nvPr/>
          </p:nvSpPr>
          <p:spPr>
            <a:xfrm>
              <a:off x="6464294" y="8165152"/>
              <a:ext cx="2345692"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Confident &amp; supported in making decisions, authorising consent &amp; processing information</a:t>
              </a:r>
              <a:endParaRPr/>
            </a:p>
          </p:txBody>
        </p:sp>
        <p:sp>
          <p:nvSpPr>
            <p:cNvPr id="43" name="Shape 122"/>
            <p:cNvSpPr/>
            <p:nvPr/>
          </p:nvSpPr>
          <p:spPr>
            <a:xfrm>
              <a:off x="6464294" y="8788738"/>
              <a:ext cx="2309117"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Options to lead a quality life are available due to financial stability/position</a:t>
              </a:r>
              <a:endParaRPr/>
            </a:p>
          </p:txBody>
        </p:sp>
        <p:sp>
          <p:nvSpPr>
            <p:cNvPr id="44" name="Shape 128"/>
            <p:cNvSpPr/>
            <p:nvPr/>
          </p:nvSpPr>
          <p:spPr>
            <a:xfrm>
              <a:off x="6471521" y="10113724"/>
              <a:ext cx="2362617" cy="70788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Has a range of opportunities to participate in meaningful </a:t>
              </a:r>
              <a:br>
                <a:rPr lang="en-AU" dirty="0" smtClean="0"/>
              </a:br>
              <a:r>
                <a:rPr lang="en-AU" dirty="0" smtClean="0"/>
                <a:t>employment that matches skill set/abilities</a:t>
              </a:r>
              <a:endParaRPr/>
            </a:p>
          </p:txBody>
        </p:sp>
        <p:sp>
          <p:nvSpPr>
            <p:cNvPr id="45" name="Shape 114"/>
            <p:cNvSpPr/>
            <p:nvPr/>
          </p:nvSpPr>
          <p:spPr>
            <a:xfrm>
              <a:off x="3086015" y="7788436"/>
              <a:ext cx="3163156" cy="2"/>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46" name="Shape 115"/>
            <p:cNvSpPr/>
            <p:nvPr/>
          </p:nvSpPr>
          <p:spPr>
            <a:xfrm>
              <a:off x="3086016" y="7177784"/>
              <a:ext cx="3163156" cy="2"/>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56" name="Shape 117"/>
            <p:cNvSpPr/>
            <p:nvPr/>
          </p:nvSpPr>
          <p:spPr>
            <a:xfrm>
              <a:off x="3086014" y="8412872"/>
              <a:ext cx="3163156" cy="3613"/>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57" name="Shape 118"/>
            <p:cNvSpPr/>
            <p:nvPr/>
          </p:nvSpPr>
          <p:spPr>
            <a:xfrm>
              <a:off x="3086014" y="9051176"/>
              <a:ext cx="3163156" cy="4"/>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58" name="Shape 125"/>
            <p:cNvSpPr/>
            <p:nvPr/>
          </p:nvSpPr>
          <p:spPr>
            <a:xfrm>
              <a:off x="3086014" y="9720969"/>
              <a:ext cx="3163156" cy="2"/>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59" name="Shape 127"/>
            <p:cNvSpPr/>
            <p:nvPr/>
          </p:nvSpPr>
          <p:spPr>
            <a:xfrm>
              <a:off x="3086014" y="11064437"/>
              <a:ext cx="3163156" cy="2"/>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60" name="Shape 129"/>
            <p:cNvSpPr/>
            <p:nvPr/>
          </p:nvSpPr>
          <p:spPr>
            <a:xfrm>
              <a:off x="5498553" y="7711949"/>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61" name="Shape 130"/>
            <p:cNvSpPr/>
            <p:nvPr/>
          </p:nvSpPr>
          <p:spPr>
            <a:xfrm>
              <a:off x="5725731" y="8941904"/>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62" name="Shape 131"/>
            <p:cNvSpPr/>
            <p:nvPr/>
          </p:nvSpPr>
          <p:spPr>
            <a:xfrm>
              <a:off x="4589531" y="8320239"/>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64" name="Shape 133"/>
            <p:cNvSpPr/>
            <p:nvPr/>
          </p:nvSpPr>
          <p:spPr>
            <a:xfrm>
              <a:off x="3419457" y="7097753"/>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65" name="Shape 147"/>
            <p:cNvSpPr/>
            <p:nvPr/>
          </p:nvSpPr>
          <p:spPr>
            <a:xfrm>
              <a:off x="4579695" y="9642909"/>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66" name="Shape 148"/>
            <p:cNvSpPr/>
            <p:nvPr/>
          </p:nvSpPr>
          <p:spPr>
            <a:xfrm>
              <a:off x="4589531" y="10967151"/>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67" name="Shape 119"/>
            <p:cNvSpPr/>
            <p:nvPr/>
          </p:nvSpPr>
          <p:spPr>
            <a:xfrm>
              <a:off x="6471521" y="6996830"/>
              <a:ext cx="1966749" cy="40010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solidFill>
                    <a:schemeClr val="bg1">
                      <a:lumMod val="50000"/>
                    </a:schemeClr>
                  </a:solidFill>
                </a:rPr>
                <a:t>Impairment is stable and needs are predictable/stable</a:t>
              </a:r>
              <a:endParaRPr>
                <a:solidFill>
                  <a:schemeClr val="bg1">
                    <a:lumMod val="50000"/>
                  </a:schemeClr>
                </a:solidFill>
              </a:endParaRPr>
            </a:p>
          </p:txBody>
        </p:sp>
        <p:sp>
          <p:nvSpPr>
            <p:cNvPr id="68" name="Shape 123"/>
            <p:cNvSpPr/>
            <p:nvPr/>
          </p:nvSpPr>
          <p:spPr>
            <a:xfrm>
              <a:off x="6471521" y="9522191"/>
              <a:ext cx="1561172" cy="40010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Good access to quality service/support</a:t>
              </a:r>
              <a:endParaRPr/>
            </a:p>
          </p:txBody>
        </p:sp>
        <p:sp>
          <p:nvSpPr>
            <p:cNvPr id="69" name="Shape 127"/>
            <p:cNvSpPr/>
            <p:nvPr/>
          </p:nvSpPr>
          <p:spPr>
            <a:xfrm>
              <a:off x="3086015" y="10394544"/>
              <a:ext cx="3163155" cy="2"/>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grpSp>
      <p:sp>
        <p:nvSpPr>
          <p:cNvPr id="82" name="TextBox 81"/>
          <p:cNvSpPr txBox="1"/>
          <p:nvPr/>
        </p:nvSpPr>
        <p:spPr>
          <a:xfrm>
            <a:off x="450652" y="419027"/>
            <a:ext cx="8289405" cy="462434"/>
          </a:xfrm>
          <a:prstGeom prst="rect">
            <a:avLst/>
          </a:prstGeom>
          <a:noFill/>
        </p:spPr>
        <p:txBody>
          <a:bodyPr wrap="square" rtlCol="0">
            <a:spAutoFit/>
          </a:bodyPr>
          <a:lstStyle/>
          <a:p>
            <a:r>
              <a:rPr lang="en-US" b="1" dirty="0" smtClean="0">
                <a:solidFill>
                  <a:schemeClr val="accent1"/>
                </a:solidFill>
                <a:latin typeface="Arial" charset="0"/>
                <a:ea typeface="Arial" charset="0"/>
                <a:cs typeface="Arial" charset="0"/>
              </a:rPr>
              <a:t>Thomas | 8</a:t>
            </a:r>
            <a:endParaRPr lang="en-US" b="1" dirty="0">
              <a:solidFill>
                <a:schemeClr val="accent1"/>
              </a:solidFill>
              <a:latin typeface="Arial" charset="0"/>
              <a:ea typeface="Arial" charset="0"/>
              <a:cs typeface="Arial" charset="0"/>
            </a:endParaRPr>
          </a:p>
        </p:txBody>
      </p:sp>
      <p:sp>
        <p:nvSpPr>
          <p:cNvPr id="3" name="Rectangle 2"/>
          <p:cNvSpPr/>
          <p:nvPr/>
        </p:nvSpPr>
        <p:spPr>
          <a:xfrm>
            <a:off x="450652" y="4594867"/>
            <a:ext cx="1887312" cy="307777"/>
          </a:xfrm>
          <a:prstGeom prst="rect">
            <a:avLst/>
          </a:prstGeom>
        </p:spPr>
        <p:txBody>
          <a:bodyPr wrap="none">
            <a:spAutoFit/>
          </a:bodyPr>
          <a:lstStyle/>
          <a:p>
            <a:r>
              <a:rPr lang="en-US" sz="1400" dirty="0">
                <a:solidFill>
                  <a:schemeClr val="accent1"/>
                </a:solidFill>
              </a:rPr>
              <a:t>Critical diversity factors</a:t>
            </a:r>
            <a:endParaRPr lang="en-GB" sz="1400" dirty="0">
              <a:solidFill>
                <a:schemeClr val="accent1"/>
              </a:solidFill>
            </a:endParaRPr>
          </a:p>
        </p:txBody>
      </p:sp>
      <p:sp>
        <p:nvSpPr>
          <p:cNvPr id="6" name="Slide Number Placeholder 5"/>
          <p:cNvSpPr>
            <a:spLocks noGrp="1"/>
          </p:cNvSpPr>
          <p:nvPr>
            <p:ph type="sldNum" sz="quarter" idx="12"/>
          </p:nvPr>
        </p:nvSpPr>
        <p:spPr/>
        <p:txBody>
          <a:bodyPr/>
          <a:lstStyle/>
          <a:p>
            <a:fld id="{465C6875-824B-3941-A31A-199FBD3E3463}" type="slidenum">
              <a:rPr lang="en-US" smtClean="0"/>
              <a:t>32</a:t>
            </a:fld>
            <a:endParaRPr lang="en-US" dirty="0"/>
          </a:p>
        </p:txBody>
      </p:sp>
      <p:sp>
        <p:nvSpPr>
          <p:cNvPr id="47" name="Footer Placeholder 8"/>
          <p:cNvSpPr txBox="1">
            <a:spLocks/>
          </p:cNvSpPr>
          <p:nvPr/>
        </p:nvSpPr>
        <p:spPr>
          <a:xfrm>
            <a:off x="660083" y="12011554"/>
            <a:ext cx="5683567" cy="681038"/>
          </a:xfrm>
          <a:prstGeom prst="rect">
            <a:avLst/>
          </a:prstGeom>
        </p:spPr>
        <p:txBody>
          <a:bodyPr vert="horz" lIns="91440" tIns="45720" rIns="91440" bIns="45720" rtlCol="0" anchor="ctr"/>
          <a:lstStyle>
            <a:defPPr>
              <a:defRPr lang="en-US"/>
            </a:defPPr>
            <a:lvl1pPr marL="0" algn="l" defTabSz="1221913" rtl="0" eaLnBrk="1" latinLnBrk="0" hangingPunct="1">
              <a:defRPr sz="900" kern="1200">
                <a:solidFill>
                  <a:schemeClr val="tx1">
                    <a:tint val="75000"/>
                  </a:schemeClr>
                </a:solidFill>
                <a:latin typeface="Roboto" charset="0"/>
                <a:ea typeface="Roboto" charset="0"/>
                <a:cs typeface="Roboto" charset="0"/>
              </a:defRPr>
            </a:lvl1pPr>
            <a:lvl2pPr marL="610956" algn="l" defTabSz="1221913" rtl="0" eaLnBrk="1" latinLnBrk="0" hangingPunct="1">
              <a:defRPr sz="2405" kern="1200">
                <a:solidFill>
                  <a:schemeClr val="tx1"/>
                </a:solidFill>
                <a:latin typeface="+mn-lt"/>
                <a:ea typeface="+mn-ea"/>
                <a:cs typeface="+mn-cs"/>
              </a:defRPr>
            </a:lvl2pPr>
            <a:lvl3pPr marL="1221913" algn="l" defTabSz="1221913" rtl="0" eaLnBrk="1" latinLnBrk="0" hangingPunct="1">
              <a:defRPr sz="2405" kern="1200">
                <a:solidFill>
                  <a:schemeClr val="tx1"/>
                </a:solidFill>
                <a:latin typeface="+mn-lt"/>
                <a:ea typeface="+mn-ea"/>
                <a:cs typeface="+mn-cs"/>
              </a:defRPr>
            </a:lvl3pPr>
            <a:lvl4pPr marL="1832869" algn="l" defTabSz="1221913" rtl="0" eaLnBrk="1" latinLnBrk="0" hangingPunct="1">
              <a:defRPr sz="2405" kern="1200">
                <a:solidFill>
                  <a:schemeClr val="tx1"/>
                </a:solidFill>
                <a:latin typeface="+mn-lt"/>
                <a:ea typeface="+mn-ea"/>
                <a:cs typeface="+mn-cs"/>
              </a:defRPr>
            </a:lvl4pPr>
            <a:lvl5pPr marL="2443825" algn="l" defTabSz="1221913" rtl="0" eaLnBrk="1" latinLnBrk="0" hangingPunct="1">
              <a:defRPr sz="2405" kern="1200">
                <a:solidFill>
                  <a:schemeClr val="tx1"/>
                </a:solidFill>
                <a:latin typeface="+mn-lt"/>
                <a:ea typeface="+mn-ea"/>
                <a:cs typeface="+mn-cs"/>
              </a:defRPr>
            </a:lvl5pPr>
            <a:lvl6pPr marL="3054782" algn="l" defTabSz="1221913" rtl="0" eaLnBrk="1" latinLnBrk="0" hangingPunct="1">
              <a:defRPr sz="2405" kern="1200">
                <a:solidFill>
                  <a:schemeClr val="tx1"/>
                </a:solidFill>
                <a:latin typeface="+mn-lt"/>
                <a:ea typeface="+mn-ea"/>
                <a:cs typeface="+mn-cs"/>
              </a:defRPr>
            </a:lvl6pPr>
            <a:lvl7pPr marL="3665738" algn="l" defTabSz="1221913" rtl="0" eaLnBrk="1" latinLnBrk="0" hangingPunct="1">
              <a:defRPr sz="2405" kern="1200">
                <a:solidFill>
                  <a:schemeClr val="tx1"/>
                </a:solidFill>
                <a:latin typeface="+mn-lt"/>
                <a:ea typeface="+mn-ea"/>
                <a:cs typeface="+mn-cs"/>
              </a:defRPr>
            </a:lvl7pPr>
            <a:lvl8pPr marL="4276695" algn="l" defTabSz="1221913" rtl="0" eaLnBrk="1" latinLnBrk="0" hangingPunct="1">
              <a:defRPr sz="2405" kern="1200">
                <a:solidFill>
                  <a:schemeClr val="tx1"/>
                </a:solidFill>
                <a:latin typeface="+mn-lt"/>
                <a:ea typeface="+mn-ea"/>
                <a:cs typeface="+mn-cs"/>
              </a:defRPr>
            </a:lvl8pPr>
            <a:lvl9pPr marL="4887651" algn="l" defTabSz="1221913" rtl="0" eaLnBrk="1" latinLnBrk="0" hangingPunct="1">
              <a:defRPr sz="2405" kern="1200">
                <a:solidFill>
                  <a:schemeClr val="tx1"/>
                </a:solidFill>
                <a:latin typeface="+mn-lt"/>
                <a:ea typeface="+mn-ea"/>
                <a:cs typeface="+mn-cs"/>
              </a:defRPr>
            </a:lvl9pPr>
          </a:lstStyle>
          <a:p>
            <a:r>
              <a:rPr lang="en-NZ" dirty="0">
                <a:solidFill>
                  <a:schemeClr val="tx1">
                    <a:lumMod val="50000"/>
                    <a:lumOff val="50000"/>
                  </a:schemeClr>
                </a:solidFill>
              </a:rPr>
              <a:t>Enabling Good Lives | Personas for Disability Support System transformation  </a:t>
            </a:r>
            <a:endParaRPr lang="en-US" dirty="0"/>
          </a:p>
        </p:txBody>
      </p:sp>
      <p:sp>
        <p:nvSpPr>
          <p:cNvPr id="48" name="Shape 128"/>
          <p:cNvSpPr/>
          <p:nvPr/>
        </p:nvSpPr>
        <p:spPr>
          <a:xfrm>
            <a:off x="4574454" y="8360749"/>
            <a:ext cx="331630" cy="2462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solidFill>
                  <a:srgbClr val="688EE8"/>
                </a:solidFill>
              </a:rPr>
              <a:t>N/A</a:t>
            </a:r>
            <a:endParaRPr>
              <a:solidFill>
                <a:srgbClr val="688EE8"/>
              </a:solidFill>
            </a:endParaRPr>
          </a:p>
        </p:txBody>
      </p:sp>
    </p:spTree>
    <p:extLst>
      <p:ext uri="{BB962C8B-B14F-4D97-AF65-F5344CB8AC3E}">
        <p14:creationId xmlns:p14="http://schemas.microsoft.com/office/powerpoint/2010/main" val="2076733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0652" y="1142438"/>
            <a:ext cx="8001442" cy="3231654"/>
          </a:xfrm>
          <a:prstGeom prst="rect">
            <a:avLst/>
          </a:prstGeom>
          <a:noFill/>
        </p:spPr>
        <p:txBody>
          <a:bodyPr wrap="square" rtlCol="0">
            <a:spAutoFit/>
          </a:bodyPr>
          <a:lstStyle/>
          <a:p>
            <a:r>
              <a:rPr lang="en-US" sz="1200" dirty="0" smtClean="0"/>
              <a:t>Iosefa </a:t>
            </a:r>
            <a:r>
              <a:rPr lang="en-US" sz="1200" dirty="0"/>
              <a:t>lives with his parents, a Samoan family in Lower Hutt. He has moderate learning disabilities and has had trouble walking since his early teens and has recently progressed to a wheelchair. He doesn’t go out much – the wheelchair has made travel difficult and the cost of taxis means that he sometimes misses out on going to church.</a:t>
            </a:r>
            <a:endParaRPr lang="en-GB" sz="1200" b="1" dirty="0"/>
          </a:p>
          <a:p>
            <a:r>
              <a:rPr lang="en-US" sz="1200" dirty="0"/>
              <a:t> </a:t>
            </a:r>
            <a:endParaRPr lang="en-GB" sz="1200" b="1" dirty="0"/>
          </a:p>
          <a:p>
            <a:r>
              <a:rPr lang="en-US" sz="1200" dirty="0"/>
              <a:t>Since being in his wheelchair, Iosefa and his parents have heard some of his uncles and aunties call him pili, which translated means lizard. So, it’s the cost of going out, plus this shame that makes him less inclined to go.</a:t>
            </a:r>
            <a:endParaRPr lang="en-GB" sz="1200" b="1" dirty="0"/>
          </a:p>
          <a:p>
            <a:r>
              <a:rPr lang="en-US" sz="1200" dirty="0"/>
              <a:t> </a:t>
            </a:r>
            <a:endParaRPr lang="en-GB" sz="1200" b="1" dirty="0"/>
          </a:p>
          <a:p>
            <a:r>
              <a:rPr lang="en-US" sz="1200" dirty="0"/>
              <a:t>Iosefa is looked after by his parents and extended family - his younger sister, cousin and an aunty help him in particular. He rarely accesses services that the government offers – they have been let down by carers in the past – and could not keep up with the sheer </a:t>
            </a:r>
            <a:r>
              <a:rPr lang="en-US" sz="1200" dirty="0" smtClean="0"/>
              <a:t>number</a:t>
            </a:r>
            <a:r>
              <a:rPr lang="en-GB" sz="1200" b="1" dirty="0"/>
              <a:t> </a:t>
            </a:r>
            <a:r>
              <a:rPr lang="en-US" sz="1200" dirty="0" smtClean="0"/>
              <a:t>of </a:t>
            </a:r>
            <a:r>
              <a:rPr lang="en-US" sz="1200" dirty="0"/>
              <a:t>different carers who would come into their home to undertake things without asking, being friendly or explaining what they were doing. They decided they did not want any more strangers in their home, and preferred to make it work themselves.</a:t>
            </a:r>
            <a:endParaRPr lang="en-GB" sz="1200" b="1" dirty="0"/>
          </a:p>
          <a:p>
            <a:r>
              <a:rPr lang="en-US" sz="1200" dirty="0"/>
              <a:t> </a:t>
            </a:r>
            <a:endParaRPr lang="en-GB" sz="1200" b="1" dirty="0"/>
          </a:p>
          <a:p>
            <a:r>
              <a:rPr lang="en-US" sz="1200" dirty="0"/>
              <a:t>Iosefa has rarely been asked what is important to him. Having gone to a special school (with low and infrequent attendance) he and his family never had any idea of what Iosefa could do in the world. He enjoys going to church – he likes to be around people, the singing and laughing. If he was asked what was important he would say ‘the swimming pool’ and ‘being part of something</a:t>
            </a:r>
            <a:r>
              <a:rPr lang="en-US" sz="1200" dirty="0" smtClean="0"/>
              <a:t>’.</a:t>
            </a:r>
            <a:endParaRPr lang="en-GB" sz="1200" b="1" dirty="0"/>
          </a:p>
        </p:txBody>
      </p:sp>
      <p:grpSp>
        <p:nvGrpSpPr>
          <p:cNvPr id="2" name="Group 1"/>
          <p:cNvGrpSpPr/>
          <p:nvPr/>
        </p:nvGrpSpPr>
        <p:grpSpPr>
          <a:xfrm>
            <a:off x="490846" y="5190914"/>
            <a:ext cx="8416984" cy="4553829"/>
            <a:chOff x="422606" y="6985286"/>
            <a:chExt cx="8416984" cy="4553829"/>
          </a:xfrm>
        </p:grpSpPr>
        <p:sp>
          <p:nvSpPr>
            <p:cNvPr id="69" name="Shape 127"/>
            <p:cNvSpPr/>
            <p:nvPr/>
          </p:nvSpPr>
          <p:spPr>
            <a:xfrm>
              <a:off x="3086015" y="10394544"/>
              <a:ext cx="3163155" cy="2"/>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33" name="Shape 128"/>
            <p:cNvSpPr/>
            <p:nvPr/>
          </p:nvSpPr>
          <p:spPr>
            <a:xfrm>
              <a:off x="431742" y="10961173"/>
              <a:ext cx="1970790"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Person and/or their natural support can’t see or articulate for a future that is right for them</a:t>
              </a:r>
              <a:endParaRPr/>
            </a:p>
          </p:txBody>
        </p:sp>
        <p:sp>
          <p:nvSpPr>
            <p:cNvPr id="34" name="Shape 119"/>
            <p:cNvSpPr/>
            <p:nvPr/>
          </p:nvSpPr>
          <p:spPr>
            <a:xfrm>
              <a:off x="423887" y="6985286"/>
              <a:ext cx="2245850" cy="40010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solidFill>
                    <a:schemeClr val="bg1">
                      <a:lumMod val="50000"/>
                    </a:schemeClr>
                  </a:solidFill>
                </a:rPr>
                <a:t>Impairment fluctuates or is progressing to a greater impairment</a:t>
              </a:r>
              <a:endParaRPr>
                <a:solidFill>
                  <a:schemeClr val="bg1">
                    <a:lumMod val="50000"/>
                  </a:schemeClr>
                </a:solidFill>
              </a:endParaRPr>
            </a:p>
          </p:txBody>
        </p:sp>
        <p:sp>
          <p:nvSpPr>
            <p:cNvPr id="35" name="Shape 120"/>
            <p:cNvSpPr/>
            <p:nvPr/>
          </p:nvSpPr>
          <p:spPr>
            <a:xfrm>
              <a:off x="423887" y="7559036"/>
              <a:ext cx="2363981"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Dysfunctional, isolating family environment with low/detrimental</a:t>
              </a:r>
              <a:br>
                <a:rPr lang="en-AU" dirty="0" smtClean="0"/>
              </a:br>
              <a:r>
                <a:rPr lang="en-AU" dirty="0" smtClean="0"/>
                <a:t>family capabilities</a:t>
              </a:r>
              <a:endParaRPr/>
            </a:p>
          </p:txBody>
        </p:sp>
        <p:sp>
          <p:nvSpPr>
            <p:cNvPr id="36" name="Shape 121"/>
            <p:cNvSpPr/>
            <p:nvPr/>
          </p:nvSpPr>
          <p:spPr>
            <a:xfrm>
              <a:off x="422606" y="8232638"/>
              <a:ext cx="2345692"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Lack of support &amp; confidence in making decisions, authorising consent &amp; processing information</a:t>
              </a:r>
              <a:endParaRPr/>
            </a:p>
          </p:txBody>
        </p:sp>
        <p:sp>
          <p:nvSpPr>
            <p:cNvPr id="37" name="Shape 122"/>
            <p:cNvSpPr/>
            <p:nvPr/>
          </p:nvSpPr>
          <p:spPr>
            <a:xfrm>
              <a:off x="431742" y="8834242"/>
              <a:ext cx="2309117" cy="40010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Options to lead a quality life </a:t>
              </a:r>
              <a:br>
                <a:rPr lang="en-AU" dirty="0" smtClean="0"/>
              </a:br>
              <a:r>
                <a:rPr lang="en-AU" dirty="0" smtClean="0"/>
                <a:t>limited by poverty</a:t>
              </a:r>
              <a:endParaRPr/>
            </a:p>
          </p:txBody>
        </p:sp>
        <p:sp>
          <p:nvSpPr>
            <p:cNvPr id="38" name="Shape 123"/>
            <p:cNvSpPr/>
            <p:nvPr/>
          </p:nvSpPr>
          <p:spPr>
            <a:xfrm>
              <a:off x="450652" y="9445246"/>
              <a:ext cx="2048553"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Little or no access to service/support or only access </a:t>
              </a:r>
              <a:br>
                <a:rPr lang="en-AU" dirty="0" smtClean="0"/>
              </a:br>
              <a:r>
                <a:rPr lang="en-AU" dirty="0" smtClean="0"/>
                <a:t>low quality services</a:t>
              </a:r>
              <a:endParaRPr/>
            </a:p>
          </p:txBody>
        </p:sp>
        <p:sp>
          <p:nvSpPr>
            <p:cNvPr id="39" name="Shape 128"/>
            <p:cNvSpPr/>
            <p:nvPr/>
          </p:nvSpPr>
          <p:spPr>
            <a:xfrm>
              <a:off x="422606" y="10159111"/>
              <a:ext cx="1970790"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Little/no opportunities for meaningful employment, or work doesn’t match skill set/abilities</a:t>
              </a:r>
              <a:endParaRPr/>
            </a:p>
          </p:txBody>
        </p:sp>
        <p:sp>
          <p:nvSpPr>
            <p:cNvPr id="40" name="Shape 128"/>
            <p:cNvSpPr/>
            <p:nvPr/>
          </p:nvSpPr>
          <p:spPr>
            <a:xfrm>
              <a:off x="6481304" y="10985121"/>
              <a:ext cx="1970790"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Person and/or their natural support dream and articulate a future that is right for them</a:t>
              </a:r>
              <a:endParaRPr/>
            </a:p>
          </p:txBody>
        </p:sp>
        <p:sp>
          <p:nvSpPr>
            <p:cNvPr id="41" name="Shape 120"/>
            <p:cNvSpPr/>
            <p:nvPr/>
          </p:nvSpPr>
          <p:spPr>
            <a:xfrm>
              <a:off x="6475609" y="7492649"/>
              <a:ext cx="2363981"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Resilient, positive family with strong communication skills &amp; problem </a:t>
              </a:r>
              <a:br>
                <a:rPr lang="en-AU" dirty="0" smtClean="0"/>
              </a:br>
              <a:r>
                <a:rPr lang="en-AU" dirty="0" smtClean="0"/>
                <a:t>solving capabilities</a:t>
              </a:r>
              <a:endParaRPr/>
            </a:p>
          </p:txBody>
        </p:sp>
        <p:sp>
          <p:nvSpPr>
            <p:cNvPr id="42" name="Shape 121"/>
            <p:cNvSpPr/>
            <p:nvPr/>
          </p:nvSpPr>
          <p:spPr>
            <a:xfrm>
              <a:off x="6464294" y="8165152"/>
              <a:ext cx="2345692"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Confident &amp; supported in making decisions, authorising consent &amp; processing information</a:t>
              </a:r>
              <a:endParaRPr/>
            </a:p>
          </p:txBody>
        </p:sp>
        <p:sp>
          <p:nvSpPr>
            <p:cNvPr id="43" name="Shape 122"/>
            <p:cNvSpPr/>
            <p:nvPr/>
          </p:nvSpPr>
          <p:spPr>
            <a:xfrm>
              <a:off x="6464294" y="8788738"/>
              <a:ext cx="2309117"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Options to lead a quality life are available due to financial stability/position</a:t>
              </a:r>
              <a:endParaRPr/>
            </a:p>
          </p:txBody>
        </p:sp>
        <p:sp>
          <p:nvSpPr>
            <p:cNvPr id="44" name="Shape 128"/>
            <p:cNvSpPr/>
            <p:nvPr/>
          </p:nvSpPr>
          <p:spPr>
            <a:xfrm>
              <a:off x="6471521" y="10113724"/>
              <a:ext cx="2362617" cy="70788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Has a range of opportunities to participate in meaningful </a:t>
              </a:r>
              <a:br>
                <a:rPr lang="en-AU" dirty="0" smtClean="0"/>
              </a:br>
              <a:r>
                <a:rPr lang="en-AU" dirty="0" smtClean="0"/>
                <a:t>employment that matches skill set/abilities</a:t>
              </a:r>
              <a:endParaRPr/>
            </a:p>
          </p:txBody>
        </p:sp>
        <p:sp>
          <p:nvSpPr>
            <p:cNvPr id="45" name="Shape 114"/>
            <p:cNvSpPr/>
            <p:nvPr/>
          </p:nvSpPr>
          <p:spPr>
            <a:xfrm>
              <a:off x="3086015" y="7788436"/>
              <a:ext cx="3163156" cy="2"/>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46" name="Shape 115"/>
            <p:cNvSpPr/>
            <p:nvPr/>
          </p:nvSpPr>
          <p:spPr>
            <a:xfrm>
              <a:off x="3086016" y="7177784"/>
              <a:ext cx="3163156" cy="2"/>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56" name="Shape 117"/>
            <p:cNvSpPr/>
            <p:nvPr/>
          </p:nvSpPr>
          <p:spPr>
            <a:xfrm>
              <a:off x="3086014" y="8412872"/>
              <a:ext cx="3163156" cy="3613"/>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57" name="Shape 118"/>
            <p:cNvSpPr/>
            <p:nvPr/>
          </p:nvSpPr>
          <p:spPr>
            <a:xfrm>
              <a:off x="3086014" y="9051176"/>
              <a:ext cx="3163156" cy="4"/>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58" name="Shape 125"/>
            <p:cNvSpPr/>
            <p:nvPr/>
          </p:nvSpPr>
          <p:spPr>
            <a:xfrm>
              <a:off x="3086014" y="9720969"/>
              <a:ext cx="3163156" cy="2"/>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59" name="Shape 127"/>
            <p:cNvSpPr/>
            <p:nvPr/>
          </p:nvSpPr>
          <p:spPr>
            <a:xfrm>
              <a:off x="3086014" y="11064437"/>
              <a:ext cx="3163156" cy="2"/>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60" name="Shape 129"/>
            <p:cNvSpPr/>
            <p:nvPr/>
          </p:nvSpPr>
          <p:spPr>
            <a:xfrm>
              <a:off x="3918912" y="7695127"/>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61" name="Shape 130"/>
            <p:cNvSpPr/>
            <p:nvPr/>
          </p:nvSpPr>
          <p:spPr>
            <a:xfrm>
              <a:off x="4407013" y="8941904"/>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62" name="Shape 131"/>
            <p:cNvSpPr/>
            <p:nvPr/>
          </p:nvSpPr>
          <p:spPr>
            <a:xfrm>
              <a:off x="3645690" y="8320239"/>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63" name="Shape 132"/>
            <p:cNvSpPr/>
            <p:nvPr/>
          </p:nvSpPr>
          <p:spPr>
            <a:xfrm>
              <a:off x="3320463" y="10305610"/>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64" name="Shape 133"/>
            <p:cNvSpPr/>
            <p:nvPr/>
          </p:nvSpPr>
          <p:spPr>
            <a:xfrm>
              <a:off x="3996973" y="7097753"/>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65" name="Shape 147"/>
            <p:cNvSpPr/>
            <p:nvPr/>
          </p:nvSpPr>
          <p:spPr>
            <a:xfrm>
              <a:off x="3320464" y="9642909"/>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66" name="Shape 148"/>
            <p:cNvSpPr/>
            <p:nvPr/>
          </p:nvSpPr>
          <p:spPr>
            <a:xfrm>
              <a:off x="3187745" y="10967151"/>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67" name="Shape 119"/>
            <p:cNvSpPr/>
            <p:nvPr/>
          </p:nvSpPr>
          <p:spPr>
            <a:xfrm>
              <a:off x="6471521" y="6996830"/>
              <a:ext cx="1966749" cy="40010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solidFill>
                    <a:schemeClr val="bg1">
                      <a:lumMod val="50000"/>
                    </a:schemeClr>
                  </a:solidFill>
                </a:rPr>
                <a:t>Impairment is stable and needs are predictable/stable</a:t>
              </a:r>
              <a:endParaRPr>
                <a:solidFill>
                  <a:schemeClr val="bg1">
                    <a:lumMod val="50000"/>
                  </a:schemeClr>
                </a:solidFill>
              </a:endParaRPr>
            </a:p>
          </p:txBody>
        </p:sp>
        <p:sp>
          <p:nvSpPr>
            <p:cNvPr id="68" name="Shape 123"/>
            <p:cNvSpPr/>
            <p:nvPr/>
          </p:nvSpPr>
          <p:spPr>
            <a:xfrm>
              <a:off x="6471521" y="9522191"/>
              <a:ext cx="1561172" cy="40010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Good access to quality service/support</a:t>
              </a:r>
              <a:endParaRPr/>
            </a:p>
          </p:txBody>
        </p:sp>
      </p:grpSp>
      <p:sp>
        <p:nvSpPr>
          <p:cNvPr id="70" name="TextBox 69"/>
          <p:cNvSpPr txBox="1"/>
          <p:nvPr/>
        </p:nvSpPr>
        <p:spPr>
          <a:xfrm>
            <a:off x="450652" y="419027"/>
            <a:ext cx="8289405" cy="462434"/>
          </a:xfrm>
          <a:prstGeom prst="rect">
            <a:avLst/>
          </a:prstGeom>
          <a:noFill/>
        </p:spPr>
        <p:txBody>
          <a:bodyPr wrap="square" rtlCol="0">
            <a:spAutoFit/>
          </a:bodyPr>
          <a:lstStyle/>
          <a:p>
            <a:r>
              <a:rPr lang="en-US" b="1" dirty="0" smtClean="0">
                <a:solidFill>
                  <a:schemeClr val="accent1"/>
                </a:solidFill>
                <a:latin typeface="Arial" charset="0"/>
                <a:ea typeface="Arial" charset="0"/>
                <a:cs typeface="Arial" charset="0"/>
              </a:rPr>
              <a:t>Iosefa | 38</a:t>
            </a:r>
            <a:endParaRPr lang="en-US" b="1" dirty="0">
              <a:solidFill>
                <a:schemeClr val="accent1"/>
              </a:solidFill>
              <a:latin typeface="Arial" charset="0"/>
              <a:ea typeface="Arial" charset="0"/>
              <a:cs typeface="Arial" charset="0"/>
            </a:endParaRPr>
          </a:p>
        </p:txBody>
      </p:sp>
      <p:sp>
        <p:nvSpPr>
          <p:cNvPr id="71" name="Rectangle 70"/>
          <p:cNvSpPr/>
          <p:nvPr/>
        </p:nvSpPr>
        <p:spPr>
          <a:xfrm>
            <a:off x="450652" y="4635069"/>
            <a:ext cx="1887312" cy="307777"/>
          </a:xfrm>
          <a:prstGeom prst="rect">
            <a:avLst/>
          </a:prstGeom>
        </p:spPr>
        <p:txBody>
          <a:bodyPr wrap="none">
            <a:spAutoFit/>
          </a:bodyPr>
          <a:lstStyle/>
          <a:p>
            <a:r>
              <a:rPr lang="en-US" sz="1400" dirty="0">
                <a:solidFill>
                  <a:schemeClr val="accent1"/>
                </a:solidFill>
              </a:rPr>
              <a:t>Critical diversity factors</a:t>
            </a:r>
            <a:endParaRPr lang="en-GB" sz="1400" dirty="0">
              <a:solidFill>
                <a:schemeClr val="accent1"/>
              </a:solidFill>
            </a:endParaRPr>
          </a:p>
        </p:txBody>
      </p:sp>
      <p:sp>
        <p:nvSpPr>
          <p:cNvPr id="4" name="Slide Number Placeholder 3"/>
          <p:cNvSpPr>
            <a:spLocks noGrp="1"/>
          </p:cNvSpPr>
          <p:nvPr>
            <p:ph type="sldNum" sz="quarter" idx="12"/>
          </p:nvPr>
        </p:nvSpPr>
        <p:spPr/>
        <p:txBody>
          <a:bodyPr/>
          <a:lstStyle/>
          <a:p>
            <a:fld id="{465C6875-824B-3941-A31A-199FBD3E3463}" type="slidenum">
              <a:rPr lang="en-US" smtClean="0"/>
              <a:t>33</a:t>
            </a:fld>
            <a:endParaRPr lang="en-US" dirty="0"/>
          </a:p>
        </p:txBody>
      </p:sp>
      <p:sp>
        <p:nvSpPr>
          <p:cNvPr id="47" name="Footer Placeholder 8"/>
          <p:cNvSpPr txBox="1">
            <a:spLocks/>
          </p:cNvSpPr>
          <p:nvPr/>
        </p:nvSpPr>
        <p:spPr>
          <a:xfrm>
            <a:off x="660083" y="12011554"/>
            <a:ext cx="5683567" cy="681038"/>
          </a:xfrm>
          <a:prstGeom prst="rect">
            <a:avLst/>
          </a:prstGeom>
        </p:spPr>
        <p:txBody>
          <a:bodyPr vert="horz" lIns="91440" tIns="45720" rIns="91440" bIns="45720" rtlCol="0" anchor="ctr"/>
          <a:lstStyle>
            <a:defPPr>
              <a:defRPr lang="en-US"/>
            </a:defPPr>
            <a:lvl1pPr marL="0" algn="l" defTabSz="1221913" rtl="0" eaLnBrk="1" latinLnBrk="0" hangingPunct="1">
              <a:defRPr sz="900" kern="1200">
                <a:solidFill>
                  <a:schemeClr val="tx1">
                    <a:tint val="75000"/>
                  </a:schemeClr>
                </a:solidFill>
                <a:latin typeface="Roboto" charset="0"/>
                <a:ea typeface="Roboto" charset="0"/>
                <a:cs typeface="Roboto" charset="0"/>
              </a:defRPr>
            </a:lvl1pPr>
            <a:lvl2pPr marL="610956" algn="l" defTabSz="1221913" rtl="0" eaLnBrk="1" latinLnBrk="0" hangingPunct="1">
              <a:defRPr sz="2405" kern="1200">
                <a:solidFill>
                  <a:schemeClr val="tx1"/>
                </a:solidFill>
                <a:latin typeface="+mn-lt"/>
                <a:ea typeface="+mn-ea"/>
                <a:cs typeface="+mn-cs"/>
              </a:defRPr>
            </a:lvl2pPr>
            <a:lvl3pPr marL="1221913" algn="l" defTabSz="1221913" rtl="0" eaLnBrk="1" latinLnBrk="0" hangingPunct="1">
              <a:defRPr sz="2405" kern="1200">
                <a:solidFill>
                  <a:schemeClr val="tx1"/>
                </a:solidFill>
                <a:latin typeface="+mn-lt"/>
                <a:ea typeface="+mn-ea"/>
                <a:cs typeface="+mn-cs"/>
              </a:defRPr>
            </a:lvl3pPr>
            <a:lvl4pPr marL="1832869" algn="l" defTabSz="1221913" rtl="0" eaLnBrk="1" latinLnBrk="0" hangingPunct="1">
              <a:defRPr sz="2405" kern="1200">
                <a:solidFill>
                  <a:schemeClr val="tx1"/>
                </a:solidFill>
                <a:latin typeface="+mn-lt"/>
                <a:ea typeface="+mn-ea"/>
                <a:cs typeface="+mn-cs"/>
              </a:defRPr>
            </a:lvl4pPr>
            <a:lvl5pPr marL="2443825" algn="l" defTabSz="1221913" rtl="0" eaLnBrk="1" latinLnBrk="0" hangingPunct="1">
              <a:defRPr sz="2405" kern="1200">
                <a:solidFill>
                  <a:schemeClr val="tx1"/>
                </a:solidFill>
                <a:latin typeface="+mn-lt"/>
                <a:ea typeface="+mn-ea"/>
                <a:cs typeface="+mn-cs"/>
              </a:defRPr>
            </a:lvl5pPr>
            <a:lvl6pPr marL="3054782" algn="l" defTabSz="1221913" rtl="0" eaLnBrk="1" latinLnBrk="0" hangingPunct="1">
              <a:defRPr sz="2405" kern="1200">
                <a:solidFill>
                  <a:schemeClr val="tx1"/>
                </a:solidFill>
                <a:latin typeface="+mn-lt"/>
                <a:ea typeface="+mn-ea"/>
                <a:cs typeface="+mn-cs"/>
              </a:defRPr>
            </a:lvl6pPr>
            <a:lvl7pPr marL="3665738" algn="l" defTabSz="1221913" rtl="0" eaLnBrk="1" latinLnBrk="0" hangingPunct="1">
              <a:defRPr sz="2405" kern="1200">
                <a:solidFill>
                  <a:schemeClr val="tx1"/>
                </a:solidFill>
                <a:latin typeface="+mn-lt"/>
                <a:ea typeface="+mn-ea"/>
                <a:cs typeface="+mn-cs"/>
              </a:defRPr>
            </a:lvl7pPr>
            <a:lvl8pPr marL="4276695" algn="l" defTabSz="1221913" rtl="0" eaLnBrk="1" latinLnBrk="0" hangingPunct="1">
              <a:defRPr sz="2405" kern="1200">
                <a:solidFill>
                  <a:schemeClr val="tx1"/>
                </a:solidFill>
                <a:latin typeface="+mn-lt"/>
                <a:ea typeface="+mn-ea"/>
                <a:cs typeface="+mn-cs"/>
              </a:defRPr>
            </a:lvl8pPr>
            <a:lvl9pPr marL="4887651" algn="l" defTabSz="1221913" rtl="0" eaLnBrk="1" latinLnBrk="0" hangingPunct="1">
              <a:defRPr sz="2405" kern="1200">
                <a:solidFill>
                  <a:schemeClr val="tx1"/>
                </a:solidFill>
                <a:latin typeface="+mn-lt"/>
                <a:ea typeface="+mn-ea"/>
                <a:cs typeface="+mn-cs"/>
              </a:defRPr>
            </a:lvl9pPr>
          </a:lstStyle>
          <a:p>
            <a:r>
              <a:rPr lang="en-NZ" dirty="0">
                <a:solidFill>
                  <a:schemeClr val="tx1">
                    <a:lumMod val="50000"/>
                    <a:lumOff val="50000"/>
                  </a:schemeClr>
                </a:solidFill>
              </a:rPr>
              <a:t>Enabling Good Lives | Personas for Disability Support System transformation  </a:t>
            </a:r>
            <a:endParaRPr lang="en-US" dirty="0"/>
          </a:p>
        </p:txBody>
      </p:sp>
    </p:spTree>
    <p:extLst>
      <p:ext uri="{BB962C8B-B14F-4D97-AF65-F5344CB8AC3E}">
        <p14:creationId xmlns:p14="http://schemas.microsoft.com/office/powerpoint/2010/main" val="611144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0652" y="1129529"/>
            <a:ext cx="8001442" cy="3046988"/>
          </a:xfrm>
          <a:prstGeom prst="rect">
            <a:avLst/>
          </a:prstGeom>
          <a:noFill/>
        </p:spPr>
        <p:txBody>
          <a:bodyPr wrap="square" rtlCol="0">
            <a:spAutoFit/>
          </a:bodyPr>
          <a:lstStyle/>
          <a:p>
            <a:r>
              <a:rPr lang="en-US" sz="1200" dirty="0" smtClean="0"/>
              <a:t>Sarah </a:t>
            </a:r>
            <a:r>
              <a:rPr lang="en-US" sz="1200" dirty="0"/>
              <a:t>lives at home with her Mum in Taihape, and is in her last year of college. Sarah’s disability is such that she can only communicate using her eyes – which means blinking or looking.</a:t>
            </a:r>
            <a:endParaRPr lang="en-GB" sz="1200" b="1" dirty="0"/>
          </a:p>
          <a:p>
            <a:r>
              <a:rPr lang="en-US" sz="1200" dirty="0"/>
              <a:t> </a:t>
            </a:r>
            <a:endParaRPr lang="en-GB" sz="1200" b="1" dirty="0"/>
          </a:p>
          <a:p>
            <a:r>
              <a:rPr lang="en-US" sz="1200" dirty="0"/>
              <a:t>Jessica, Sarah’s Mum, spends all her time caring for Sarah. She loves her so much; however, she gets overwhelmed at times about what the future holds for Sarah, especially as Jessica is an older Mum. She is also exhausted by the constant care, attention and support Sarah needs.</a:t>
            </a:r>
            <a:endParaRPr lang="en-GB" sz="1200" b="1" dirty="0"/>
          </a:p>
          <a:p>
            <a:r>
              <a:rPr lang="en-US" sz="1200" dirty="0"/>
              <a:t> </a:t>
            </a:r>
            <a:endParaRPr lang="en-GB" sz="1200" b="1" dirty="0"/>
          </a:p>
          <a:p>
            <a:r>
              <a:rPr lang="en-US" sz="1200" dirty="0"/>
              <a:t>Because of the level and intensity of Sarah’s disability, Jessica is very cautious about who else she lets care for Sarah – she has been let down gravely in the past. With Sarah’s siblings having left home, there are just a few trusted family friends that are involved in Sarah’s </a:t>
            </a:r>
            <a:r>
              <a:rPr lang="en-US" sz="1200" dirty="0" smtClean="0"/>
              <a:t>care.</a:t>
            </a:r>
            <a:r>
              <a:rPr lang="en-GB" sz="1200" b="1" dirty="0"/>
              <a:t> </a:t>
            </a:r>
            <a:r>
              <a:rPr lang="en-US" sz="1200" dirty="0" smtClean="0"/>
              <a:t>The </a:t>
            </a:r>
            <a:r>
              <a:rPr lang="en-US" sz="1200" dirty="0"/>
              <a:t>only other person involved on a regular basis with Sarah is her teacher aide at school, she’s becoming very important in Sarah’s life.</a:t>
            </a:r>
            <a:endParaRPr lang="en-GB" sz="1200" b="1" dirty="0"/>
          </a:p>
          <a:p>
            <a:r>
              <a:rPr lang="en-US" sz="1200" b="1" dirty="0"/>
              <a:t> </a:t>
            </a:r>
            <a:endParaRPr lang="en-GB" sz="1200" b="1" dirty="0"/>
          </a:p>
          <a:p>
            <a:r>
              <a:rPr lang="en-US" sz="1200" dirty="0"/>
              <a:t>Sarah feels cut off being in such a small town, which doesn’t cater for her needs. She has very few friends so Facebook and various social media chat sites are her lifeline. Sarah’s </a:t>
            </a:r>
            <a:r>
              <a:rPr lang="en-US" sz="1200" dirty="0" smtClean="0"/>
              <a:t>dream</a:t>
            </a:r>
            <a:r>
              <a:rPr lang="en-GB" sz="1200" b="1" dirty="0"/>
              <a:t> </a:t>
            </a:r>
            <a:r>
              <a:rPr lang="en-US" sz="1200" dirty="0" smtClean="0"/>
              <a:t>is </a:t>
            </a:r>
            <a:r>
              <a:rPr lang="en-US" sz="1200" dirty="0"/>
              <a:t>to attend the annual school camp, something she’s never been able to do – her college don’t want to take the risk and her Mum is too anxious to let Sarah be involved. Sarah feels extremely isolated and lonely</a:t>
            </a:r>
            <a:r>
              <a:rPr lang="en-US" sz="1200" dirty="0" smtClean="0"/>
              <a:t>.</a:t>
            </a:r>
            <a:endParaRPr lang="en-GB" sz="1200" b="1" dirty="0"/>
          </a:p>
        </p:txBody>
      </p:sp>
      <p:grpSp>
        <p:nvGrpSpPr>
          <p:cNvPr id="3" name="Group 2"/>
          <p:cNvGrpSpPr/>
          <p:nvPr/>
        </p:nvGrpSpPr>
        <p:grpSpPr>
          <a:xfrm>
            <a:off x="490846" y="5165096"/>
            <a:ext cx="8416984" cy="4553829"/>
            <a:chOff x="422606" y="6985286"/>
            <a:chExt cx="8416984" cy="4553829"/>
          </a:xfrm>
        </p:grpSpPr>
        <p:sp>
          <p:nvSpPr>
            <p:cNvPr id="33" name="Shape 127"/>
            <p:cNvSpPr/>
            <p:nvPr/>
          </p:nvSpPr>
          <p:spPr>
            <a:xfrm>
              <a:off x="3086015" y="10394544"/>
              <a:ext cx="3163155" cy="2"/>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34" name="Shape 128"/>
            <p:cNvSpPr/>
            <p:nvPr/>
          </p:nvSpPr>
          <p:spPr>
            <a:xfrm>
              <a:off x="431742" y="10961173"/>
              <a:ext cx="1970790"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Person and/or their natural support can’t see or articulate for a future that is right for them</a:t>
              </a:r>
              <a:endParaRPr/>
            </a:p>
          </p:txBody>
        </p:sp>
        <p:sp>
          <p:nvSpPr>
            <p:cNvPr id="35" name="Shape 119"/>
            <p:cNvSpPr/>
            <p:nvPr/>
          </p:nvSpPr>
          <p:spPr>
            <a:xfrm>
              <a:off x="423887" y="6985286"/>
              <a:ext cx="2245850" cy="40010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solidFill>
                    <a:schemeClr val="bg1">
                      <a:lumMod val="50000"/>
                    </a:schemeClr>
                  </a:solidFill>
                </a:rPr>
                <a:t>Impairment fluctuates or is progressing to a greater impairment</a:t>
              </a:r>
              <a:endParaRPr>
                <a:solidFill>
                  <a:schemeClr val="bg1">
                    <a:lumMod val="50000"/>
                  </a:schemeClr>
                </a:solidFill>
              </a:endParaRPr>
            </a:p>
          </p:txBody>
        </p:sp>
        <p:sp>
          <p:nvSpPr>
            <p:cNvPr id="36" name="Shape 120"/>
            <p:cNvSpPr/>
            <p:nvPr/>
          </p:nvSpPr>
          <p:spPr>
            <a:xfrm>
              <a:off x="423887" y="7559036"/>
              <a:ext cx="2363981"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Dysfunctional, isolating family environment with low/detrimental</a:t>
              </a:r>
              <a:br>
                <a:rPr lang="en-AU" dirty="0" smtClean="0"/>
              </a:br>
              <a:r>
                <a:rPr lang="en-AU" dirty="0" smtClean="0"/>
                <a:t>family capabilities</a:t>
              </a:r>
              <a:endParaRPr/>
            </a:p>
          </p:txBody>
        </p:sp>
        <p:sp>
          <p:nvSpPr>
            <p:cNvPr id="37" name="Shape 121"/>
            <p:cNvSpPr/>
            <p:nvPr/>
          </p:nvSpPr>
          <p:spPr>
            <a:xfrm>
              <a:off x="422606" y="8232638"/>
              <a:ext cx="2345692"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Lack of support &amp; confidence in making decisions, authorising consent &amp; processing information</a:t>
              </a:r>
              <a:endParaRPr/>
            </a:p>
          </p:txBody>
        </p:sp>
        <p:sp>
          <p:nvSpPr>
            <p:cNvPr id="38" name="Shape 122"/>
            <p:cNvSpPr/>
            <p:nvPr/>
          </p:nvSpPr>
          <p:spPr>
            <a:xfrm>
              <a:off x="431742" y="8834242"/>
              <a:ext cx="2309117" cy="40010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Options to lead a quality life </a:t>
              </a:r>
              <a:br>
                <a:rPr lang="en-AU" dirty="0" smtClean="0"/>
              </a:br>
              <a:r>
                <a:rPr lang="en-AU" dirty="0" smtClean="0"/>
                <a:t>limited by poverty</a:t>
              </a:r>
              <a:endParaRPr/>
            </a:p>
          </p:txBody>
        </p:sp>
        <p:sp>
          <p:nvSpPr>
            <p:cNvPr id="39" name="Shape 123"/>
            <p:cNvSpPr/>
            <p:nvPr/>
          </p:nvSpPr>
          <p:spPr>
            <a:xfrm>
              <a:off x="450652" y="9445246"/>
              <a:ext cx="2048553"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Little or no access to service/support or only access </a:t>
              </a:r>
              <a:br>
                <a:rPr lang="en-AU" dirty="0" smtClean="0"/>
              </a:br>
              <a:r>
                <a:rPr lang="en-AU" dirty="0" smtClean="0"/>
                <a:t>low quality services</a:t>
              </a:r>
              <a:endParaRPr/>
            </a:p>
          </p:txBody>
        </p:sp>
        <p:sp>
          <p:nvSpPr>
            <p:cNvPr id="40" name="Shape 128"/>
            <p:cNvSpPr/>
            <p:nvPr/>
          </p:nvSpPr>
          <p:spPr>
            <a:xfrm>
              <a:off x="422606" y="10159111"/>
              <a:ext cx="1970790"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Little/no opportunities for meaningful employment, or work doesn’t match skill set/abilities</a:t>
              </a:r>
              <a:endParaRPr/>
            </a:p>
          </p:txBody>
        </p:sp>
        <p:sp>
          <p:nvSpPr>
            <p:cNvPr id="41" name="Shape 128"/>
            <p:cNvSpPr/>
            <p:nvPr/>
          </p:nvSpPr>
          <p:spPr>
            <a:xfrm>
              <a:off x="6481304" y="10985121"/>
              <a:ext cx="1970790"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Person and/or their natural support dream and articulate a future that is right for them</a:t>
              </a:r>
              <a:endParaRPr/>
            </a:p>
          </p:txBody>
        </p:sp>
        <p:sp>
          <p:nvSpPr>
            <p:cNvPr id="42" name="Shape 120"/>
            <p:cNvSpPr/>
            <p:nvPr/>
          </p:nvSpPr>
          <p:spPr>
            <a:xfrm>
              <a:off x="6475609" y="7492649"/>
              <a:ext cx="2363981"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Resilient, positive family with strong communication skills &amp; problem </a:t>
              </a:r>
              <a:br>
                <a:rPr lang="en-AU" dirty="0" smtClean="0"/>
              </a:br>
              <a:r>
                <a:rPr lang="en-AU" dirty="0" smtClean="0"/>
                <a:t>solving capabilities</a:t>
              </a:r>
              <a:endParaRPr/>
            </a:p>
          </p:txBody>
        </p:sp>
        <p:sp>
          <p:nvSpPr>
            <p:cNvPr id="43" name="Shape 121"/>
            <p:cNvSpPr/>
            <p:nvPr/>
          </p:nvSpPr>
          <p:spPr>
            <a:xfrm>
              <a:off x="6464294" y="8165152"/>
              <a:ext cx="2345692"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Confident &amp; supported in making decisions, authorising consent &amp; processing information</a:t>
              </a:r>
              <a:endParaRPr/>
            </a:p>
          </p:txBody>
        </p:sp>
        <p:sp>
          <p:nvSpPr>
            <p:cNvPr id="44" name="Shape 122"/>
            <p:cNvSpPr/>
            <p:nvPr/>
          </p:nvSpPr>
          <p:spPr>
            <a:xfrm>
              <a:off x="6464294" y="8788738"/>
              <a:ext cx="2309117"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Options to lead a quality life are available due to financial stability/position</a:t>
              </a:r>
              <a:endParaRPr/>
            </a:p>
          </p:txBody>
        </p:sp>
        <p:sp>
          <p:nvSpPr>
            <p:cNvPr id="45" name="Shape 128"/>
            <p:cNvSpPr/>
            <p:nvPr/>
          </p:nvSpPr>
          <p:spPr>
            <a:xfrm>
              <a:off x="6471521" y="10113724"/>
              <a:ext cx="2362617" cy="70788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Has a range of opportunities to participate in meaningful </a:t>
              </a:r>
              <a:br>
                <a:rPr lang="en-AU" dirty="0" smtClean="0"/>
              </a:br>
              <a:r>
                <a:rPr lang="en-AU" dirty="0" smtClean="0"/>
                <a:t>employment that matches skill set/abilities</a:t>
              </a:r>
              <a:endParaRPr/>
            </a:p>
          </p:txBody>
        </p:sp>
        <p:sp>
          <p:nvSpPr>
            <p:cNvPr id="46" name="Shape 114"/>
            <p:cNvSpPr/>
            <p:nvPr/>
          </p:nvSpPr>
          <p:spPr>
            <a:xfrm>
              <a:off x="3086015" y="7788436"/>
              <a:ext cx="3163156" cy="2"/>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56" name="Shape 115"/>
            <p:cNvSpPr/>
            <p:nvPr/>
          </p:nvSpPr>
          <p:spPr>
            <a:xfrm>
              <a:off x="3086016" y="7177784"/>
              <a:ext cx="3163156" cy="2"/>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57" name="Shape 117"/>
            <p:cNvSpPr/>
            <p:nvPr/>
          </p:nvSpPr>
          <p:spPr>
            <a:xfrm>
              <a:off x="3086014" y="8412872"/>
              <a:ext cx="3163156" cy="3613"/>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58" name="Shape 118"/>
            <p:cNvSpPr/>
            <p:nvPr/>
          </p:nvSpPr>
          <p:spPr>
            <a:xfrm>
              <a:off x="3086014" y="9051176"/>
              <a:ext cx="3163156" cy="4"/>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59" name="Shape 125"/>
            <p:cNvSpPr/>
            <p:nvPr/>
          </p:nvSpPr>
          <p:spPr>
            <a:xfrm>
              <a:off x="3086014" y="9720969"/>
              <a:ext cx="3163156" cy="2"/>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60" name="Shape 127"/>
            <p:cNvSpPr/>
            <p:nvPr/>
          </p:nvSpPr>
          <p:spPr>
            <a:xfrm>
              <a:off x="3086014" y="11064437"/>
              <a:ext cx="3163156" cy="2"/>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61" name="Shape 129"/>
            <p:cNvSpPr/>
            <p:nvPr/>
          </p:nvSpPr>
          <p:spPr>
            <a:xfrm>
              <a:off x="4589531" y="7711949"/>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62" name="Shape 130"/>
            <p:cNvSpPr/>
            <p:nvPr/>
          </p:nvSpPr>
          <p:spPr>
            <a:xfrm>
              <a:off x="4460175" y="8963760"/>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63" name="Shape 131"/>
            <p:cNvSpPr/>
            <p:nvPr/>
          </p:nvSpPr>
          <p:spPr>
            <a:xfrm>
              <a:off x="3958512" y="8320239"/>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65" name="Shape 133"/>
            <p:cNvSpPr/>
            <p:nvPr/>
          </p:nvSpPr>
          <p:spPr>
            <a:xfrm>
              <a:off x="5043720" y="7097753"/>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66" name="Shape 147"/>
            <p:cNvSpPr/>
            <p:nvPr/>
          </p:nvSpPr>
          <p:spPr>
            <a:xfrm>
              <a:off x="3771914" y="9642909"/>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67" name="Shape 148"/>
            <p:cNvSpPr/>
            <p:nvPr/>
          </p:nvSpPr>
          <p:spPr>
            <a:xfrm>
              <a:off x="3187745" y="10967151"/>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68" name="Shape 119"/>
            <p:cNvSpPr/>
            <p:nvPr/>
          </p:nvSpPr>
          <p:spPr>
            <a:xfrm>
              <a:off x="6471521" y="6996830"/>
              <a:ext cx="1966749" cy="40010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solidFill>
                    <a:schemeClr val="bg1">
                      <a:lumMod val="50000"/>
                    </a:schemeClr>
                  </a:solidFill>
                </a:rPr>
                <a:t>Impairment is stable and needs are predictable/stable</a:t>
              </a:r>
              <a:endParaRPr>
                <a:solidFill>
                  <a:schemeClr val="bg1">
                    <a:lumMod val="50000"/>
                  </a:schemeClr>
                </a:solidFill>
              </a:endParaRPr>
            </a:p>
          </p:txBody>
        </p:sp>
        <p:sp>
          <p:nvSpPr>
            <p:cNvPr id="69" name="Shape 123"/>
            <p:cNvSpPr/>
            <p:nvPr/>
          </p:nvSpPr>
          <p:spPr>
            <a:xfrm>
              <a:off x="6471521" y="9522191"/>
              <a:ext cx="1561172" cy="40010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Good access to quality service/support</a:t>
              </a:r>
              <a:endParaRPr/>
            </a:p>
          </p:txBody>
        </p:sp>
      </p:grpSp>
      <p:sp>
        <p:nvSpPr>
          <p:cNvPr id="70" name="TextBox 69"/>
          <p:cNvSpPr txBox="1"/>
          <p:nvPr/>
        </p:nvSpPr>
        <p:spPr>
          <a:xfrm>
            <a:off x="450652" y="419027"/>
            <a:ext cx="8289405" cy="462434"/>
          </a:xfrm>
          <a:prstGeom prst="rect">
            <a:avLst/>
          </a:prstGeom>
          <a:noFill/>
        </p:spPr>
        <p:txBody>
          <a:bodyPr wrap="square" rtlCol="0">
            <a:spAutoFit/>
          </a:bodyPr>
          <a:lstStyle/>
          <a:p>
            <a:r>
              <a:rPr lang="en-US" b="1" dirty="0" smtClean="0">
                <a:solidFill>
                  <a:schemeClr val="accent1"/>
                </a:solidFill>
                <a:latin typeface="Arial" charset="0"/>
                <a:ea typeface="Arial" charset="0"/>
                <a:cs typeface="Arial" charset="0"/>
              </a:rPr>
              <a:t>Sarah | 17</a:t>
            </a:r>
            <a:endParaRPr lang="en-US" b="1" dirty="0">
              <a:solidFill>
                <a:schemeClr val="accent1"/>
              </a:solidFill>
              <a:latin typeface="Arial" charset="0"/>
              <a:ea typeface="Arial" charset="0"/>
              <a:cs typeface="Arial" charset="0"/>
            </a:endParaRPr>
          </a:p>
        </p:txBody>
      </p:sp>
      <p:sp>
        <p:nvSpPr>
          <p:cNvPr id="71" name="Rectangle 70"/>
          <p:cNvSpPr/>
          <p:nvPr/>
        </p:nvSpPr>
        <p:spPr>
          <a:xfrm>
            <a:off x="450652" y="4609251"/>
            <a:ext cx="1887312" cy="307777"/>
          </a:xfrm>
          <a:prstGeom prst="rect">
            <a:avLst/>
          </a:prstGeom>
        </p:spPr>
        <p:txBody>
          <a:bodyPr wrap="none">
            <a:spAutoFit/>
          </a:bodyPr>
          <a:lstStyle/>
          <a:p>
            <a:r>
              <a:rPr lang="en-US" sz="1400" dirty="0">
                <a:solidFill>
                  <a:schemeClr val="accent1"/>
                </a:solidFill>
              </a:rPr>
              <a:t>Critical diversity factors</a:t>
            </a:r>
            <a:endParaRPr lang="en-GB" sz="1400" dirty="0">
              <a:solidFill>
                <a:schemeClr val="accent1"/>
              </a:solidFill>
            </a:endParaRPr>
          </a:p>
        </p:txBody>
      </p:sp>
      <p:sp>
        <p:nvSpPr>
          <p:cNvPr id="4" name="Slide Number Placeholder 3"/>
          <p:cNvSpPr>
            <a:spLocks noGrp="1"/>
          </p:cNvSpPr>
          <p:nvPr>
            <p:ph type="sldNum" sz="quarter" idx="12"/>
          </p:nvPr>
        </p:nvSpPr>
        <p:spPr/>
        <p:txBody>
          <a:bodyPr/>
          <a:lstStyle/>
          <a:p>
            <a:fld id="{465C6875-824B-3941-A31A-199FBD3E3463}" type="slidenum">
              <a:rPr lang="en-US" smtClean="0"/>
              <a:t>34</a:t>
            </a:fld>
            <a:endParaRPr lang="en-US" dirty="0"/>
          </a:p>
        </p:txBody>
      </p:sp>
      <p:sp>
        <p:nvSpPr>
          <p:cNvPr id="47" name="Footer Placeholder 8"/>
          <p:cNvSpPr txBox="1">
            <a:spLocks/>
          </p:cNvSpPr>
          <p:nvPr/>
        </p:nvSpPr>
        <p:spPr>
          <a:xfrm>
            <a:off x="660083" y="12011554"/>
            <a:ext cx="5683567" cy="681038"/>
          </a:xfrm>
          <a:prstGeom prst="rect">
            <a:avLst/>
          </a:prstGeom>
        </p:spPr>
        <p:txBody>
          <a:bodyPr vert="horz" lIns="91440" tIns="45720" rIns="91440" bIns="45720" rtlCol="0" anchor="ctr"/>
          <a:lstStyle>
            <a:defPPr>
              <a:defRPr lang="en-US"/>
            </a:defPPr>
            <a:lvl1pPr marL="0" algn="l" defTabSz="1221913" rtl="0" eaLnBrk="1" latinLnBrk="0" hangingPunct="1">
              <a:defRPr sz="900" kern="1200">
                <a:solidFill>
                  <a:schemeClr val="tx1">
                    <a:tint val="75000"/>
                  </a:schemeClr>
                </a:solidFill>
                <a:latin typeface="Roboto" charset="0"/>
                <a:ea typeface="Roboto" charset="0"/>
                <a:cs typeface="Roboto" charset="0"/>
              </a:defRPr>
            </a:lvl1pPr>
            <a:lvl2pPr marL="610956" algn="l" defTabSz="1221913" rtl="0" eaLnBrk="1" latinLnBrk="0" hangingPunct="1">
              <a:defRPr sz="2405" kern="1200">
                <a:solidFill>
                  <a:schemeClr val="tx1"/>
                </a:solidFill>
                <a:latin typeface="+mn-lt"/>
                <a:ea typeface="+mn-ea"/>
                <a:cs typeface="+mn-cs"/>
              </a:defRPr>
            </a:lvl2pPr>
            <a:lvl3pPr marL="1221913" algn="l" defTabSz="1221913" rtl="0" eaLnBrk="1" latinLnBrk="0" hangingPunct="1">
              <a:defRPr sz="2405" kern="1200">
                <a:solidFill>
                  <a:schemeClr val="tx1"/>
                </a:solidFill>
                <a:latin typeface="+mn-lt"/>
                <a:ea typeface="+mn-ea"/>
                <a:cs typeface="+mn-cs"/>
              </a:defRPr>
            </a:lvl3pPr>
            <a:lvl4pPr marL="1832869" algn="l" defTabSz="1221913" rtl="0" eaLnBrk="1" latinLnBrk="0" hangingPunct="1">
              <a:defRPr sz="2405" kern="1200">
                <a:solidFill>
                  <a:schemeClr val="tx1"/>
                </a:solidFill>
                <a:latin typeface="+mn-lt"/>
                <a:ea typeface="+mn-ea"/>
                <a:cs typeface="+mn-cs"/>
              </a:defRPr>
            </a:lvl4pPr>
            <a:lvl5pPr marL="2443825" algn="l" defTabSz="1221913" rtl="0" eaLnBrk="1" latinLnBrk="0" hangingPunct="1">
              <a:defRPr sz="2405" kern="1200">
                <a:solidFill>
                  <a:schemeClr val="tx1"/>
                </a:solidFill>
                <a:latin typeface="+mn-lt"/>
                <a:ea typeface="+mn-ea"/>
                <a:cs typeface="+mn-cs"/>
              </a:defRPr>
            </a:lvl5pPr>
            <a:lvl6pPr marL="3054782" algn="l" defTabSz="1221913" rtl="0" eaLnBrk="1" latinLnBrk="0" hangingPunct="1">
              <a:defRPr sz="2405" kern="1200">
                <a:solidFill>
                  <a:schemeClr val="tx1"/>
                </a:solidFill>
                <a:latin typeface="+mn-lt"/>
                <a:ea typeface="+mn-ea"/>
                <a:cs typeface="+mn-cs"/>
              </a:defRPr>
            </a:lvl6pPr>
            <a:lvl7pPr marL="3665738" algn="l" defTabSz="1221913" rtl="0" eaLnBrk="1" latinLnBrk="0" hangingPunct="1">
              <a:defRPr sz="2405" kern="1200">
                <a:solidFill>
                  <a:schemeClr val="tx1"/>
                </a:solidFill>
                <a:latin typeface="+mn-lt"/>
                <a:ea typeface="+mn-ea"/>
                <a:cs typeface="+mn-cs"/>
              </a:defRPr>
            </a:lvl7pPr>
            <a:lvl8pPr marL="4276695" algn="l" defTabSz="1221913" rtl="0" eaLnBrk="1" latinLnBrk="0" hangingPunct="1">
              <a:defRPr sz="2405" kern="1200">
                <a:solidFill>
                  <a:schemeClr val="tx1"/>
                </a:solidFill>
                <a:latin typeface="+mn-lt"/>
                <a:ea typeface="+mn-ea"/>
                <a:cs typeface="+mn-cs"/>
              </a:defRPr>
            </a:lvl8pPr>
            <a:lvl9pPr marL="4887651" algn="l" defTabSz="1221913" rtl="0" eaLnBrk="1" latinLnBrk="0" hangingPunct="1">
              <a:defRPr sz="2405" kern="1200">
                <a:solidFill>
                  <a:schemeClr val="tx1"/>
                </a:solidFill>
                <a:latin typeface="+mn-lt"/>
                <a:ea typeface="+mn-ea"/>
                <a:cs typeface="+mn-cs"/>
              </a:defRPr>
            </a:lvl9pPr>
          </a:lstStyle>
          <a:p>
            <a:r>
              <a:rPr lang="en-NZ" dirty="0">
                <a:solidFill>
                  <a:schemeClr val="tx1">
                    <a:lumMod val="50000"/>
                    <a:lumOff val="50000"/>
                  </a:schemeClr>
                </a:solidFill>
              </a:rPr>
              <a:t>Enabling Good Lives | Personas for Disability Support System transformation  </a:t>
            </a:r>
            <a:endParaRPr lang="en-US" dirty="0"/>
          </a:p>
        </p:txBody>
      </p:sp>
      <p:sp>
        <p:nvSpPr>
          <p:cNvPr id="48" name="Shape 147"/>
          <p:cNvSpPr/>
          <p:nvPr/>
        </p:nvSpPr>
        <p:spPr>
          <a:xfrm>
            <a:off x="3652132" y="8494454"/>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Tree>
    <p:extLst>
      <p:ext uri="{BB962C8B-B14F-4D97-AF65-F5344CB8AC3E}">
        <p14:creationId xmlns:p14="http://schemas.microsoft.com/office/powerpoint/2010/main" val="86739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8582" y="1148049"/>
            <a:ext cx="8598098" cy="3046988"/>
          </a:xfrm>
          <a:prstGeom prst="rect">
            <a:avLst/>
          </a:prstGeom>
          <a:noFill/>
        </p:spPr>
        <p:txBody>
          <a:bodyPr wrap="square" rtlCol="0">
            <a:spAutoFit/>
          </a:bodyPr>
          <a:lstStyle/>
          <a:p>
            <a:r>
              <a:rPr lang="en-US" sz="1200" dirty="0" smtClean="0"/>
              <a:t>Tama </a:t>
            </a:r>
            <a:r>
              <a:rPr lang="en-US" sz="1200" dirty="0"/>
              <a:t>lives in a residential care facility in Gisborne and has a severe learning disability. Tama’s pride and joy is his three-year old son, Tāne. Tama struggles with only getting to see his boy on the occasional weekend and he currently has limited say in Tāne’s custody arrangements with his former partner.</a:t>
            </a:r>
            <a:endParaRPr lang="en-GB" sz="1200" b="1" dirty="0"/>
          </a:p>
          <a:p>
            <a:r>
              <a:rPr lang="en-US" sz="1200" dirty="0"/>
              <a:t> </a:t>
            </a:r>
            <a:endParaRPr lang="en-GB" sz="1200" b="1" dirty="0"/>
          </a:p>
          <a:p>
            <a:r>
              <a:rPr lang="en-US" sz="1200" dirty="0"/>
              <a:t>Tama is Ngāti Porou. He knows about his whakapapa, however has little connection to his iwi. He wants things to be different for Tāne, and is committed to instilling cultural values and connections in his son.</a:t>
            </a:r>
            <a:endParaRPr lang="en-GB" sz="1200" b="1" dirty="0"/>
          </a:p>
          <a:p>
            <a:r>
              <a:rPr lang="en-US" sz="1200" dirty="0"/>
              <a:t> </a:t>
            </a:r>
            <a:endParaRPr lang="en-GB" sz="1200" b="1" dirty="0"/>
          </a:p>
          <a:p>
            <a:r>
              <a:rPr lang="en-US" sz="1200" dirty="0"/>
              <a:t>Tama also struggles to feel connected at his residential care facility. He has little choice in the services provided to him, and is tired of the same day-to-day routine. It’s also not an appropriate place for his son to visit. Tama’s dream is to live in a kaupapa Māori environment, that nurtures and respects him in all aspects of his life – physically, spiritually and emotionally.</a:t>
            </a:r>
            <a:endParaRPr lang="en-GB" sz="1200" b="1" dirty="0"/>
          </a:p>
          <a:p>
            <a:r>
              <a:rPr lang="en-US" sz="1200" dirty="0"/>
              <a:t> </a:t>
            </a:r>
            <a:endParaRPr lang="en-GB" sz="1200" b="1" dirty="0"/>
          </a:p>
          <a:p>
            <a:r>
              <a:rPr lang="en-US" sz="1200" dirty="0"/>
              <a:t>He’s currently studying foundational skills at Polytech. His tutors want Tama to succeed, and provide good structures to help Tama make decisions. The polytechnic is his refuge and his stability. Sport has also played a big part in Tama’s life. Tama has participated in the Special Olympics, and he’s very proud of the two medals he’s won in swimming.</a:t>
            </a:r>
            <a:endParaRPr lang="en-GB" sz="1200" b="1" dirty="0"/>
          </a:p>
          <a:p>
            <a:r>
              <a:rPr lang="en-US" sz="1200" dirty="0"/>
              <a:t> </a:t>
            </a:r>
            <a:endParaRPr lang="en-GB" sz="1200" b="1" dirty="0"/>
          </a:p>
          <a:p>
            <a:r>
              <a:rPr lang="en-US" sz="1200" dirty="0"/>
              <a:t>Tama is striving for stability in his life and building a strong relationship with his son</a:t>
            </a:r>
            <a:r>
              <a:rPr lang="en-US" sz="1200" dirty="0" smtClean="0"/>
              <a:t>.</a:t>
            </a:r>
            <a:endParaRPr lang="en-GB" sz="1200" b="1" dirty="0"/>
          </a:p>
        </p:txBody>
      </p:sp>
      <p:grpSp>
        <p:nvGrpSpPr>
          <p:cNvPr id="2" name="Group 1"/>
          <p:cNvGrpSpPr/>
          <p:nvPr/>
        </p:nvGrpSpPr>
        <p:grpSpPr>
          <a:xfrm>
            <a:off x="490846" y="4941333"/>
            <a:ext cx="8416984" cy="4553829"/>
            <a:chOff x="422606" y="6985286"/>
            <a:chExt cx="8416984" cy="4553829"/>
          </a:xfrm>
        </p:grpSpPr>
        <p:sp>
          <p:nvSpPr>
            <p:cNvPr id="33" name="Shape 127"/>
            <p:cNvSpPr/>
            <p:nvPr/>
          </p:nvSpPr>
          <p:spPr>
            <a:xfrm>
              <a:off x="3086015" y="10394544"/>
              <a:ext cx="3163155" cy="2"/>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34" name="Shape 128"/>
            <p:cNvSpPr/>
            <p:nvPr/>
          </p:nvSpPr>
          <p:spPr>
            <a:xfrm>
              <a:off x="431742" y="10961173"/>
              <a:ext cx="1970790"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Person and/or their natural support can’t see or articulate for a future that is right for them</a:t>
              </a:r>
              <a:endParaRPr/>
            </a:p>
          </p:txBody>
        </p:sp>
        <p:sp>
          <p:nvSpPr>
            <p:cNvPr id="35" name="Shape 119"/>
            <p:cNvSpPr/>
            <p:nvPr/>
          </p:nvSpPr>
          <p:spPr>
            <a:xfrm>
              <a:off x="423887" y="6985286"/>
              <a:ext cx="2245850" cy="40010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solidFill>
                    <a:schemeClr val="bg1">
                      <a:lumMod val="50000"/>
                    </a:schemeClr>
                  </a:solidFill>
                </a:rPr>
                <a:t>Impairment fluctuates or is progressing to a greater impairment</a:t>
              </a:r>
              <a:endParaRPr>
                <a:solidFill>
                  <a:schemeClr val="bg1">
                    <a:lumMod val="50000"/>
                  </a:schemeClr>
                </a:solidFill>
              </a:endParaRPr>
            </a:p>
          </p:txBody>
        </p:sp>
        <p:sp>
          <p:nvSpPr>
            <p:cNvPr id="36" name="Shape 120"/>
            <p:cNvSpPr/>
            <p:nvPr/>
          </p:nvSpPr>
          <p:spPr>
            <a:xfrm>
              <a:off x="423887" y="7559036"/>
              <a:ext cx="2363981"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Dysfunctional, isolating family environment with low/detrimental</a:t>
              </a:r>
              <a:br>
                <a:rPr lang="en-AU" dirty="0" smtClean="0"/>
              </a:br>
              <a:r>
                <a:rPr lang="en-AU" dirty="0" smtClean="0"/>
                <a:t>family capabilities</a:t>
              </a:r>
              <a:endParaRPr/>
            </a:p>
          </p:txBody>
        </p:sp>
        <p:sp>
          <p:nvSpPr>
            <p:cNvPr id="37" name="Shape 121"/>
            <p:cNvSpPr/>
            <p:nvPr/>
          </p:nvSpPr>
          <p:spPr>
            <a:xfrm>
              <a:off x="422606" y="8232638"/>
              <a:ext cx="2345692"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Lack of support &amp; confidence in making decisions, authorising consent &amp; processing information</a:t>
              </a:r>
              <a:endParaRPr/>
            </a:p>
          </p:txBody>
        </p:sp>
        <p:sp>
          <p:nvSpPr>
            <p:cNvPr id="38" name="Shape 122"/>
            <p:cNvSpPr/>
            <p:nvPr/>
          </p:nvSpPr>
          <p:spPr>
            <a:xfrm>
              <a:off x="431742" y="8834242"/>
              <a:ext cx="2309117" cy="40010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Options to lead a quality life </a:t>
              </a:r>
              <a:br>
                <a:rPr lang="en-AU" dirty="0" smtClean="0"/>
              </a:br>
              <a:r>
                <a:rPr lang="en-AU" dirty="0" smtClean="0"/>
                <a:t>limited by poverty</a:t>
              </a:r>
              <a:endParaRPr/>
            </a:p>
          </p:txBody>
        </p:sp>
        <p:sp>
          <p:nvSpPr>
            <p:cNvPr id="39" name="Shape 123"/>
            <p:cNvSpPr/>
            <p:nvPr/>
          </p:nvSpPr>
          <p:spPr>
            <a:xfrm>
              <a:off x="450652" y="9445246"/>
              <a:ext cx="2048553"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Little or no access to service/support or only access </a:t>
              </a:r>
              <a:br>
                <a:rPr lang="en-AU" dirty="0" smtClean="0"/>
              </a:br>
              <a:r>
                <a:rPr lang="en-AU" dirty="0" smtClean="0"/>
                <a:t>low quality services</a:t>
              </a:r>
              <a:endParaRPr/>
            </a:p>
          </p:txBody>
        </p:sp>
        <p:sp>
          <p:nvSpPr>
            <p:cNvPr id="40" name="Shape 128"/>
            <p:cNvSpPr/>
            <p:nvPr/>
          </p:nvSpPr>
          <p:spPr>
            <a:xfrm>
              <a:off x="422606" y="10159111"/>
              <a:ext cx="1970790"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Little/no opportunities for meaningful employment, or work doesn’t match skill set/abilities</a:t>
              </a:r>
              <a:endParaRPr/>
            </a:p>
          </p:txBody>
        </p:sp>
        <p:sp>
          <p:nvSpPr>
            <p:cNvPr id="41" name="Shape 128"/>
            <p:cNvSpPr/>
            <p:nvPr/>
          </p:nvSpPr>
          <p:spPr>
            <a:xfrm>
              <a:off x="6481304" y="10985121"/>
              <a:ext cx="1970790"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Person and/or their natural support dream and articulate a future that is right for them</a:t>
              </a:r>
              <a:endParaRPr/>
            </a:p>
          </p:txBody>
        </p:sp>
        <p:sp>
          <p:nvSpPr>
            <p:cNvPr id="42" name="Shape 120"/>
            <p:cNvSpPr/>
            <p:nvPr/>
          </p:nvSpPr>
          <p:spPr>
            <a:xfrm>
              <a:off x="6475609" y="7492649"/>
              <a:ext cx="2363981"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Resilient, positive family with strong communication skills &amp; problem </a:t>
              </a:r>
              <a:br>
                <a:rPr lang="en-AU" dirty="0" smtClean="0"/>
              </a:br>
              <a:r>
                <a:rPr lang="en-AU" dirty="0" smtClean="0"/>
                <a:t>solving capabilities</a:t>
              </a:r>
              <a:endParaRPr/>
            </a:p>
          </p:txBody>
        </p:sp>
        <p:sp>
          <p:nvSpPr>
            <p:cNvPr id="43" name="Shape 121"/>
            <p:cNvSpPr/>
            <p:nvPr/>
          </p:nvSpPr>
          <p:spPr>
            <a:xfrm>
              <a:off x="6464294" y="8165152"/>
              <a:ext cx="2345692"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Confident &amp; supported in making decisions, authorising consent &amp; processing information</a:t>
              </a:r>
              <a:endParaRPr/>
            </a:p>
          </p:txBody>
        </p:sp>
        <p:sp>
          <p:nvSpPr>
            <p:cNvPr id="44" name="Shape 122"/>
            <p:cNvSpPr/>
            <p:nvPr/>
          </p:nvSpPr>
          <p:spPr>
            <a:xfrm>
              <a:off x="6464294" y="8788738"/>
              <a:ext cx="2309117"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Options to lead a quality life are available due to financial stability/position</a:t>
              </a:r>
              <a:endParaRPr/>
            </a:p>
          </p:txBody>
        </p:sp>
        <p:sp>
          <p:nvSpPr>
            <p:cNvPr id="45" name="Shape 128"/>
            <p:cNvSpPr/>
            <p:nvPr/>
          </p:nvSpPr>
          <p:spPr>
            <a:xfrm>
              <a:off x="6471521" y="10113724"/>
              <a:ext cx="2362617" cy="70788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Has a range of opportunities to participate in meaningful </a:t>
              </a:r>
              <a:br>
                <a:rPr lang="en-AU" dirty="0" smtClean="0"/>
              </a:br>
              <a:r>
                <a:rPr lang="en-AU" dirty="0" smtClean="0"/>
                <a:t>employment that matches skill set/abilities</a:t>
              </a:r>
              <a:endParaRPr/>
            </a:p>
          </p:txBody>
        </p:sp>
        <p:sp>
          <p:nvSpPr>
            <p:cNvPr id="46" name="Shape 114"/>
            <p:cNvSpPr/>
            <p:nvPr/>
          </p:nvSpPr>
          <p:spPr>
            <a:xfrm>
              <a:off x="3086015" y="7788436"/>
              <a:ext cx="3163156" cy="2"/>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56" name="Shape 115"/>
            <p:cNvSpPr/>
            <p:nvPr/>
          </p:nvSpPr>
          <p:spPr>
            <a:xfrm>
              <a:off x="3086016" y="7177784"/>
              <a:ext cx="3163156" cy="2"/>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57" name="Shape 117"/>
            <p:cNvSpPr/>
            <p:nvPr/>
          </p:nvSpPr>
          <p:spPr>
            <a:xfrm>
              <a:off x="3086014" y="8412872"/>
              <a:ext cx="3163156" cy="3613"/>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58" name="Shape 118"/>
            <p:cNvSpPr/>
            <p:nvPr/>
          </p:nvSpPr>
          <p:spPr>
            <a:xfrm>
              <a:off x="3086014" y="9051176"/>
              <a:ext cx="3163156" cy="4"/>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59" name="Shape 125"/>
            <p:cNvSpPr/>
            <p:nvPr/>
          </p:nvSpPr>
          <p:spPr>
            <a:xfrm>
              <a:off x="3086014" y="9720969"/>
              <a:ext cx="3163156" cy="2"/>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60" name="Shape 127"/>
            <p:cNvSpPr/>
            <p:nvPr/>
          </p:nvSpPr>
          <p:spPr>
            <a:xfrm>
              <a:off x="3086014" y="11064437"/>
              <a:ext cx="3163156" cy="2"/>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61" name="Shape 129"/>
            <p:cNvSpPr/>
            <p:nvPr/>
          </p:nvSpPr>
          <p:spPr>
            <a:xfrm>
              <a:off x="4373312" y="7711949"/>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62" name="Shape 130"/>
            <p:cNvSpPr/>
            <p:nvPr/>
          </p:nvSpPr>
          <p:spPr>
            <a:xfrm>
              <a:off x="4368395" y="8941904"/>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63" name="Shape 131"/>
            <p:cNvSpPr/>
            <p:nvPr/>
          </p:nvSpPr>
          <p:spPr>
            <a:xfrm>
              <a:off x="5208761" y="8326663"/>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64" name="Shape 132"/>
            <p:cNvSpPr/>
            <p:nvPr/>
          </p:nvSpPr>
          <p:spPr>
            <a:xfrm>
              <a:off x="4212274" y="10305610"/>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65" name="Shape 133"/>
            <p:cNvSpPr/>
            <p:nvPr/>
          </p:nvSpPr>
          <p:spPr>
            <a:xfrm>
              <a:off x="5488889" y="7097753"/>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66" name="Shape 147"/>
            <p:cNvSpPr/>
            <p:nvPr/>
          </p:nvSpPr>
          <p:spPr>
            <a:xfrm>
              <a:off x="3645317" y="9642909"/>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67" name="Shape 148"/>
            <p:cNvSpPr/>
            <p:nvPr/>
          </p:nvSpPr>
          <p:spPr>
            <a:xfrm>
              <a:off x="5052640" y="10967151"/>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68" name="Shape 119"/>
            <p:cNvSpPr/>
            <p:nvPr/>
          </p:nvSpPr>
          <p:spPr>
            <a:xfrm>
              <a:off x="6471521" y="6996830"/>
              <a:ext cx="1966749" cy="40010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solidFill>
                    <a:schemeClr val="bg1">
                      <a:lumMod val="50000"/>
                    </a:schemeClr>
                  </a:solidFill>
                </a:rPr>
                <a:t>Impairment is stable and needs are predictable/stable</a:t>
              </a:r>
              <a:endParaRPr>
                <a:solidFill>
                  <a:schemeClr val="bg1">
                    <a:lumMod val="50000"/>
                  </a:schemeClr>
                </a:solidFill>
              </a:endParaRPr>
            </a:p>
          </p:txBody>
        </p:sp>
        <p:sp>
          <p:nvSpPr>
            <p:cNvPr id="69" name="Shape 123"/>
            <p:cNvSpPr/>
            <p:nvPr/>
          </p:nvSpPr>
          <p:spPr>
            <a:xfrm>
              <a:off x="6471521" y="9522191"/>
              <a:ext cx="1561172" cy="40010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Good access to quality service/support</a:t>
              </a:r>
              <a:endParaRPr/>
            </a:p>
          </p:txBody>
        </p:sp>
      </p:grpSp>
      <p:sp>
        <p:nvSpPr>
          <p:cNvPr id="70" name="TextBox 69"/>
          <p:cNvSpPr txBox="1"/>
          <p:nvPr/>
        </p:nvSpPr>
        <p:spPr>
          <a:xfrm>
            <a:off x="450652" y="419027"/>
            <a:ext cx="8289405" cy="462434"/>
          </a:xfrm>
          <a:prstGeom prst="rect">
            <a:avLst/>
          </a:prstGeom>
          <a:noFill/>
        </p:spPr>
        <p:txBody>
          <a:bodyPr wrap="square" rtlCol="0">
            <a:spAutoFit/>
          </a:bodyPr>
          <a:lstStyle/>
          <a:p>
            <a:r>
              <a:rPr lang="en-US" b="1" dirty="0" smtClean="0">
                <a:solidFill>
                  <a:schemeClr val="accent1"/>
                </a:solidFill>
                <a:latin typeface="Arial" charset="0"/>
                <a:ea typeface="Arial" charset="0"/>
                <a:cs typeface="Arial" charset="0"/>
              </a:rPr>
              <a:t>Tama | 28</a:t>
            </a:r>
            <a:endParaRPr lang="en-US" b="1" dirty="0">
              <a:solidFill>
                <a:schemeClr val="accent1"/>
              </a:solidFill>
              <a:latin typeface="Arial" charset="0"/>
              <a:ea typeface="Arial" charset="0"/>
              <a:cs typeface="Arial" charset="0"/>
            </a:endParaRPr>
          </a:p>
        </p:txBody>
      </p:sp>
      <p:sp>
        <p:nvSpPr>
          <p:cNvPr id="71" name="Rectangle 70"/>
          <p:cNvSpPr/>
          <p:nvPr/>
        </p:nvSpPr>
        <p:spPr>
          <a:xfrm>
            <a:off x="450652" y="4385488"/>
            <a:ext cx="1887312" cy="307777"/>
          </a:xfrm>
          <a:prstGeom prst="rect">
            <a:avLst/>
          </a:prstGeom>
        </p:spPr>
        <p:txBody>
          <a:bodyPr wrap="none">
            <a:spAutoFit/>
          </a:bodyPr>
          <a:lstStyle/>
          <a:p>
            <a:r>
              <a:rPr lang="en-US" sz="1400" dirty="0">
                <a:solidFill>
                  <a:schemeClr val="accent1"/>
                </a:solidFill>
              </a:rPr>
              <a:t>Critical diversity factors</a:t>
            </a:r>
            <a:endParaRPr lang="en-GB" sz="1400" dirty="0">
              <a:solidFill>
                <a:schemeClr val="accent1"/>
              </a:solidFill>
            </a:endParaRPr>
          </a:p>
        </p:txBody>
      </p:sp>
      <p:sp>
        <p:nvSpPr>
          <p:cNvPr id="4" name="Slide Number Placeholder 3"/>
          <p:cNvSpPr>
            <a:spLocks noGrp="1"/>
          </p:cNvSpPr>
          <p:nvPr>
            <p:ph type="sldNum" sz="quarter" idx="12"/>
          </p:nvPr>
        </p:nvSpPr>
        <p:spPr/>
        <p:txBody>
          <a:bodyPr/>
          <a:lstStyle/>
          <a:p>
            <a:fld id="{465C6875-824B-3941-A31A-199FBD3E3463}" type="slidenum">
              <a:rPr lang="en-US" smtClean="0"/>
              <a:t>35</a:t>
            </a:fld>
            <a:endParaRPr lang="en-US" dirty="0"/>
          </a:p>
        </p:txBody>
      </p:sp>
      <p:sp>
        <p:nvSpPr>
          <p:cNvPr id="47" name="Footer Placeholder 8"/>
          <p:cNvSpPr txBox="1">
            <a:spLocks/>
          </p:cNvSpPr>
          <p:nvPr/>
        </p:nvSpPr>
        <p:spPr>
          <a:xfrm>
            <a:off x="660083" y="12011554"/>
            <a:ext cx="5683567" cy="681038"/>
          </a:xfrm>
          <a:prstGeom prst="rect">
            <a:avLst/>
          </a:prstGeom>
        </p:spPr>
        <p:txBody>
          <a:bodyPr vert="horz" lIns="91440" tIns="45720" rIns="91440" bIns="45720" rtlCol="0" anchor="ctr"/>
          <a:lstStyle>
            <a:defPPr>
              <a:defRPr lang="en-US"/>
            </a:defPPr>
            <a:lvl1pPr marL="0" algn="l" defTabSz="1221913" rtl="0" eaLnBrk="1" latinLnBrk="0" hangingPunct="1">
              <a:defRPr sz="900" kern="1200">
                <a:solidFill>
                  <a:schemeClr val="tx1">
                    <a:tint val="75000"/>
                  </a:schemeClr>
                </a:solidFill>
                <a:latin typeface="Roboto" charset="0"/>
                <a:ea typeface="Roboto" charset="0"/>
                <a:cs typeface="Roboto" charset="0"/>
              </a:defRPr>
            </a:lvl1pPr>
            <a:lvl2pPr marL="610956" algn="l" defTabSz="1221913" rtl="0" eaLnBrk="1" latinLnBrk="0" hangingPunct="1">
              <a:defRPr sz="2405" kern="1200">
                <a:solidFill>
                  <a:schemeClr val="tx1"/>
                </a:solidFill>
                <a:latin typeface="+mn-lt"/>
                <a:ea typeface="+mn-ea"/>
                <a:cs typeface="+mn-cs"/>
              </a:defRPr>
            </a:lvl2pPr>
            <a:lvl3pPr marL="1221913" algn="l" defTabSz="1221913" rtl="0" eaLnBrk="1" latinLnBrk="0" hangingPunct="1">
              <a:defRPr sz="2405" kern="1200">
                <a:solidFill>
                  <a:schemeClr val="tx1"/>
                </a:solidFill>
                <a:latin typeface="+mn-lt"/>
                <a:ea typeface="+mn-ea"/>
                <a:cs typeface="+mn-cs"/>
              </a:defRPr>
            </a:lvl3pPr>
            <a:lvl4pPr marL="1832869" algn="l" defTabSz="1221913" rtl="0" eaLnBrk="1" latinLnBrk="0" hangingPunct="1">
              <a:defRPr sz="2405" kern="1200">
                <a:solidFill>
                  <a:schemeClr val="tx1"/>
                </a:solidFill>
                <a:latin typeface="+mn-lt"/>
                <a:ea typeface="+mn-ea"/>
                <a:cs typeface="+mn-cs"/>
              </a:defRPr>
            </a:lvl4pPr>
            <a:lvl5pPr marL="2443825" algn="l" defTabSz="1221913" rtl="0" eaLnBrk="1" latinLnBrk="0" hangingPunct="1">
              <a:defRPr sz="2405" kern="1200">
                <a:solidFill>
                  <a:schemeClr val="tx1"/>
                </a:solidFill>
                <a:latin typeface="+mn-lt"/>
                <a:ea typeface="+mn-ea"/>
                <a:cs typeface="+mn-cs"/>
              </a:defRPr>
            </a:lvl5pPr>
            <a:lvl6pPr marL="3054782" algn="l" defTabSz="1221913" rtl="0" eaLnBrk="1" latinLnBrk="0" hangingPunct="1">
              <a:defRPr sz="2405" kern="1200">
                <a:solidFill>
                  <a:schemeClr val="tx1"/>
                </a:solidFill>
                <a:latin typeface="+mn-lt"/>
                <a:ea typeface="+mn-ea"/>
                <a:cs typeface="+mn-cs"/>
              </a:defRPr>
            </a:lvl6pPr>
            <a:lvl7pPr marL="3665738" algn="l" defTabSz="1221913" rtl="0" eaLnBrk="1" latinLnBrk="0" hangingPunct="1">
              <a:defRPr sz="2405" kern="1200">
                <a:solidFill>
                  <a:schemeClr val="tx1"/>
                </a:solidFill>
                <a:latin typeface="+mn-lt"/>
                <a:ea typeface="+mn-ea"/>
                <a:cs typeface="+mn-cs"/>
              </a:defRPr>
            </a:lvl7pPr>
            <a:lvl8pPr marL="4276695" algn="l" defTabSz="1221913" rtl="0" eaLnBrk="1" latinLnBrk="0" hangingPunct="1">
              <a:defRPr sz="2405" kern="1200">
                <a:solidFill>
                  <a:schemeClr val="tx1"/>
                </a:solidFill>
                <a:latin typeface="+mn-lt"/>
                <a:ea typeface="+mn-ea"/>
                <a:cs typeface="+mn-cs"/>
              </a:defRPr>
            </a:lvl8pPr>
            <a:lvl9pPr marL="4887651" algn="l" defTabSz="1221913" rtl="0" eaLnBrk="1" latinLnBrk="0" hangingPunct="1">
              <a:defRPr sz="2405" kern="1200">
                <a:solidFill>
                  <a:schemeClr val="tx1"/>
                </a:solidFill>
                <a:latin typeface="+mn-lt"/>
                <a:ea typeface="+mn-ea"/>
                <a:cs typeface="+mn-cs"/>
              </a:defRPr>
            </a:lvl9pPr>
          </a:lstStyle>
          <a:p>
            <a:r>
              <a:rPr lang="en-NZ" dirty="0">
                <a:solidFill>
                  <a:schemeClr val="tx1">
                    <a:lumMod val="50000"/>
                    <a:lumOff val="50000"/>
                  </a:schemeClr>
                </a:solidFill>
              </a:rPr>
              <a:t>Enabling Good Lives | Personas for Disability Support System transformation  </a:t>
            </a:r>
            <a:endParaRPr lang="en-US" dirty="0"/>
          </a:p>
        </p:txBody>
      </p:sp>
    </p:spTree>
    <p:extLst>
      <p:ext uri="{BB962C8B-B14F-4D97-AF65-F5344CB8AC3E}">
        <p14:creationId xmlns:p14="http://schemas.microsoft.com/office/powerpoint/2010/main" val="1838342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0652" y="1133099"/>
            <a:ext cx="8001442" cy="2123658"/>
          </a:xfrm>
          <a:prstGeom prst="rect">
            <a:avLst/>
          </a:prstGeom>
          <a:noFill/>
        </p:spPr>
        <p:txBody>
          <a:bodyPr wrap="square" rtlCol="0">
            <a:spAutoFit/>
          </a:bodyPr>
          <a:lstStyle/>
          <a:p>
            <a:r>
              <a:rPr lang="en-US" sz="1200" dirty="0" smtClean="0"/>
              <a:t>Marama </a:t>
            </a:r>
            <a:r>
              <a:rPr lang="en-US" sz="1200" dirty="0"/>
              <a:t>lives in residential care, and has done for most of her life. Her parents passed away several years ago and she’s never worked as she transitioned straight from a special education school to residential care. She has a visual impairment and moderate learning disabilities and spends her days doing activities with others in the home, listening to TV or in her room.</a:t>
            </a:r>
            <a:endParaRPr lang="en-GB" sz="1200" b="1" dirty="0"/>
          </a:p>
          <a:p>
            <a:r>
              <a:rPr lang="en-US" sz="1200" dirty="0"/>
              <a:t> </a:t>
            </a:r>
            <a:endParaRPr lang="en-GB" sz="1200" b="1" dirty="0"/>
          </a:p>
          <a:p>
            <a:r>
              <a:rPr lang="en-US" sz="1200" dirty="0"/>
              <a:t>Being estranged from her family means she is also estranged from her whakapapa and feels she’s at the mercy of the people at her residential unit. The carers, while they do a good job, never really get a chance to get to know her – the high turnover of staff means she hasn’t felt close to anyone in a very long time.</a:t>
            </a:r>
            <a:endParaRPr lang="en-GB" sz="1200" b="1" dirty="0"/>
          </a:p>
          <a:p>
            <a:r>
              <a:rPr lang="en-US" sz="1200" dirty="0"/>
              <a:t> </a:t>
            </a:r>
            <a:endParaRPr lang="en-GB" sz="1200" b="1" dirty="0"/>
          </a:p>
          <a:p>
            <a:r>
              <a:rPr lang="en-US" sz="1200" dirty="0"/>
              <a:t>There is no interest or capability within the home’s staff to engage Marama through her tikanga. She dreams one day her sister may come to visit. She would love to visit the marae where she went as a child, but never gets the opportunity to express this</a:t>
            </a:r>
            <a:r>
              <a:rPr lang="en-US" sz="1200" dirty="0" smtClean="0"/>
              <a:t>.</a:t>
            </a:r>
            <a:endParaRPr lang="en-GB" sz="1200" b="1" dirty="0"/>
          </a:p>
        </p:txBody>
      </p:sp>
      <p:grpSp>
        <p:nvGrpSpPr>
          <p:cNvPr id="6" name="Group 5"/>
          <p:cNvGrpSpPr/>
          <p:nvPr/>
        </p:nvGrpSpPr>
        <p:grpSpPr>
          <a:xfrm>
            <a:off x="521217" y="4064240"/>
            <a:ext cx="8416984" cy="4553829"/>
            <a:chOff x="422606" y="6985286"/>
            <a:chExt cx="8416984" cy="4553829"/>
          </a:xfrm>
        </p:grpSpPr>
        <p:sp>
          <p:nvSpPr>
            <p:cNvPr id="36" name="Shape 127"/>
            <p:cNvSpPr/>
            <p:nvPr/>
          </p:nvSpPr>
          <p:spPr>
            <a:xfrm>
              <a:off x="3086015" y="10394544"/>
              <a:ext cx="3163155" cy="2"/>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37" name="Shape 128"/>
            <p:cNvSpPr/>
            <p:nvPr/>
          </p:nvSpPr>
          <p:spPr>
            <a:xfrm>
              <a:off x="431742" y="10961173"/>
              <a:ext cx="1970790"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Person and/or their natural support can’t see or articulate for a future that is right for them</a:t>
              </a:r>
              <a:endParaRPr/>
            </a:p>
          </p:txBody>
        </p:sp>
        <p:sp>
          <p:nvSpPr>
            <p:cNvPr id="38" name="Shape 119"/>
            <p:cNvSpPr/>
            <p:nvPr/>
          </p:nvSpPr>
          <p:spPr>
            <a:xfrm>
              <a:off x="423887" y="6985286"/>
              <a:ext cx="2245850" cy="40010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solidFill>
                    <a:schemeClr val="bg1">
                      <a:lumMod val="50000"/>
                    </a:schemeClr>
                  </a:solidFill>
                </a:rPr>
                <a:t>Impairment fluctuates or is progressing to a greater impairment</a:t>
              </a:r>
              <a:endParaRPr>
                <a:solidFill>
                  <a:schemeClr val="bg1">
                    <a:lumMod val="50000"/>
                  </a:schemeClr>
                </a:solidFill>
              </a:endParaRPr>
            </a:p>
          </p:txBody>
        </p:sp>
        <p:sp>
          <p:nvSpPr>
            <p:cNvPr id="39" name="Shape 120"/>
            <p:cNvSpPr/>
            <p:nvPr/>
          </p:nvSpPr>
          <p:spPr>
            <a:xfrm>
              <a:off x="423887" y="7559036"/>
              <a:ext cx="2363981"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Dysfunctional, isolating family environment with low/detrimental</a:t>
              </a:r>
              <a:br>
                <a:rPr lang="en-AU" dirty="0" smtClean="0"/>
              </a:br>
              <a:r>
                <a:rPr lang="en-AU" dirty="0" smtClean="0"/>
                <a:t>family capabilities</a:t>
              </a:r>
              <a:endParaRPr/>
            </a:p>
          </p:txBody>
        </p:sp>
        <p:sp>
          <p:nvSpPr>
            <p:cNvPr id="40" name="Shape 121"/>
            <p:cNvSpPr/>
            <p:nvPr/>
          </p:nvSpPr>
          <p:spPr>
            <a:xfrm>
              <a:off x="422606" y="8232638"/>
              <a:ext cx="2345692"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Lack of support &amp; confidence in making decisions, authorising consent &amp; processing information</a:t>
              </a:r>
              <a:endParaRPr/>
            </a:p>
          </p:txBody>
        </p:sp>
        <p:sp>
          <p:nvSpPr>
            <p:cNvPr id="41" name="Shape 122"/>
            <p:cNvSpPr/>
            <p:nvPr/>
          </p:nvSpPr>
          <p:spPr>
            <a:xfrm>
              <a:off x="431742" y="8834242"/>
              <a:ext cx="2309117" cy="40010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Options to lead a quality life </a:t>
              </a:r>
              <a:br>
                <a:rPr lang="en-AU" dirty="0" smtClean="0"/>
              </a:br>
              <a:r>
                <a:rPr lang="en-AU" dirty="0" smtClean="0"/>
                <a:t>limited by poverty</a:t>
              </a:r>
              <a:endParaRPr/>
            </a:p>
          </p:txBody>
        </p:sp>
        <p:sp>
          <p:nvSpPr>
            <p:cNvPr id="42" name="Shape 123"/>
            <p:cNvSpPr/>
            <p:nvPr/>
          </p:nvSpPr>
          <p:spPr>
            <a:xfrm>
              <a:off x="450652" y="9445246"/>
              <a:ext cx="2048553"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Little or no access to service/support or only access </a:t>
              </a:r>
              <a:br>
                <a:rPr lang="en-AU" dirty="0" smtClean="0"/>
              </a:br>
              <a:r>
                <a:rPr lang="en-AU" dirty="0" smtClean="0"/>
                <a:t>low quality services</a:t>
              </a:r>
              <a:endParaRPr/>
            </a:p>
          </p:txBody>
        </p:sp>
        <p:sp>
          <p:nvSpPr>
            <p:cNvPr id="43" name="Shape 128"/>
            <p:cNvSpPr/>
            <p:nvPr/>
          </p:nvSpPr>
          <p:spPr>
            <a:xfrm>
              <a:off x="422606" y="10159111"/>
              <a:ext cx="1970790"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Little/no opportunities for meaningful employment, or work doesn’t match skill set/abilities</a:t>
              </a:r>
              <a:endParaRPr/>
            </a:p>
          </p:txBody>
        </p:sp>
        <p:sp>
          <p:nvSpPr>
            <p:cNvPr id="44" name="Shape 128"/>
            <p:cNvSpPr/>
            <p:nvPr/>
          </p:nvSpPr>
          <p:spPr>
            <a:xfrm>
              <a:off x="6481304" y="10985121"/>
              <a:ext cx="1970790"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Person and/or their natural support dream and articulate a future that is right for them</a:t>
              </a:r>
              <a:endParaRPr/>
            </a:p>
          </p:txBody>
        </p:sp>
        <p:sp>
          <p:nvSpPr>
            <p:cNvPr id="45" name="Shape 120"/>
            <p:cNvSpPr/>
            <p:nvPr/>
          </p:nvSpPr>
          <p:spPr>
            <a:xfrm>
              <a:off x="6475609" y="7492649"/>
              <a:ext cx="2363981"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Resilient, positive family with strong communication skills &amp; problem </a:t>
              </a:r>
              <a:br>
                <a:rPr lang="en-AU" dirty="0" smtClean="0"/>
              </a:br>
              <a:r>
                <a:rPr lang="en-AU" dirty="0" smtClean="0"/>
                <a:t>solving capabilities</a:t>
              </a:r>
              <a:endParaRPr/>
            </a:p>
          </p:txBody>
        </p:sp>
        <p:sp>
          <p:nvSpPr>
            <p:cNvPr id="46" name="Shape 121"/>
            <p:cNvSpPr/>
            <p:nvPr/>
          </p:nvSpPr>
          <p:spPr>
            <a:xfrm>
              <a:off x="6464294" y="8165152"/>
              <a:ext cx="2345692"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Confident &amp; supported in making decisions, authorising consent &amp; processing information</a:t>
              </a:r>
              <a:endParaRPr/>
            </a:p>
          </p:txBody>
        </p:sp>
        <p:sp>
          <p:nvSpPr>
            <p:cNvPr id="56" name="Shape 122"/>
            <p:cNvSpPr/>
            <p:nvPr/>
          </p:nvSpPr>
          <p:spPr>
            <a:xfrm>
              <a:off x="6464294" y="8788738"/>
              <a:ext cx="2309117"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Options to lead a quality life are available due to financial stability/position</a:t>
              </a:r>
              <a:endParaRPr/>
            </a:p>
          </p:txBody>
        </p:sp>
        <p:sp>
          <p:nvSpPr>
            <p:cNvPr id="57" name="Shape 128"/>
            <p:cNvSpPr/>
            <p:nvPr/>
          </p:nvSpPr>
          <p:spPr>
            <a:xfrm>
              <a:off x="6471521" y="10113724"/>
              <a:ext cx="2362617" cy="70788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Has a range of opportunities to participate in meaningful </a:t>
              </a:r>
              <a:br>
                <a:rPr lang="en-AU" dirty="0" smtClean="0"/>
              </a:br>
              <a:r>
                <a:rPr lang="en-AU" dirty="0" smtClean="0"/>
                <a:t>employment that matches skill set/abilities</a:t>
              </a:r>
              <a:endParaRPr/>
            </a:p>
          </p:txBody>
        </p:sp>
        <p:sp>
          <p:nvSpPr>
            <p:cNvPr id="58" name="Shape 114"/>
            <p:cNvSpPr/>
            <p:nvPr/>
          </p:nvSpPr>
          <p:spPr>
            <a:xfrm>
              <a:off x="3086015" y="7788436"/>
              <a:ext cx="3163156" cy="2"/>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59" name="Shape 115"/>
            <p:cNvSpPr/>
            <p:nvPr/>
          </p:nvSpPr>
          <p:spPr>
            <a:xfrm>
              <a:off x="3086016" y="7177784"/>
              <a:ext cx="3163156" cy="2"/>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60" name="Shape 117"/>
            <p:cNvSpPr/>
            <p:nvPr/>
          </p:nvSpPr>
          <p:spPr>
            <a:xfrm>
              <a:off x="3086014" y="8412872"/>
              <a:ext cx="3163156" cy="3613"/>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61" name="Shape 118"/>
            <p:cNvSpPr/>
            <p:nvPr/>
          </p:nvSpPr>
          <p:spPr>
            <a:xfrm>
              <a:off x="3086014" y="9051176"/>
              <a:ext cx="3163156" cy="4"/>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62" name="Shape 125"/>
            <p:cNvSpPr/>
            <p:nvPr/>
          </p:nvSpPr>
          <p:spPr>
            <a:xfrm>
              <a:off x="3086014" y="9720969"/>
              <a:ext cx="3163156" cy="2"/>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63" name="Shape 127"/>
            <p:cNvSpPr/>
            <p:nvPr/>
          </p:nvSpPr>
          <p:spPr>
            <a:xfrm>
              <a:off x="3086014" y="11064437"/>
              <a:ext cx="3163156" cy="2"/>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64" name="Shape 129"/>
            <p:cNvSpPr/>
            <p:nvPr/>
          </p:nvSpPr>
          <p:spPr>
            <a:xfrm>
              <a:off x="3211185" y="7711949"/>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65" name="Shape 130"/>
            <p:cNvSpPr/>
            <p:nvPr/>
          </p:nvSpPr>
          <p:spPr>
            <a:xfrm>
              <a:off x="3829498" y="8941904"/>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66" name="Shape 131"/>
            <p:cNvSpPr/>
            <p:nvPr/>
          </p:nvSpPr>
          <p:spPr>
            <a:xfrm>
              <a:off x="3476584" y="8320239"/>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67" name="Shape 132"/>
            <p:cNvSpPr/>
            <p:nvPr/>
          </p:nvSpPr>
          <p:spPr>
            <a:xfrm>
              <a:off x="3211185" y="10305610"/>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68" name="Shape 133"/>
            <p:cNvSpPr/>
            <p:nvPr/>
          </p:nvSpPr>
          <p:spPr>
            <a:xfrm>
              <a:off x="4959499" y="7097753"/>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69" name="Shape 147"/>
            <p:cNvSpPr/>
            <p:nvPr/>
          </p:nvSpPr>
          <p:spPr>
            <a:xfrm>
              <a:off x="3476583" y="9642909"/>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70" name="Shape 148"/>
            <p:cNvSpPr/>
            <p:nvPr/>
          </p:nvSpPr>
          <p:spPr>
            <a:xfrm>
              <a:off x="3476582" y="10967151"/>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71" name="Shape 119"/>
            <p:cNvSpPr/>
            <p:nvPr/>
          </p:nvSpPr>
          <p:spPr>
            <a:xfrm>
              <a:off x="6471521" y="6996830"/>
              <a:ext cx="1966749" cy="40010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solidFill>
                    <a:schemeClr val="bg1">
                      <a:lumMod val="50000"/>
                    </a:schemeClr>
                  </a:solidFill>
                </a:rPr>
                <a:t>Impairment is stable and needs are predictable/stable</a:t>
              </a:r>
              <a:endParaRPr>
                <a:solidFill>
                  <a:schemeClr val="bg1">
                    <a:lumMod val="50000"/>
                  </a:schemeClr>
                </a:solidFill>
              </a:endParaRPr>
            </a:p>
          </p:txBody>
        </p:sp>
        <p:sp>
          <p:nvSpPr>
            <p:cNvPr id="72" name="Shape 123"/>
            <p:cNvSpPr/>
            <p:nvPr/>
          </p:nvSpPr>
          <p:spPr>
            <a:xfrm>
              <a:off x="6471521" y="9522191"/>
              <a:ext cx="1561172" cy="40010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Good access to quality service/support</a:t>
              </a:r>
              <a:endParaRPr/>
            </a:p>
          </p:txBody>
        </p:sp>
      </p:grpSp>
      <p:sp>
        <p:nvSpPr>
          <p:cNvPr id="73" name="TextBox 72"/>
          <p:cNvSpPr txBox="1"/>
          <p:nvPr/>
        </p:nvSpPr>
        <p:spPr>
          <a:xfrm>
            <a:off x="450652" y="419027"/>
            <a:ext cx="8289405" cy="462434"/>
          </a:xfrm>
          <a:prstGeom prst="rect">
            <a:avLst/>
          </a:prstGeom>
          <a:noFill/>
        </p:spPr>
        <p:txBody>
          <a:bodyPr wrap="square" rtlCol="0">
            <a:spAutoFit/>
          </a:bodyPr>
          <a:lstStyle/>
          <a:p>
            <a:r>
              <a:rPr lang="en-US" b="1" dirty="0" smtClean="0">
                <a:solidFill>
                  <a:schemeClr val="accent1"/>
                </a:solidFill>
                <a:latin typeface="Arial" charset="0"/>
                <a:ea typeface="Arial" charset="0"/>
                <a:cs typeface="Arial" charset="0"/>
              </a:rPr>
              <a:t>Marama | 62</a:t>
            </a:r>
            <a:endParaRPr lang="en-US" b="1" dirty="0">
              <a:solidFill>
                <a:schemeClr val="accent1"/>
              </a:solidFill>
              <a:latin typeface="Arial" charset="0"/>
              <a:ea typeface="Arial" charset="0"/>
              <a:cs typeface="Arial" charset="0"/>
            </a:endParaRPr>
          </a:p>
        </p:txBody>
      </p:sp>
      <p:sp>
        <p:nvSpPr>
          <p:cNvPr id="74" name="Rectangle 73"/>
          <p:cNvSpPr/>
          <p:nvPr/>
        </p:nvSpPr>
        <p:spPr>
          <a:xfrm>
            <a:off x="450652" y="3508395"/>
            <a:ext cx="1887312" cy="307777"/>
          </a:xfrm>
          <a:prstGeom prst="rect">
            <a:avLst/>
          </a:prstGeom>
        </p:spPr>
        <p:txBody>
          <a:bodyPr wrap="none">
            <a:spAutoFit/>
          </a:bodyPr>
          <a:lstStyle/>
          <a:p>
            <a:r>
              <a:rPr lang="en-US" sz="1400" dirty="0">
                <a:solidFill>
                  <a:schemeClr val="accent1"/>
                </a:solidFill>
              </a:rPr>
              <a:t>Critical diversity factors</a:t>
            </a:r>
            <a:endParaRPr lang="en-GB" sz="1400" dirty="0">
              <a:solidFill>
                <a:schemeClr val="accent1"/>
              </a:solidFill>
            </a:endParaRPr>
          </a:p>
        </p:txBody>
      </p:sp>
      <p:sp>
        <p:nvSpPr>
          <p:cNvPr id="3" name="Slide Number Placeholder 2"/>
          <p:cNvSpPr>
            <a:spLocks noGrp="1"/>
          </p:cNvSpPr>
          <p:nvPr>
            <p:ph type="sldNum" sz="quarter" idx="12"/>
          </p:nvPr>
        </p:nvSpPr>
        <p:spPr/>
        <p:txBody>
          <a:bodyPr/>
          <a:lstStyle/>
          <a:p>
            <a:fld id="{465C6875-824B-3941-A31A-199FBD3E3463}" type="slidenum">
              <a:rPr lang="en-US" smtClean="0"/>
              <a:t>36</a:t>
            </a:fld>
            <a:endParaRPr lang="en-US" dirty="0"/>
          </a:p>
        </p:txBody>
      </p:sp>
      <p:sp>
        <p:nvSpPr>
          <p:cNvPr id="47" name="Footer Placeholder 8"/>
          <p:cNvSpPr txBox="1">
            <a:spLocks/>
          </p:cNvSpPr>
          <p:nvPr/>
        </p:nvSpPr>
        <p:spPr>
          <a:xfrm>
            <a:off x="660083" y="12011554"/>
            <a:ext cx="5683567" cy="681038"/>
          </a:xfrm>
          <a:prstGeom prst="rect">
            <a:avLst/>
          </a:prstGeom>
        </p:spPr>
        <p:txBody>
          <a:bodyPr vert="horz" lIns="91440" tIns="45720" rIns="91440" bIns="45720" rtlCol="0" anchor="ctr"/>
          <a:lstStyle>
            <a:defPPr>
              <a:defRPr lang="en-US"/>
            </a:defPPr>
            <a:lvl1pPr marL="0" algn="l" defTabSz="1221913" rtl="0" eaLnBrk="1" latinLnBrk="0" hangingPunct="1">
              <a:defRPr sz="900" kern="1200">
                <a:solidFill>
                  <a:schemeClr val="tx1">
                    <a:tint val="75000"/>
                  </a:schemeClr>
                </a:solidFill>
                <a:latin typeface="Roboto" charset="0"/>
                <a:ea typeface="Roboto" charset="0"/>
                <a:cs typeface="Roboto" charset="0"/>
              </a:defRPr>
            </a:lvl1pPr>
            <a:lvl2pPr marL="610956" algn="l" defTabSz="1221913" rtl="0" eaLnBrk="1" latinLnBrk="0" hangingPunct="1">
              <a:defRPr sz="2405" kern="1200">
                <a:solidFill>
                  <a:schemeClr val="tx1"/>
                </a:solidFill>
                <a:latin typeface="+mn-lt"/>
                <a:ea typeface="+mn-ea"/>
                <a:cs typeface="+mn-cs"/>
              </a:defRPr>
            </a:lvl2pPr>
            <a:lvl3pPr marL="1221913" algn="l" defTabSz="1221913" rtl="0" eaLnBrk="1" latinLnBrk="0" hangingPunct="1">
              <a:defRPr sz="2405" kern="1200">
                <a:solidFill>
                  <a:schemeClr val="tx1"/>
                </a:solidFill>
                <a:latin typeface="+mn-lt"/>
                <a:ea typeface="+mn-ea"/>
                <a:cs typeface="+mn-cs"/>
              </a:defRPr>
            </a:lvl3pPr>
            <a:lvl4pPr marL="1832869" algn="l" defTabSz="1221913" rtl="0" eaLnBrk="1" latinLnBrk="0" hangingPunct="1">
              <a:defRPr sz="2405" kern="1200">
                <a:solidFill>
                  <a:schemeClr val="tx1"/>
                </a:solidFill>
                <a:latin typeface="+mn-lt"/>
                <a:ea typeface="+mn-ea"/>
                <a:cs typeface="+mn-cs"/>
              </a:defRPr>
            </a:lvl4pPr>
            <a:lvl5pPr marL="2443825" algn="l" defTabSz="1221913" rtl="0" eaLnBrk="1" latinLnBrk="0" hangingPunct="1">
              <a:defRPr sz="2405" kern="1200">
                <a:solidFill>
                  <a:schemeClr val="tx1"/>
                </a:solidFill>
                <a:latin typeface="+mn-lt"/>
                <a:ea typeface="+mn-ea"/>
                <a:cs typeface="+mn-cs"/>
              </a:defRPr>
            </a:lvl5pPr>
            <a:lvl6pPr marL="3054782" algn="l" defTabSz="1221913" rtl="0" eaLnBrk="1" latinLnBrk="0" hangingPunct="1">
              <a:defRPr sz="2405" kern="1200">
                <a:solidFill>
                  <a:schemeClr val="tx1"/>
                </a:solidFill>
                <a:latin typeface="+mn-lt"/>
                <a:ea typeface="+mn-ea"/>
                <a:cs typeface="+mn-cs"/>
              </a:defRPr>
            </a:lvl6pPr>
            <a:lvl7pPr marL="3665738" algn="l" defTabSz="1221913" rtl="0" eaLnBrk="1" latinLnBrk="0" hangingPunct="1">
              <a:defRPr sz="2405" kern="1200">
                <a:solidFill>
                  <a:schemeClr val="tx1"/>
                </a:solidFill>
                <a:latin typeface="+mn-lt"/>
                <a:ea typeface="+mn-ea"/>
                <a:cs typeface="+mn-cs"/>
              </a:defRPr>
            </a:lvl7pPr>
            <a:lvl8pPr marL="4276695" algn="l" defTabSz="1221913" rtl="0" eaLnBrk="1" latinLnBrk="0" hangingPunct="1">
              <a:defRPr sz="2405" kern="1200">
                <a:solidFill>
                  <a:schemeClr val="tx1"/>
                </a:solidFill>
                <a:latin typeface="+mn-lt"/>
                <a:ea typeface="+mn-ea"/>
                <a:cs typeface="+mn-cs"/>
              </a:defRPr>
            </a:lvl8pPr>
            <a:lvl9pPr marL="4887651" algn="l" defTabSz="1221913" rtl="0" eaLnBrk="1" latinLnBrk="0" hangingPunct="1">
              <a:defRPr sz="2405" kern="1200">
                <a:solidFill>
                  <a:schemeClr val="tx1"/>
                </a:solidFill>
                <a:latin typeface="+mn-lt"/>
                <a:ea typeface="+mn-ea"/>
                <a:cs typeface="+mn-cs"/>
              </a:defRPr>
            </a:lvl9pPr>
          </a:lstStyle>
          <a:p>
            <a:r>
              <a:rPr lang="en-NZ" dirty="0">
                <a:solidFill>
                  <a:schemeClr val="tx1">
                    <a:lumMod val="50000"/>
                    <a:lumOff val="50000"/>
                  </a:schemeClr>
                </a:solidFill>
              </a:rPr>
              <a:t>Enabling Good Lives | Personas for Disability Support System transformation  </a:t>
            </a:r>
            <a:endParaRPr lang="en-US" dirty="0"/>
          </a:p>
        </p:txBody>
      </p:sp>
    </p:spTree>
    <p:extLst>
      <p:ext uri="{BB962C8B-B14F-4D97-AF65-F5344CB8AC3E}">
        <p14:creationId xmlns:p14="http://schemas.microsoft.com/office/powerpoint/2010/main" val="1181050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8582" y="1169662"/>
            <a:ext cx="8580168" cy="2677656"/>
          </a:xfrm>
          <a:prstGeom prst="rect">
            <a:avLst/>
          </a:prstGeom>
          <a:noFill/>
        </p:spPr>
        <p:txBody>
          <a:bodyPr wrap="square" rtlCol="0">
            <a:spAutoFit/>
          </a:bodyPr>
          <a:lstStyle/>
          <a:p>
            <a:r>
              <a:rPr lang="en-US" sz="1200" dirty="0" smtClean="0"/>
              <a:t>Jenny</a:t>
            </a:r>
            <a:r>
              <a:rPr lang="en-US" sz="1200" dirty="0"/>
              <a:t>, whose disability is undiagnosed, currently lives at home with her parents in Christchurch. She’s attending the local college and works one day a week at a rest home.</a:t>
            </a:r>
            <a:endParaRPr lang="en-GB" sz="1200" b="1" dirty="0"/>
          </a:p>
          <a:p>
            <a:r>
              <a:rPr lang="en-US" sz="1200" dirty="0"/>
              <a:t> </a:t>
            </a:r>
            <a:endParaRPr lang="en-GB" sz="1200" b="1" dirty="0"/>
          </a:p>
          <a:p>
            <a:r>
              <a:rPr lang="en-US" sz="1200" dirty="0"/>
              <a:t>Jenny loves working and wants to be independent. Her dream is to find full-time employment when she leaves school, and possibly even study at a later stage. Having control of her own money is also very important to her.</a:t>
            </a:r>
            <a:endParaRPr lang="en-GB" sz="1200" b="1" dirty="0"/>
          </a:p>
          <a:p>
            <a:r>
              <a:rPr lang="en-US" sz="1200" dirty="0"/>
              <a:t> </a:t>
            </a:r>
            <a:endParaRPr lang="en-GB" sz="1200" b="1" dirty="0"/>
          </a:p>
          <a:p>
            <a:r>
              <a:rPr lang="en-US" sz="1200" dirty="0"/>
              <a:t>Jenny’s parents, who had her quite late in life, are now in their 60s. They know how much Jenny wants to be independent, however they’re concerned about the realities of this, when they’re no longer around to provide support, guidance and advocate on Jenny’s behalf. While they will be able to leave Jenny a small nest egg, they know it’s not enough to secure an independent future for their daughter.</a:t>
            </a:r>
            <a:endParaRPr lang="en-GB" sz="1200" b="1" dirty="0"/>
          </a:p>
          <a:p>
            <a:r>
              <a:rPr lang="en-US" sz="1200" dirty="0"/>
              <a:t> </a:t>
            </a:r>
            <a:endParaRPr lang="en-GB" sz="1200" b="1" dirty="0"/>
          </a:p>
          <a:p>
            <a:r>
              <a:rPr lang="en-US" sz="1200" dirty="0"/>
              <a:t>Currently Jenny has two hours per week buddy support, which she loves, especially as she can decide how to use this support to best meet her needs. Jenny would need access to a lot more support in the future, if she is to realise her dream of setting up in a flat and be able to cope with the realities of daily life without her parents</a:t>
            </a:r>
            <a:r>
              <a:rPr lang="en-US" sz="1200" dirty="0" smtClean="0"/>
              <a:t>.</a:t>
            </a:r>
            <a:endParaRPr lang="en-GB" sz="1200" b="1" dirty="0"/>
          </a:p>
        </p:txBody>
      </p:sp>
      <p:grpSp>
        <p:nvGrpSpPr>
          <p:cNvPr id="2" name="Group 1"/>
          <p:cNvGrpSpPr/>
          <p:nvPr/>
        </p:nvGrpSpPr>
        <p:grpSpPr>
          <a:xfrm>
            <a:off x="512255" y="4691364"/>
            <a:ext cx="8416984" cy="4553829"/>
            <a:chOff x="422606" y="6985286"/>
            <a:chExt cx="8416984" cy="4553829"/>
          </a:xfrm>
        </p:grpSpPr>
        <p:sp>
          <p:nvSpPr>
            <p:cNvPr id="33" name="Shape 127"/>
            <p:cNvSpPr/>
            <p:nvPr/>
          </p:nvSpPr>
          <p:spPr>
            <a:xfrm>
              <a:off x="3086015" y="10394544"/>
              <a:ext cx="3163155" cy="2"/>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34" name="Shape 128"/>
            <p:cNvSpPr/>
            <p:nvPr/>
          </p:nvSpPr>
          <p:spPr>
            <a:xfrm>
              <a:off x="431742" y="10961173"/>
              <a:ext cx="1970790"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Person and/or their natural support can’t see or articulate for a future that is right for them</a:t>
              </a:r>
              <a:endParaRPr/>
            </a:p>
          </p:txBody>
        </p:sp>
        <p:sp>
          <p:nvSpPr>
            <p:cNvPr id="35" name="Shape 119"/>
            <p:cNvSpPr/>
            <p:nvPr/>
          </p:nvSpPr>
          <p:spPr>
            <a:xfrm>
              <a:off x="423887" y="6985286"/>
              <a:ext cx="2245850" cy="40010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solidFill>
                    <a:schemeClr val="bg1">
                      <a:lumMod val="50000"/>
                    </a:schemeClr>
                  </a:solidFill>
                </a:rPr>
                <a:t>Impairment fluctuates or is progressing to a greater impairment</a:t>
              </a:r>
              <a:endParaRPr>
                <a:solidFill>
                  <a:schemeClr val="bg1">
                    <a:lumMod val="50000"/>
                  </a:schemeClr>
                </a:solidFill>
              </a:endParaRPr>
            </a:p>
          </p:txBody>
        </p:sp>
        <p:sp>
          <p:nvSpPr>
            <p:cNvPr id="36" name="Shape 120"/>
            <p:cNvSpPr/>
            <p:nvPr/>
          </p:nvSpPr>
          <p:spPr>
            <a:xfrm>
              <a:off x="423887" y="7559036"/>
              <a:ext cx="2363981"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Dysfunctional, isolating family environment with low/detrimental</a:t>
              </a:r>
              <a:br>
                <a:rPr lang="en-AU" dirty="0" smtClean="0"/>
              </a:br>
              <a:r>
                <a:rPr lang="en-AU" dirty="0" smtClean="0"/>
                <a:t>family capabilities</a:t>
              </a:r>
              <a:endParaRPr/>
            </a:p>
          </p:txBody>
        </p:sp>
        <p:sp>
          <p:nvSpPr>
            <p:cNvPr id="37" name="Shape 121"/>
            <p:cNvSpPr/>
            <p:nvPr/>
          </p:nvSpPr>
          <p:spPr>
            <a:xfrm>
              <a:off x="422606" y="8232638"/>
              <a:ext cx="2345692"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Lack of support &amp; confidence in making decisions, authorising consent &amp; processing information</a:t>
              </a:r>
              <a:endParaRPr/>
            </a:p>
          </p:txBody>
        </p:sp>
        <p:sp>
          <p:nvSpPr>
            <p:cNvPr id="38" name="Shape 122"/>
            <p:cNvSpPr/>
            <p:nvPr/>
          </p:nvSpPr>
          <p:spPr>
            <a:xfrm>
              <a:off x="431742" y="8834242"/>
              <a:ext cx="2309117" cy="40010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Options to lead a quality life </a:t>
              </a:r>
              <a:br>
                <a:rPr lang="en-AU" dirty="0" smtClean="0"/>
              </a:br>
              <a:r>
                <a:rPr lang="en-AU" dirty="0" smtClean="0"/>
                <a:t>limited by poverty</a:t>
              </a:r>
              <a:endParaRPr/>
            </a:p>
          </p:txBody>
        </p:sp>
        <p:sp>
          <p:nvSpPr>
            <p:cNvPr id="39" name="Shape 123"/>
            <p:cNvSpPr/>
            <p:nvPr/>
          </p:nvSpPr>
          <p:spPr>
            <a:xfrm>
              <a:off x="450652" y="9445246"/>
              <a:ext cx="2048553"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Little or no access to service/support or only access </a:t>
              </a:r>
              <a:br>
                <a:rPr lang="en-AU" dirty="0" smtClean="0"/>
              </a:br>
              <a:r>
                <a:rPr lang="en-AU" dirty="0" smtClean="0"/>
                <a:t>low quality services</a:t>
              </a:r>
              <a:endParaRPr/>
            </a:p>
          </p:txBody>
        </p:sp>
        <p:sp>
          <p:nvSpPr>
            <p:cNvPr id="40" name="Shape 128"/>
            <p:cNvSpPr/>
            <p:nvPr/>
          </p:nvSpPr>
          <p:spPr>
            <a:xfrm>
              <a:off x="422606" y="10159111"/>
              <a:ext cx="1970790"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Little/no opportunities for meaningful employment, or work doesn’t match skill set/abilities</a:t>
              </a:r>
              <a:endParaRPr/>
            </a:p>
          </p:txBody>
        </p:sp>
        <p:sp>
          <p:nvSpPr>
            <p:cNvPr id="41" name="Shape 128"/>
            <p:cNvSpPr/>
            <p:nvPr/>
          </p:nvSpPr>
          <p:spPr>
            <a:xfrm>
              <a:off x="6481304" y="10985121"/>
              <a:ext cx="1970790"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Person and/or their natural support dream and articulate a future that is right for them</a:t>
              </a:r>
              <a:endParaRPr/>
            </a:p>
          </p:txBody>
        </p:sp>
        <p:sp>
          <p:nvSpPr>
            <p:cNvPr id="42" name="Shape 120"/>
            <p:cNvSpPr/>
            <p:nvPr/>
          </p:nvSpPr>
          <p:spPr>
            <a:xfrm>
              <a:off x="6475609" y="7492649"/>
              <a:ext cx="2363981"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Resilient, positive family with strong communication skills &amp; problem </a:t>
              </a:r>
              <a:br>
                <a:rPr lang="en-AU" dirty="0" smtClean="0"/>
              </a:br>
              <a:r>
                <a:rPr lang="en-AU" dirty="0" smtClean="0"/>
                <a:t>solving capabilities</a:t>
              </a:r>
              <a:endParaRPr/>
            </a:p>
          </p:txBody>
        </p:sp>
        <p:sp>
          <p:nvSpPr>
            <p:cNvPr id="43" name="Shape 121"/>
            <p:cNvSpPr/>
            <p:nvPr/>
          </p:nvSpPr>
          <p:spPr>
            <a:xfrm>
              <a:off x="6464294" y="8165152"/>
              <a:ext cx="2345692"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Confident &amp; supported in making decisions, authorising consent &amp; processing information</a:t>
              </a:r>
              <a:endParaRPr/>
            </a:p>
          </p:txBody>
        </p:sp>
        <p:sp>
          <p:nvSpPr>
            <p:cNvPr id="44" name="Shape 122"/>
            <p:cNvSpPr/>
            <p:nvPr/>
          </p:nvSpPr>
          <p:spPr>
            <a:xfrm>
              <a:off x="6464294" y="8788738"/>
              <a:ext cx="2309117"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Options to lead a quality life are available due to financial stability/position</a:t>
              </a:r>
              <a:endParaRPr/>
            </a:p>
          </p:txBody>
        </p:sp>
        <p:sp>
          <p:nvSpPr>
            <p:cNvPr id="45" name="Shape 128"/>
            <p:cNvSpPr/>
            <p:nvPr/>
          </p:nvSpPr>
          <p:spPr>
            <a:xfrm>
              <a:off x="6471521" y="10113724"/>
              <a:ext cx="2362617" cy="70788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Has a range of opportunities to participate in meaningful </a:t>
              </a:r>
              <a:br>
                <a:rPr lang="en-AU" dirty="0" smtClean="0"/>
              </a:br>
              <a:r>
                <a:rPr lang="en-AU" dirty="0" smtClean="0"/>
                <a:t>employment that matches skill set/abilities</a:t>
              </a:r>
              <a:endParaRPr/>
            </a:p>
          </p:txBody>
        </p:sp>
        <p:sp>
          <p:nvSpPr>
            <p:cNvPr id="46" name="Shape 114"/>
            <p:cNvSpPr/>
            <p:nvPr/>
          </p:nvSpPr>
          <p:spPr>
            <a:xfrm>
              <a:off x="3086015" y="7788436"/>
              <a:ext cx="3163156" cy="2"/>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56" name="Shape 115"/>
            <p:cNvSpPr/>
            <p:nvPr/>
          </p:nvSpPr>
          <p:spPr>
            <a:xfrm>
              <a:off x="3086016" y="7177784"/>
              <a:ext cx="3163156" cy="2"/>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57" name="Shape 117"/>
            <p:cNvSpPr/>
            <p:nvPr/>
          </p:nvSpPr>
          <p:spPr>
            <a:xfrm>
              <a:off x="3086014" y="8412872"/>
              <a:ext cx="3163156" cy="3613"/>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58" name="Shape 118"/>
            <p:cNvSpPr/>
            <p:nvPr/>
          </p:nvSpPr>
          <p:spPr>
            <a:xfrm>
              <a:off x="3086014" y="9051176"/>
              <a:ext cx="3163156" cy="4"/>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59" name="Shape 125"/>
            <p:cNvSpPr/>
            <p:nvPr/>
          </p:nvSpPr>
          <p:spPr>
            <a:xfrm>
              <a:off x="3086014" y="9720969"/>
              <a:ext cx="3163156" cy="2"/>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60" name="Shape 127"/>
            <p:cNvSpPr/>
            <p:nvPr/>
          </p:nvSpPr>
          <p:spPr>
            <a:xfrm>
              <a:off x="3086014" y="11064437"/>
              <a:ext cx="3163156" cy="2"/>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61" name="Shape 129"/>
            <p:cNvSpPr/>
            <p:nvPr/>
          </p:nvSpPr>
          <p:spPr>
            <a:xfrm>
              <a:off x="4715550" y="7711949"/>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62" name="Shape 130"/>
            <p:cNvSpPr/>
            <p:nvPr/>
          </p:nvSpPr>
          <p:spPr>
            <a:xfrm>
              <a:off x="4077499" y="8941904"/>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63" name="Shape 131"/>
            <p:cNvSpPr/>
            <p:nvPr/>
          </p:nvSpPr>
          <p:spPr>
            <a:xfrm>
              <a:off x="4451373" y="8320239"/>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64" name="Shape 132"/>
            <p:cNvSpPr/>
            <p:nvPr/>
          </p:nvSpPr>
          <p:spPr>
            <a:xfrm>
              <a:off x="4871671" y="10305610"/>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66" name="Shape 147"/>
            <p:cNvSpPr/>
            <p:nvPr/>
          </p:nvSpPr>
          <p:spPr>
            <a:xfrm>
              <a:off x="4451372" y="9642909"/>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67" name="Shape 148"/>
            <p:cNvSpPr/>
            <p:nvPr/>
          </p:nvSpPr>
          <p:spPr>
            <a:xfrm>
              <a:off x="4451372" y="10967151"/>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68" name="Shape 119"/>
            <p:cNvSpPr/>
            <p:nvPr/>
          </p:nvSpPr>
          <p:spPr>
            <a:xfrm>
              <a:off x="6471521" y="6996830"/>
              <a:ext cx="1966749" cy="40010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solidFill>
                    <a:schemeClr val="bg1">
                      <a:lumMod val="50000"/>
                    </a:schemeClr>
                  </a:solidFill>
                </a:rPr>
                <a:t>Impairment is stable and needs are predictable/stable</a:t>
              </a:r>
              <a:endParaRPr>
                <a:solidFill>
                  <a:schemeClr val="bg1">
                    <a:lumMod val="50000"/>
                  </a:schemeClr>
                </a:solidFill>
              </a:endParaRPr>
            </a:p>
          </p:txBody>
        </p:sp>
        <p:sp>
          <p:nvSpPr>
            <p:cNvPr id="69" name="Shape 123"/>
            <p:cNvSpPr/>
            <p:nvPr/>
          </p:nvSpPr>
          <p:spPr>
            <a:xfrm>
              <a:off x="6471521" y="9522191"/>
              <a:ext cx="1561172" cy="40010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Good access to quality service/support</a:t>
              </a:r>
              <a:endParaRPr/>
            </a:p>
          </p:txBody>
        </p:sp>
      </p:grpSp>
      <p:sp>
        <p:nvSpPr>
          <p:cNvPr id="70" name="TextBox 69"/>
          <p:cNvSpPr txBox="1"/>
          <p:nvPr/>
        </p:nvSpPr>
        <p:spPr>
          <a:xfrm>
            <a:off x="450652" y="419027"/>
            <a:ext cx="8289405" cy="462434"/>
          </a:xfrm>
          <a:prstGeom prst="rect">
            <a:avLst/>
          </a:prstGeom>
          <a:noFill/>
        </p:spPr>
        <p:txBody>
          <a:bodyPr wrap="square" rtlCol="0">
            <a:spAutoFit/>
          </a:bodyPr>
          <a:lstStyle/>
          <a:p>
            <a:r>
              <a:rPr lang="en-US" b="1" dirty="0" smtClean="0">
                <a:solidFill>
                  <a:schemeClr val="accent1"/>
                </a:solidFill>
                <a:latin typeface="Arial" charset="0"/>
                <a:ea typeface="Arial" charset="0"/>
                <a:cs typeface="Arial" charset="0"/>
              </a:rPr>
              <a:t>Jenny | 18</a:t>
            </a:r>
            <a:endParaRPr lang="en-US" b="1" dirty="0">
              <a:solidFill>
                <a:schemeClr val="accent1"/>
              </a:solidFill>
              <a:latin typeface="Arial" charset="0"/>
              <a:ea typeface="Arial" charset="0"/>
              <a:cs typeface="Arial" charset="0"/>
            </a:endParaRPr>
          </a:p>
        </p:txBody>
      </p:sp>
      <p:sp>
        <p:nvSpPr>
          <p:cNvPr id="71" name="Rectangle 70"/>
          <p:cNvSpPr/>
          <p:nvPr/>
        </p:nvSpPr>
        <p:spPr>
          <a:xfrm>
            <a:off x="450652" y="4135519"/>
            <a:ext cx="1887312" cy="307777"/>
          </a:xfrm>
          <a:prstGeom prst="rect">
            <a:avLst/>
          </a:prstGeom>
        </p:spPr>
        <p:txBody>
          <a:bodyPr wrap="none">
            <a:spAutoFit/>
          </a:bodyPr>
          <a:lstStyle/>
          <a:p>
            <a:r>
              <a:rPr lang="en-US" sz="1400" dirty="0">
                <a:solidFill>
                  <a:schemeClr val="accent1"/>
                </a:solidFill>
              </a:rPr>
              <a:t>Critical diversity factors</a:t>
            </a:r>
            <a:endParaRPr lang="en-GB" sz="1400" dirty="0">
              <a:solidFill>
                <a:schemeClr val="accent1"/>
              </a:solidFill>
            </a:endParaRPr>
          </a:p>
        </p:txBody>
      </p:sp>
      <p:sp>
        <p:nvSpPr>
          <p:cNvPr id="4" name="Slide Number Placeholder 3"/>
          <p:cNvSpPr>
            <a:spLocks noGrp="1"/>
          </p:cNvSpPr>
          <p:nvPr>
            <p:ph type="sldNum" sz="quarter" idx="12"/>
          </p:nvPr>
        </p:nvSpPr>
        <p:spPr/>
        <p:txBody>
          <a:bodyPr/>
          <a:lstStyle/>
          <a:p>
            <a:fld id="{465C6875-824B-3941-A31A-199FBD3E3463}" type="slidenum">
              <a:rPr lang="en-US" smtClean="0"/>
              <a:t>37</a:t>
            </a:fld>
            <a:endParaRPr lang="en-US" dirty="0"/>
          </a:p>
        </p:txBody>
      </p:sp>
      <p:sp>
        <p:nvSpPr>
          <p:cNvPr id="47" name="Footer Placeholder 8"/>
          <p:cNvSpPr txBox="1">
            <a:spLocks/>
          </p:cNvSpPr>
          <p:nvPr/>
        </p:nvSpPr>
        <p:spPr>
          <a:xfrm>
            <a:off x="660083" y="12011554"/>
            <a:ext cx="5683567" cy="681038"/>
          </a:xfrm>
          <a:prstGeom prst="rect">
            <a:avLst/>
          </a:prstGeom>
        </p:spPr>
        <p:txBody>
          <a:bodyPr vert="horz" lIns="91440" tIns="45720" rIns="91440" bIns="45720" rtlCol="0" anchor="ctr"/>
          <a:lstStyle>
            <a:defPPr>
              <a:defRPr lang="en-US"/>
            </a:defPPr>
            <a:lvl1pPr marL="0" algn="l" defTabSz="1221913" rtl="0" eaLnBrk="1" latinLnBrk="0" hangingPunct="1">
              <a:defRPr sz="900" kern="1200">
                <a:solidFill>
                  <a:schemeClr val="tx1">
                    <a:tint val="75000"/>
                  </a:schemeClr>
                </a:solidFill>
                <a:latin typeface="Roboto" charset="0"/>
                <a:ea typeface="Roboto" charset="0"/>
                <a:cs typeface="Roboto" charset="0"/>
              </a:defRPr>
            </a:lvl1pPr>
            <a:lvl2pPr marL="610956" algn="l" defTabSz="1221913" rtl="0" eaLnBrk="1" latinLnBrk="0" hangingPunct="1">
              <a:defRPr sz="2405" kern="1200">
                <a:solidFill>
                  <a:schemeClr val="tx1"/>
                </a:solidFill>
                <a:latin typeface="+mn-lt"/>
                <a:ea typeface="+mn-ea"/>
                <a:cs typeface="+mn-cs"/>
              </a:defRPr>
            </a:lvl2pPr>
            <a:lvl3pPr marL="1221913" algn="l" defTabSz="1221913" rtl="0" eaLnBrk="1" latinLnBrk="0" hangingPunct="1">
              <a:defRPr sz="2405" kern="1200">
                <a:solidFill>
                  <a:schemeClr val="tx1"/>
                </a:solidFill>
                <a:latin typeface="+mn-lt"/>
                <a:ea typeface="+mn-ea"/>
                <a:cs typeface="+mn-cs"/>
              </a:defRPr>
            </a:lvl3pPr>
            <a:lvl4pPr marL="1832869" algn="l" defTabSz="1221913" rtl="0" eaLnBrk="1" latinLnBrk="0" hangingPunct="1">
              <a:defRPr sz="2405" kern="1200">
                <a:solidFill>
                  <a:schemeClr val="tx1"/>
                </a:solidFill>
                <a:latin typeface="+mn-lt"/>
                <a:ea typeface="+mn-ea"/>
                <a:cs typeface="+mn-cs"/>
              </a:defRPr>
            </a:lvl4pPr>
            <a:lvl5pPr marL="2443825" algn="l" defTabSz="1221913" rtl="0" eaLnBrk="1" latinLnBrk="0" hangingPunct="1">
              <a:defRPr sz="2405" kern="1200">
                <a:solidFill>
                  <a:schemeClr val="tx1"/>
                </a:solidFill>
                <a:latin typeface="+mn-lt"/>
                <a:ea typeface="+mn-ea"/>
                <a:cs typeface="+mn-cs"/>
              </a:defRPr>
            </a:lvl5pPr>
            <a:lvl6pPr marL="3054782" algn="l" defTabSz="1221913" rtl="0" eaLnBrk="1" latinLnBrk="0" hangingPunct="1">
              <a:defRPr sz="2405" kern="1200">
                <a:solidFill>
                  <a:schemeClr val="tx1"/>
                </a:solidFill>
                <a:latin typeface="+mn-lt"/>
                <a:ea typeface="+mn-ea"/>
                <a:cs typeface="+mn-cs"/>
              </a:defRPr>
            </a:lvl6pPr>
            <a:lvl7pPr marL="3665738" algn="l" defTabSz="1221913" rtl="0" eaLnBrk="1" latinLnBrk="0" hangingPunct="1">
              <a:defRPr sz="2405" kern="1200">
                <a:solidFill>
                  <a:schemeClr val="tx1"/>
                </a:solidFill>
                <a:latin typeface="+mn-lt"/>
                <a:ea typeface="+mn-ea"/>
                <a:cs typeface="+mn-cs"/>
              </a:defRPr>
            </a:lvl7pPr>
            <a:lvl8pPr marL="4276695" algn="l" defTabSz="1221913" rtl="0" eaLnBrk="1" latinLnBrk="0" hangingPunct="1">
              <a:defRPr sz="2405" kern="1200">
                <a:solidFill>
                  <a:schemeClr val="tx1"/>
                </a:solidFill>
                <a:latin typeface="+mn-lt"/>
                <a:ea typeface="+mn-ea"/>
                <a:cs typeface="+mn-cs"/>
              </a:defRPr>
            </a:lvl8pPr>
            <a:lvl9pPr marL="4887651" algn="l" defTabSz="1221913" rtl="0" eaLnBrk="1" latinLnBrk="0" hangingPunct="1">
              <a:defRPr sz="2405" kern="1200">
                <a:solidFill>
                  <a:schemeClr val="tx1"/>
                </a:solidFill>
                <a:latin typeface="+mn-lt"/>
                <a:ea typeface="+mn-ea"/>
                <a:cs typeface="+mn-cs"/>
              </a:defRPr>
            </a:lvl9pPr>
          </a:lstStyle>
          <a:p>
            <a:r>
              <a:rPr lang="en-NZ" dirty="0">
                <a:solidFill>
                  <a:schemeClr val="tx1">
                    <a:lumMod val="50000"/>
                    <a:lumOff val="50000"/>
                  </a:schemeClr>
                </a:solidFill>
              </a:rPr>
              <a:t>Enabling Good Lives | Personas for Disability Support System transformation  </a:t>
            </a:r>
            <a:endParaRPr lang="en-US" dirty="0"/>
          </a:p>
        </p:txBody>
      </p:sp>
      <p:sp>
        <p:nvSpPr>
          <p:cNvPr id="48" name="Shape 128"/>
          <p:cNvSpPr/>
          <p:nvPr/>
        </p:nvSpPr>
        <p:spPr>
          <a:xfrm>
            <a:off x="4541021" y="4654995"/>
            <a:ext cx="331630" cy="2462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solidFill>
                  <a:srgbClr val="688EE8"/>
                </a:solidFill>
              </a:rPr>
              <a:t>N/A</a:t>
            </a:r>
            <a:endParaRPr>
              <a:solidFill>
                <a:srgbClr val="688EE8"/>
              </a:solidFill>
            </a:endParaRPr>
          </a:p>
        </p:txBody>
      </p:sp>
    </p:spTree>
    <p:extLst>
      <p:ext uri="{BB962C8B-B14F-4D97-AF65-F5344CB8AC3E}">
        <p14:creationId xmlns:p14="http://schemas.microsoft.com/office/powerpoint/2010/main" val="725429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8582" y="1169662"/>
            <a:ext cx="8580168" cy="3416320"/>
          </a:xfrm>
          <a:prstGeom prst="rect">
            <a:avLst/>
          </a:prstGeom>
          <a:noFill/>
        </p:spPr>
        <p:txBody>
          <a:bodyPr wrap="square" rtlCol="0">
            <a:spAutoFit/>
          </a:bodyPr>
          <a:lstStyle/>
          <a:p>
            <a:r>
              <a:rPr lang="en-US" sz="1200" dirty="0"/>
              <a:t>Alex is 12 years old and lives at home with his two parents and his 14-year-old brother (who has ASD) and 10-year-old sister. </a:t>
            </a:r>
            <a:br>
              <a:rPr lang="en-US" sz="1200" dirty="0"/>
            </a:br>
            <a:r>
              <a:rPr lang="en-US" sz="1200" dirty="0"/>
              <a:t>  </a:t>
            </a:r>
            <a:br>
              <a:rPr lang="en-US" sz="1200" dirty="0"/>
            </a:br>
            <a:r>
              <a:rPr lang="en-US" sz="1200" dirty="0"/>
              <a:t>Alex has multiple needs including a mild learning disability and Attention Deficit Hyperactivity Disorder (ADHD). The onset of puberty has been a difficult time for Alex and he’s very anxious and confused by sexual feelings. When upset he often threatens his family and sometimes hits his Mum, and this seems to be happening more often.   </a:t>
            </a:r>
            <a:br>
              <a:rPr lang="en-US" sz="1200" dirty="0"/>
            </a:br>
            <a:r>
              <a:rPr lang="en-US" sz="1200" dirty="0"/>
              <a:t>  </a:t>
            </a:r>
            <a:br>
              <a:rPr lang="en-US" sz="1200" dirty="0"/>
            </a:br>
            <a:r>
              <a:rPr lang="en-US" sz="1200" dirty="0"/>
              <a:t>When Alex was stood down from school his Mum gave up her part-time job to look after him during the day. Respite services can’t support Alex and his family at this time due to concerns about how his behaviour might affect others. Explore Services are working with Alex and his family, and are hoping to get him back to school soon, but it’s not going very well.  Alex’s Mum is tired and having problems following the behaviour </a:t>
            </a:r>
            <a:r>
              <a:rPr lang="en-US" sz="1200" dirty="0" smtClean="0"/>
              <a:t>articulate.  </a:t>
            </a:r>
            <a:r>
              <a:rPr lang="en-US" sz="1200" dirty="0"/>
              <a:t>She doesn’t think she can manage for much longer. </a:t>
            </a:r>
            <a:br>
              <a:rPr lang="en-US" sz="1200" dirty="0"/>
            </a:br>
            <a:r>
              <a:rPr lang="en-US" sz="1200" dirty="0"/>
              <a:t>  </a:t>
            </a:r>
            <a:br>
              <a:rPr lang="en-US" sz="1200" dirty="0"/>
            </a:br>
            <a:r>
              <a:rPr lang="en-US" sz="1200" dirty="0"/>
              <a:t>Alex’s Dad is busy with work and when he’s at home spends a lot of time with Alex’s siblings. His sister is very distressed and not sleeping.  She has an appointment with Child and Adolescent Mental Health Services coming up.   </a:t>
            </a:r>
            <a:br>
              <a:rPr lang="en-US" sz="1200" dirty="0"/>
            </a:br>
            <a:r>
              <a:rPr lang="en-US" sz="1200" dirty="0"/>
              <a:t>  </a:t>
            </a:r>
            <a:br>
              <a:rPr lang="en-US" sz="1200" dirty="0"/>
            </a:br>
            <a:r>
              <a:rPr lang="en-US" sz="1200" dirty="0"/>
              <a:t>NASC are very concerned about Alex and his family, however they feel they’ve run out of options. They think it would be better for everyone if Alex went into care for a time and have put the idea to Alex’s parents. They love their son and want to keep him at home but know that something has to change. NASC have reported their concerns to Oranga Tamariki and say that the family are unable to care for Alex at this time.</a:t>
            </a:r>
            <a:r>
              <a:rPr lang="en-GB" sz="1200" dirty="0"/>
              <a:t> </a:t>
            </a:r>
            <a:endParaRPr lang="en-GB" sz="1200" b="1" dirty="0"/>
          </a:p>
        </p:txBody>
      </p:sp>
      <p:sp>
        <p:nvSpPr>
          <p:cNvPr id="33" name="Shape 127"/>
          <p:cNvSpPr/>
          <p:nvPr/>
        </p:nvSpPr>
        <p:spPr>
          <a:xfrm>
            <a:off x="3175664" y="8839286"/>
            <a:ext cx="3163155" cy="2"/>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34" name="Shape 128"/>
          <p:cNvSpPr/>
          <p:nvPr/>
        </p:nvSpPr>
        <p:spPr>
          <a:xfrm>
            <a:off x="521391" y="9405915"/>
            <a:ext cx="1970790"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Person and/or their natural support can’t see or articulate for a future that is right for them</a:t>
            </a:r>
            <a:endParaRPr/>
          </a:p>
        </p:txBody>
      </p:sp>
      <p:sp>
        <p:nvSpPr>
          <p:cNvPr id="35" name="Shape 119"/>
          <p:cNvSpPr/>
          <p:nvPr/>
        </p:nvSpPr>
        <p:spPr>
          <a:xfrm>
            <a:off x="513536" y="5430028"/>
            <a:ext cx="2245850" cy="40010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solidFill>
                  <a:schemeClr val="bg1">
                    <a:lumMod val="50000"/>
                  </a:schemeClr>
                </a:solidFill>
              </a:rPr>
              <a:t>Impairment fluctuates or is progressing to a greater impairment</a:t>
            </a:r>
            <a:endParaRPr>
              <a:solidFill>
                <a:schemeClr val="bg1">
                  <a:lumMod val="50000"/>
                </a:schemeClr>
              </a:solidFill>
            </a:endParaRPr>
          </a:p>
        </p:txBody>
      </p:sp>
      <p:sp>
        <p:nvSpPr>
          <p:cNvPr id="36" name="Shape 120"/>
          <p:cNvSpPr/>
          <p:nvPr/>
        </p:nvSpPr>
        <p:spPr>
          <a:xfrm>
            <a:off x="513536" y="6003778"/>
            <a:ext cx="2363981"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Dysfunctional, isolating family environment with low/detrimental</a:t>
            </a:r>
            <a:br>
              <a:rPr lang="en-AU" dirty="0" smtClean="0"/>
            </a:br>
            <a:r>
              <a:rPr lang="en-AU" dirty="0" smtClean="0"/>
              <a:t> family capabilities</a:t>
            </a:r>
            <a:endParaRPr/>
          </a:p>
        </p:txBody>
      </p:sp>
      <p:sp>
        <p:nvSpPr>
          <p:cNvPr id="37" name="Shape 121"/>
          <p:cNvSpPr/>
          <p:nvPr/>
        </p:nvSpPr>
        <p:spPr>
          <a:xfrm>
            <a:off x="512255" y="6677380"/>
            <a:ext cx="2345692"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Lack of support &amp; confidence in making decisions, authorising consent &amp; processing information</a:t>
            </a:r>
            <a:endParaRPr/>
          </a:p>
        </p:txBody>
      </p:sp>
      <p:sp>
        <p:nvSpPr>
          <p:cNvPr id="38" name="Shape 122"/>
          <p:cNvSpPr/>
          <p:nvPr/>
        </p:nvSpPr>
        <p:spPr>
          <a:xfrm>
            <a:off x="521391" y="7278984"/>
            <a:ext cx="2309117" cy="40010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Options to lead a quality life </a:t>
            </a:r>
            <a:br>
              <a:rPr lang="en-AU" dirty="0" smtClean="0"/>
            </a:br>
            <a:r>
              <a:rPr lang="en-AU" dirty="0" smtClean="0"/>
              <a:t>limited by poverty</a:t>
            </a:r>
            <a:endParaRPr/>
          </a:p>
        </p:txBody>
      </p:sp>
      <p:sp>
        <p:nvSpPr>
          <p:cNvPr id="39" name="Shape 123"/>
          <p:cNvSpPr/>
          <p:nvPr/>
        </p:nvSpPr>
        <p:spPr>
          <a:xfrm>
            <a:off x="540301" y="7889988"/>
            <a:ext cx="2048553"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Little or no access to service/support or only access </a:t>
            </a:r>
            <a:br>
              <a:rPr lang="en-AU" dirty="0" smtClean="0"/>
            </a:br>
            <a:r>
              <a:rPr lang="en-AU" dirty="0" smtClean="0"/>
              <a:t>low quality services</a:t>
            </a:r>
            <a:endParaRPr/>
          </a:p>
        </p:txBody>
      </p:sp>
      <p:sp>
        <p:nvSpPr>
          <p:cNvPr id="40" name="Shape 128"/>
          <p:cNvSpPr/>
          <p:nvPr/>
        </p:nvSpPr>
        <p:spPr>
          <a:xfrm>
            <a:off x="512255" y="8603853"/>
            <a:ext cx="1970790"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Little/no opportunities for meaningful employment, or work doesn’t match skill set/abilities</a:t>
            </a:r>
            <a:endParaRPr/>
          </a:p>
        </p:txBody>
      </p:sp>
      <p:sp>
        <p:nvSpPr>
          <p:cNvPr id="41" name="Shape 128"/>
          <p:cNvSpPr/>
          <p:nvPr/>
        </p:nvSpPr>
        <p:spPr>
          <a:xfrm>
            <a:off x="6570953" y="9429863"/>
            <a:ext cx="1970790"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Person and/or their natural support dream and articulate a future that is right for them</a:t>
            </a:r>
            <a:endParaRPr/>
          </a:p>
        </p:txBody>
      </p:sp>
      <p:sp>
        <p:nvSpPr>
          <p:cNvPr id="42" name="Shape 120"/>
          <p:cNvSpPr/>
          <p:nvPr/>
        </p:nvSpPr>
        <p:spPr>
          <a:xfrm>
            <a:off x="6565258" y="5937391"/>
            <a:ext cx="2363981"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Resilient, positive family with strong communication skills &amp; problem </a:t>
            </a:r>
            <a:br>
              <a:rPr lang="en-AU" dirty="0" smtClean="0"/>
            </a:br>
            <a:r>
              <a:rPr lang="en-AU" dirty="0" smtClean="0"/>
              <a:t>solving capabilities</a:t>
            </a:r>
            <a:endParaRPr/>
          </a:p>
        </p:txBody>
      </p:sp>
      <p:sp>
        <p:nvSpPr>
          <p:cNvPr id="43" name="Shape 121"/>
          <p:cNvSpPr/>
          <p:nvPr/>
        </p:nvSpPr>
        <p:spPr>
          <a:xfrm>
            <a:off x="6553943" y="6609894"/>
            <a:ext cx="2345692"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Confident &amp; supported in making decisions, authorising consent &amp; processing information</a:t>
            </a:r>
            <a:endParaRPr/>
          </a:p>
        </p:txBody>
      </p:sp>
      <p:sp>
        <p:nvSpPr>
          <p:cNvPr id="44" name="Shape 122"/>
          <p:cNvSpPr/>
          <p:nvPr/>
        </p:nvSpPr>
        <p:spPr>
          <a:xfrm>
            <a:off x="6553943" y="7233480"/>
            <a:ext cx="2309117" cy="553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Options to lead a quality life are available due to financial stability/position</a:t>
            </a:r>
            <a:endParaRPr/>
          </a:p>
        </p:txBody>
      </p:sp>
      <p:sp>
        <p:nvSpPr>
          <p:cNvPr id="45" name="Shape 128"/>
          <p:cNvSpPr/>
          <p:nvPr/>
        </p:nvSpPr>
        <p:spPr>
          <a:xfrm>
            <a:off x="6561170" y="8558466"/>
            <a:ext cx="2362617" cy="70788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Has a range of opportunities to participate in meaningful </a:t>
            </a:r>
            <a:br>
              <a:rPr lang="en-AU" dirty="0" smtClean="0"/>
            </a:br>
            <a:r>
              <a:rPr lang="en-AU" dirty="0" smtClean="0"/>
              <a:t>employment that matches skill set/abilities</a:t>
            </a:r>
            <a:endParaRPr/>
          </a:p>
        </p:txBody>
      </p:sp>
      <p:sp>
        <p:nvSpPr>
          <p:cNvPr id="46" name="Shape 114"/>
          <p:cNvSpPr/>
          <p:nvPr/>
        </p:nvSpPr>
        <p:spPr>
          <a:xfrm>
            <a:off x="3175664" y="6233178"/>
            <a:ext cx="3163156" cy="2"/>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56" name="Shape 115"/>
          <p:cNvSpPr/>
          <p:nvPr/>
        </p:nvSpPr>
        <p:spPr>
          <a:xfrm>
            <a:off x="3175665" y="5622526"/>
            <a:ext cx="3163156" cy="2"/>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57" name="Shape 117"/>
          <p:cNvSpPr/>
          <p:nvPr/>
        </p:nvSpPr>
        <p:spPr>
          <a:xfrm>
            <a:off x="3175663" y="6857614"/>
            <a:ext cx="3163156" cy="3613"/>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58" name="Shape 118"/>
          <p:cNvSpPr/>
          <p:nvPr/>
        </p:nvSpPr>
        <p:spPr>
          <a:xfrm>
            <a:off x="3175663" y="7495918"/>
            <a:ext cx="3163156" cy="4"/>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59" name="Shape 125"/>
          <p:cNvSpPr/>
          <p:nvPr/>
        </p:nvSpPr>
        <p:spPr>
          <a:xfrm>
            <a:off x="3175663" y="8165711"/>
            <a:ext cx="3163156" cy="2"/>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60" name="Shape 127"/>
          <p:cNvSpPr/>
          <p:nvPr/>
        </p:nvSpPr>
        <p:spPr>
          <a:xfrm>
            <a:off x="3175663" y="9509179"/>
            <a:ext cx="3163156" cy="2"/>
          </a:xfrm>
          <a:prstGeom prst="line">
            <a:avLst/>
          </a:prstGeom>
          <a:noFill/>
          <a:ln w="6350" cap="flat">
            <a:solidFill>
              <a:srgbClr val="808080"/>
            </a:solidFill>
            <a:prstDash val="solid"/>
            <a:miter lim="800000"/>
          </a:ln>
          <a:effectLst/>
        </p:spPr>
        <p:txBody>
          <a:bodyPr wrap="square" lIns="45718" tIns="45718" rIns="45718" bIns="45718" numCol="1" anchor="t">
            <a:noAutofit/>
          </a:bodyPr>
          <a:lstStyle/>
          <a:p>
            <a:endParaRPr/>
          </a:p>
        </p:txBody>
      </p:sp>
      <p:sp>
        <p:nvSpPr>
          <p:cNvPr id="61" name="Shape 129"/>
          <p:cNvSpPr/>
          <p:nvPr/>
        </p:nvSpPr>
        <p:spPr>
          <a:xfrm>
            <a:off x="4167148" y="6156691"/>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62" name="Shape 130"/>
          <p:cNvSpPr/>
          <p:nvPr/>
        </p:nvSpPr>
        <p:spPr>
          <a:xfrm>
            <a:off x="4663053" y="7386646"/>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63" name="Shape 131"/>
          <p:cNvSpPr/>
          <p:nvPr/>
        </p:nvSpPr>
        <p:spPr>
          <a:xfrm>
            <a:off x="4604250" y="6764981"/>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66" name="Shape 147"/>
          <p:cNvSpPr/>
          <p:nvPr/>
        </p:nvSpPr>
        <p:spPr>
          <a:xfrm>
            <a:off x="4418890" y="8087651"/>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67" name="Shape 148"/>
          <p:cNvSpPr/>
          <p:nvPr/>
        </p:nvSpPr>
        <p:spPr>
          <a:xfrm>
            <a:off x="3820460" y="9411893"/>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68" name="Shape 119"/>
          <p:cNvSpPr/>
          <p:nvPr/>
        </p:nvSpPr>
        <p:spPr>
          <a:xfrm>
            <a:off x="6561170" y="5441572"/>
            <a:ext cx="1966749" cy="40010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solidFill>
                  <a:schemeClr val="bg1">
                    <a:lumMod val="50000"/>
                  </a:schemeClr>
                </a:solidFill>
              </a:rPr>
              <a:t>Impairment is stable and needs are predictable/stable</a:t>
            </a:r>
            <a:endParaRPr>
              <a:solidFill>
                <a:schemeClr val="bg1">
                  <a:lumMod val="50000"/>
                </a:schemeClr>
              </a:solidFill>
            </a:endParaRPr>
          </a:p>
        </p:txBody>
      </p:sp>
      <p:sp>
        <p:nvSpPr>
          <p:cNvPr id="69" name="Shape 123"/>
          <p:cNvSpPr/>
          <p:nvPr/>
        </p:nvSpPr>
        <p:spPr>
          <a:xfrm>
            <a:off x="6561170" y="7966933"/>
            <a:ext cx="1561172" cy="40010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r">
              <a:defRPr sz="1000">
                <a:solidFill>
                  <a:srgbClr val="808080"/>
                </a:solidFill>
                <a:latin typeface="Arial"/>
                <a:ea typeface="Arial"/>
                <a:cs typeface="Arial"/>
                <a:sym typeface="Arial"/>
              </a:defRPr>
            </a:lvl1pPr>
          </a:lstStyle>
          <a:p>
            <a:pPr algn="l"/>
            <a:r>
              <a:rPr lang="en-AU" dirty="0" smtClean="0"/>
              <a:t>Good access to quality service/support</a:t>
            </a:r>
            <a:endParaRPr/>
          </a:p>
        </p:txBody>
      </p:sp>
      <p:sp>
        <p:nvSpPr>
          <p:cNvPr id="70" name="TextBox 69"/>
          <p:cNvSpPr txBox="1"/>
          <p:nvPr/>
        </p:nvSpPr>
        <p:spPr>
          <a:xfrm>
            <a:off x="450652" y="419027"/>
            <a:ext cx="8289405" cy="462434"/>
          </a:xfrm>
          <a:prstGeom prst="rect">
            <a:avLst/>
          </a:prstGeom>
          <a:noFill/>
        </p:spPr>
        <p:txBody>
          <a:bodyPr wrap="square" rtlCol="0">
            <a:spAutoFit/>
          </a:bodyPr>
          <a:lstStyle/>
          <a:p>
            <a:r>
              <a:rPr lang="en-US" b="1" dirty="0" smtClean="0">
                <a:solidFill>
                  <a:schemeClr val="accent1"/>
                </a:solidFill>
                <a:latin typeface="Arial" charset="0"/>
                <a:ea typeface="Arial" charset="0"/>
                <a:cs typeface="Arial" charset="0"/>
              </a:rPr>
              <a:t>Alex | 12</a:t>
            </a:r>
            <a:endParaRPr lang="en-US" b="1" dirty="0">
              <a:solidFill>
                <a:schemeClr val="accent1"/>
              </a:solidFill>
              <a:latin typeface="Arial" charset="0"/>
              <a:ea typeface="Arial" charset="0"/>
              <a:cs typeface="Arial" charset="0"/>
            </a:endParaRPr>
          </a:p>
        </p:txBody>
      </p:sp>
      <p:sp>
        <p:nvSpPr>
          <p:cNvPr id="71" name="Rectangle 70"/>
          <p:cNvSpPr/>
          <p:nvPr/>
        </p:nvSpPr>
        <p:spPr>
          <a:xfrm>
            <a:off x="450652" y="4874183"/>
            <a:ext cx="1887312" cy="307777"/>
          </a:xfrm>
          <a:prstGeom prst="rect">
            <a:avLst/>
          </a:prstGeom>
        </p:spPr>
        <p:txBody>
          <a:bodyPr wrap="none">
            <a:spAutoFit/>
          </a:bodyPr>
          <a:lstStyle/>
          <a:p>
            <a:r>
              <a:rPr lang="en-US" sz="1400" dirty="0">
                <a:solidFill>
                  <a:schemeClr val="accent1"/>
                </a:solidFill>
              </a:rPr>
              <a:t>Critical diversity factors</a:t>
            </a:r>
            <a:endParaRPr lang="en-GB" sz="1400" dirty="0">
              <a:solidFill>
                <a:schemeClr val="accent1"/>
              </a:solidFill>
            </a:endParaRPr>
          </a:p>
        </p:txBody>
      </p:sp>
      <p:sp>
        <p:nvSpPr>
          <p:cNvPr id="47" name="Shape 129"/>
          <p:cNvSpPr/>
          <p:nvPr/>
        </p:nvSpPr>
        <p:spPr>
          <a:xfrm>
            <a:off x="3820461" y="5535109"/>
            <a:ext cx="156121" cy="156119"/>
          </a:xfrm>
          <a:prstGeom prst="ellipse">
            <a:avLst/>
          </a:prstGeom>
          <a:solidFill>
            <a:srgbClr val="01A7DE"/>
          </a:solidFill>
          <a:ln w="12700" cap="flat">
            <a:solidFill>
              <a:schemeClr val="accent1"/>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3" name="Slide Number Placeholder 2"/>
          <p:cNvSpPr>
            <a:spLocks noGrp="1"/>
          </p:cNvSpPr>
          <p:nvPr>
            <p:ph type="sldNum" sz="quarter" idx="12"/>
          </p:nvPr>
        </p:nvSpPr>
        <p:spPr/>
        <p:txBody>
          <a:bodyPr/>
          <a:lstStyle/>
          <a:p>
            <a:fld id="{465C6875-824B-3941-A31A-199FBD3E3463}" type="slidenum">
              <a:rPr lang="en-US" smtClean="0"/>
              <a:t>38</a:t>
            </a:fld>
            <a:endParaRPr lang="en-US" dirty="0"/>
          </a:p>
        </p:txBody>
      </p:sp>
      <p:sp>
        <p:nvSpPr>
          <p:cNvPr id="48" name="Footer Placeholder 8"/>
          <p:cNvSpPr txBox="1">
            <a:spLocks/>
          </p:cNvSpPr>
          <p:nvPr/>
        </p:nvSpPr>
        <p:spPr>
          <a:xfrm>
            <a:off x="660083" y="12011554"/>
            <a:ext cx="5683567" cy="681038"/>
          </a:xfrm>
          <a:prstGeom prst="rect">
            <a:avLst/>
          </a:prstGeom>
        </p:spPr>
        <p:txBody>
          <a:bodyPr vert="horz" lIns="91440" tIns="45720" rIns="91440" bIns="45720" rtlCol="0" anchor="ctr"/>
          <a:lstStyle>
            <a:defPPr>
              <a:defRPr lang="en-US"/>
            </a:defPPr>
            <a:lvl1pPr marL="0" algn="l" defTabSz="1221913" rtl="0" eaLnBrk="1" latinLnBrk="0" hangingPunct="1">
              <a:defRPr sz="900" kern="1200">
                <a:solidFill>
                  <a:schemeClr val="tx1">
                    <a:tint val="75000"/>
                  </a:schemeClr>
                </a:solidFill>
                <a:latin typeface="Roboto" charset="0"/>
                <a:ea typeface="Roboto" charset="0"/>
                <a:cs typeface="Roboto" charset="0"/>
              </a:defRPr>
            </a:lvl1pPr>
            <a:lvl2pPr marL="610956" algn="l" defTabSz="1221913" rtl="0" eaLnBrk="1" latinLnBrk="0" hangingPunct="1">
              <a:defRPr sz="2405" kern="1200">
                <a:solidFill>
                  <a:schemeClr val="tx1"/>
                </a:solidFill>
                <a:latin typeface="+mn-lt"/>
                <a:ea typeface="+mn-ea"/>
                <a:cs typeface="+mn-cs"/>
              </a:defRPr>
            </a:lvl2pPr>
            <a:lvl3pPr marL="1221913" algn="l" defTabSz="1221913" rtl="0" eaLnBrk="1" latinLnBrk="0" hangingPunct="1">
              <a:defRPr sz="2405" kern="1200">
                <a:solidFill>
                  <a:schemeClr val="tx1"/>
                </a:solidFill>
                <a:latin typeface="+mn-lt"/>
                <a:ea typeface="+mn-ea"/>
                <a:cs typeface="+mn-cs"/>
              </a:defRPr>
            </a:lvl3pPr>
            <a:lvl4pPr marL="1832869" algn="l" defTabSz="1221913" rtl="0" eaLnBrk="1" latinLnBrk="0" hangingPunct="1">
              <a:defRPr sz="2405" kern="1200">
                <a:solidFill>
                  <a:schemeClr val="tx1"/>
                </a:solidFill>
                <a:latin typeface="+mn-lt"/>
                <a:ea typeface="+mn-ea"/>
                <a:cs typeface="+mn-cs"/>
              </a:defRPr>
            </a:lvl4pPr>
            <a:lvl5pPr marL="2443825" algn="l" defTabSz="1221913" rtl="0" eaLnBrk="1" latinLnBrk="0" hangingPunct="1">
              <a:defRPr sz="2405" kern="1200">
                <a:solidFill>
                  <a:schemeClr val="tx1"/>
                </a:solidFill>
                <a:latin typeface="+mn-lt"/>
                <a:ea typeface="+mn-ea"/>
                <a:cs typeface="+mn-cs"/>
              </a:defRPr>
            </a:lvl5pPr>
            <a:lvl6pPr marL="3054782" algn="l" defTabSz="1221913" rtl="0" eaLnBrk="1" latinLnBrk="0" hangingPunct="1">
              <a:defRPr sz="2405" kern="1200">
                <a:solidFill>
                  <a:schemeClr val="tx1"/>
                </a:solidFill>
                <a:latin typeface="+mn-lt"/>
                <a:ea typeface="+mn-ea"/>
                <a:cs typeface="+mn-cs"/>
              </a:defRPr>
            </a:lvl6pPr>
            <a:lvl7pPr marL="3665738" algn="l" defTabSz="1221913" rtl="0" eaLnBrk="1" latinLnBrk="0" hangingPunct="1">
              <a:defRPr sz="2405" kern="1200">
                <a:solidFill>
                  <a:schemeClr val="tx1"/>
                </a:solidFill>
                <a:latin typeface="+mn-lt"/>
                <a:ea typeface="+mn-ea"/>
                <a:cs typeface="+mn-cs"/>
              </a:defRPr>
            </a:lvl7pPr>
            <a:lvl8pPr marL="4276695" algn="l" defTabSz="1221913" rtl="0" eaLnBrk="1" latinLnBrk="0" hangingPunct="1">
              <a:defRPr sz="2405" kern="1200">
                <a:solidFill>
                  <a:schemeClr val="tx1"/>
                </a:solidFill>
                <a:latin typeface="+mn-lt"/>
                <a:ea typeface="+mn-ea"/>
                <a:cs typeface="+mn-cs"/>
              </a:defRPr>
            </a:lvl8pPr>
            <a:lvl9pPr marL="4887651" algn="l" defTabSz="1221913" rtl="0" eaLnBrk="1" latinLnBrk="0" hangingPunct="1">
              <a:defRPr sz="2405" kern="1200">
                <a:solidFill>
                  <a:schemeClr val="tx1"/>
                </a:solidFill>
                <a:latin typeface="+mn-lt"/>
                <a:ea typeface="+mn-ea"/>
                <a:cs typeface="+mn-cs"/>
              </a:defRPr>
            </a:lvl9pPr>
          </a:lstStyle>
          <a:p>
            <a:r>
              <a:rPr lang="en-NZ" dirty="0" smtClean="0">
                <a:solidFill>
                  <a:schemeClr val="tx1">
                    <a:lumMod val="50000"/>
                    <a:lumOff val="50000"/>
                  </a:schemeClr>
                </a:solidFill>
              </a:rPr>
              <a:t>Enabling Good Lives | Personas for Disability Support System transformation  </a:t>
            </a:r>
            <a:endParaRPr lang="en-US" dirty="0"/>
          </a:p>
        </p:txBody>
      </p:sp>
    </p:spTree>
    <p:extLst>
      <p:ext uri="{BB962C8B-B14F-4D97-AF65-F5344CB8AC3E}">
        <p14:creationId xmlns:p14="http://schemas.microsoft.com/office/powerpoint/2010/main" val="276610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2032" y="4221126"/>
            <a:ext cx="4057136" cy="4738303"/>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endParaRPr lang="en-US" sz="1260" dirty="0" smtClean="0">
              <a:latin typeface="Arial" charset="0"/>
              <a:ea typeface="Arial" charset="0"/>
              <a:cs typeface="Arial" charset="0"/>
            </a:endParaRPr>
          </a:p>
          <a:p>
            <a:pPr algn="ctr"/>
            <a:endParaRPr lang="en-US" sz="1260" dirty="0">
              <a:latin typeface="Arial" charset="0"/>
              <a:ea typeface="Arial" charset="0"/>
              <a:cs typeface="Arial" charset="0"/>
            </a:endParaRPr>
          </a:p>
          <a:p>
            <a:pPr algn="ctr"/>
            <a:endParaRPr lang="en-US" sz="1260" dirty="0" smtClean="0">
              <a:latin typeface="Arial" charset="0"/>
              <a:ea typeface="Arial" charset="0"/>
              <a:cs typeface="Arial" charset="0"/>
            </a:endParaRPr>
          </a:p>
          <a:p>
            <a:pPr algn="ctr"/>
            <a:endParaRPr lang="en-US" sz="1260" dirty="0">
              <a:latin typeface="Arial" charset="0"/>
              <a:ea typeface="Arial" charset="0"/>
              <a:cs typeface="Arial" charset="0"/>
            </a:endParaRPr>
          </a:p>
          <a:p>
            <a:pPr algn="ctr"/>
            <a:endParaRPr lang="en-US" sz="1260" dirty="0" smtClean="0">
              <a:latin typeface="Arial" charset="0"/>
              <a:ea typeface="Arial" charset="0"/>
              <a:cs typeface="Arial" charset="0"/>
            </a:endParaRPr>
          </a:p>
          <a:p>
            <a:pPr algn="ctr"/>
            <a:r>
              <a:rPr lang="en-US" sz="1260" dirty="0" smtClean="0">
                <a:latin typeface="Arial" charset="0"/>
                <a:ea typeface="Arial" charset="0"/>
                <a:cs typeface="Arial" charset="0"/>
              </a:rPr>
              <a:t>(</a:t>
            </a:r>
            <a:r>
              <a:rPr lang="en-US" sz="1260" dirty="0">
                <a:latin typeface="Arial" charset="0"/>
                <a:ea typeface="Arial" charset="0"/>
                <a:cs typeface="Arial" charset="0"/>
              </a:rPr>
              <a:t>1.0 to 5.0)</a:t>
            </a:r>
          </a:p>
          <a:p>
            <a:pPr algn="ctr"/>
            <a:r>
              <a:rPr lang="en-US" sz="1260" dirty="0">
                <a:latin typeface="Arial" charset="0"/>
                <a:ea typeface="Arial" charset="0"/>
                <a:cs typeface="Arial" charset="0"/>
              </a:rPr>
              <a:t>support-enabling process</a:t>
            </a:r>
          </a:p>
          <a:p>
            <a:pPr algn="ctr"/>
            <a:r>
              <a:rPr lang="en-US" sz="1050" i="1" dirty="0">
                <a:latin typeface="Arial" charset="0"/>
                <a:ea typeface="Arial" charset="0"/>
                <a:cs typeface="Arial" charset="0"/>
              </a:rPr>
              <a:t>proactive and responsive system of enabling support for disabled people to lead good lives</a:t>
            </a:r>
          </a:p>
        </p:txBody>
      </p:sp>
      <p:sp>
        <p:nvSpPr>
          <p:cNvPr id="5" name="Rectangle 4"/>
          <p:cNvSpPr/>
          <p:nvPr/>
        </p:nvSpPr>
        <p:spPr>
          <a:xfrm>
            <a:off x="3600104" y="3609482"/>
            <a:ext cx="2345434" cy="130386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60" dirty="0">
              <a:latin typeface="Arial" charset="0"/>
              <a:ea typeface="Arial" charset="0"/>
              <a:cs typeface="Arial" charset="0"/>
            </a:endParaRPr>
          </a:p>
          <a:p>
            <a:pPr algn="ctr"/>
            <a:r>
              <a:rPr lang="en-US" sz="1260" dirty="0">
                <a:latin typeface="Arial" charset="0"/>
                <a:ea typeface="Arial" charset="0"/>
                <a:cs typeface="Arial" charset="0"/>
              </a:rPr>
              <a:t>(6.0)</a:t>
            </a:r>
          </a:p>
          <a:p>
            <a:pPr algn="ctr"/>
            <a:r>
              <a:rPr lang="en-US" sz="1260" dirty="0">
                <a:latin typeface="Arial" charset="0"/>
                <a:ea typeface="Arial" charset="0"/>
                <a:cs typeface="Arial" charset="0"/>
              </a:rPr>
              <a:t>system responsiveness function</a:t>
            </a:r>
          </a:p>
          <a:p>
            <a:pPr algn="ctr"/>
            <a:r>
              <a:rPr lang="en-US" sz="1050" i="1" dirty="0">
                <a:latin typeface="Arial" charset="0"/>
                <a:ea typeface="Arial" charset="0"/>
                <a:cs typeface="Arial" charset="0"/>
              </a:rPr>
              <a:t>management and continuous improvement of system experience and financial performance </a:t>
            </a:r>
          </a:p>
          <a:p>
            <a:pPr algn="ctr"/>
            <a:endParaRPr lang="en-US" sz="1260" dirty="0">
              <a:latin typeface="Arial" charset="0"/>
              <a:ea typeface="Arial" charset="0"/>
              <a:cs typeface="Arial" charset="0"/>
            </a:endParaRPr>
          </a:p>
          <a:p>
            <a:pPr algn="ctr"/>
            <a:endParaRPr lang="en-US" sz="1260" dirty="0">
              <a:latin typeface="Arial" charset="0"/>
              <a:ea typeface="Arial" charset="0"/>
              <a:cs typeface="Arial" charset="0"/>
            </a:endParaRPr>
          </a:p>
        </p:txBody>
      </p:sp>
      <p:sp>
        <p:nvSpPr>
          <p:cNvPr id="6" name="Rectangle 5"/>
          <p:cNvSpPr/>
          <p:nvPr/>
        </p:nvSpPr>
        <p:spPr>
          <a:xfrm>
            <a:off x="2307694" y="6753720"/>
            <a:ext cx="5187830" cy="35385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60" dirty="0" smtClean="0">
              <a:latin typeface="Arial" charset="0"/>
              <a:ea typeface="Arial" charset="0"/>
              <a:cs typeface="Arial" charset="0"/>
            </a:endParaRPr>
          </a:p>
          <a:p>
            <a:pPr algn="ctr"/>
            <a:r>
              <a:rPr lang="en-US" sz="1260" dirty="0" smtClean="0">
                <a:latin typeface="Arial" charset="0"/>
                <a:ea typeface="Arial" charset="0"/>
                <a:cs typeface="Arial" charset="0"/>
              </a:rPr>
              <a:t>(7.0)</a:t>
            </a:r>
          </a:p>
          <a:p>
            <a:pPr algn="ctr"/>
            <a:r>
              <a:rPr lang="en-US" sz="1260" dirty="0" smtClean="0">
                <a:latin typeface="Arial" charset="0"/>
                <a:ea typeface="Arial" charset="0"/>
                <a:cs typeface="Arial" charset="0"/>
              </a:rPr>
              <a:t>broader government capability</a:t>
            </a:r>
          </a:p>
          <a:p>
            <a:pPr algn="ctr"/>
            <a:r>
              <a:rPr lang="en-US" sz="1050" i="1" dirty="0">
                <a:latin typeface="Arial" charset="0"/>
                <a:ea typeface="Arial" charset="0"/>
                <a:cs typeface="Arial" charset="0"/>
              </a:rPr>
              <a:t>i</a:t>
            </a:r>
            <a:r>
              <a:rPr lang="en-US" sz="1050" i="1" dirty="0" smtClean="0">
                <a:latin typeface="Arial" charset="0"/>
                <a:ea typeface="Arial" charset="0"/>
                <a:cs typeface="Arial" charset="0"/>
              </a:rPr>
              <a:t>nclusive and strengths-based mindset, processes and practices, environments, infrastructure and expertise</a:t>
            </a:r>
          </a:p>
          <a:p>
            <a:pPr algn="ctr"/>
            <a:endParaRPr lang="en-US" sz="1050" i="1" dirty="0" smtClean="0">
              <a:solidFill>
                <a:srgbClr val="FF0000"/>
              </a:solidFill>
              <a:latin typeface="Arial" charset="0"/>
              <a:ea typeface="Arial" charset="0"/>
              <a:cs typeface="Arial" charset="0"/>
            </a:endParaRPr>
          </a:p>
          <a:p>
            <a:pPr algn="ctr"/>
            <a:r>
              <a:rPr lang="en-US" sz="1050" dirty="0" smtClean="0">
                <a:solidFill>
                  <a:schemeClr val="tx1"/>
                </a:solidFill>
                <a:latin typeface="Arial" charset="0"/>
                <a:ea typeface="Arial" charset="0"/>
                <a:cs typeface="Arial" charset="0"/>
              </a:rPr>
              <a:t>Specific accountability for:</a:t>
            </a:r>
          </a:p>
          <a:p>
            <a:pPr marL="171450" indent="-171450" algn="ctr">
              <a:buFont typeface="Arial" charset="0"/>
              <a:buChar char="•"/>
            </a:pPr>
            <a:r>
              <a:rPr lang="en-US" sz="1050" dirty="0" smtClean="0">
                <a:solidFill>
                  <a:schemeClr val="tx1"/>
                </a:solidFill>
                <a:latin typeface="Arial" charset="0"/>
                <a:ea typeface="Arial" charset="0"/>
                <a:cs typeface="Arial" charset="0"/>
              </a:rPr>
              <a:t>Funding allocation (including investing in people)</a:t>
            </a:r>
          </a:p>
          <a:p>
            <a:pPr marL="171450" indent="-171450" algn="ctr">
              <a:buFont typeface="Arial" charset="0"/>
              <a:buChar char="•"/>
            </a:pPr>
            <a:r>
              <a:rPr lang="en-US" sz="1050" dirty="0" smtClean="0">
                <a:solidFill>
                  <a:schemeClr val="tx1"/>
                </a:solidFill>
                <a:latin typeface="Arial" charset="0"/>
                <a:ea typeface="Arial" charset="0"/>
                <a:cs typeface="Arial" charset="0"/>
              </a:rPr>
              <a:t>Funding for EGL Team</a:t>
            </a:r>
          </a:p>
          <a:p>
            <a:pPr marL="171450" indent="-171450" algn="ctr">
              <a:buFont typeface="Arial" charset="0"/>
              <a:buChar char="•"/>
            </a:pPr>
            <a:r>
              <a:rPr lang="en-US" sz="1050" dirty="0" smtClean="0">
                <a:solidFill>
                  <a:schemeClr val="tx1"/>
                </a:solidFill>
                <a:latin typeface="Arial" charset="0"/>
                <a:ea typeface="Arial" charset="0"/>
                <a:cs typeface="Arial" charset="0"/>
              </a:rPr>
              <a:t>Establishing legislation and policy frameworks for DSS (including gaps in population for further investment in funding)</a:t>
            </a:r>
          </a:p>
          <a:p>
            <a:pPr marL="171450" indent="-171450" algn="ctr">
              <a:buFont typeface="Arial" charset="0"/>
              <a:buChar char="•"/>
            </a:pPr>
            <a:r>
              <a:rPr lang="en-US" sz="1050" dirty="0" smtClean="0">
                <a:solidFill>
                  <a:schemeClr val="tx1"/>
                </a:solidFill>
                <a:latin typeface="Arial" charset="0"/>
                <a:ea typeface="Arial" charset="0"/>
                <a:cs typeface="Arial" charset="0"/>
              </a:rPr>
              <a:t>Building capability within system and across government (including agency interface points)</a:t>
            </a:r>
          </a:p>
          <a:p>
            <a:pPr marL="171450" indent="-171450" algn="ctr">
              <a:buFont typeface="Arial" charset="0"/>
              <a:buChar char="•"/>
            </a:pPr>
            <a:r>
              <a:rPr lang="en-US" sz="1050" dirty="0" smtClean="0">
                <a:solidFill>
                  <a:schemeClr val="tx1"/>
                </a:solidFill>
                <a:latin typeface="Arial" charset="0"/>
                <a:ea typeface="Arial" charset="0"/>
                <a:cs typeface="Arial" charset="0"/>
              </a:rPr>
              <a:t>Changing attitudes within society</a:t>
            </a:r>
          </a:p>
          <a:p>
            <a:pPr marL="171450" indent="-171450" algn="ctr">
              <a:buFont typeface="Arial" charset="0"/>
              <a:buChar char="•"/>
            </a:pPr>
            <a:r>
              <a:rPr lang="en-US" sz="1050" dirty="0" smtClean="0">
                <a:solidFill>
                  <a:schemeClr val="tx1"/>
                </a:solidFill>
                <a:latin typeface="Arial" charset="0"/>
                <a:ea typeface="Arial" charset="0"/>
                <a:cs typeface="Arial" charset="0"/>
              </a:rPr>
              <a:t>Removing barriers to making universal services inclusive</a:t>
            </a:r>
          </a:p>
          <a:p>
            <a:pPr algn="ctr"/>
            <a:endParaRPr lang="en-US" sz="1200" dirty="0" smtClean="0">
              <a:solidFill>
                <a:schemeClr val="tx1"/>
              </a:solidFill>
              <a:latin typeface="Arial" charset="0"/>
              <a:ea typeface="Arial" charset="0"/>
              <a:cs typeface="Arial" charset="0"/>
            </a:endParaRPr>
          </a:p>
          <a:p>
            <a:pPr algn="ctr"/>
            <a:r>
              <a:rPr lang="en-US" sz="1200" dirty="0" smtClean="0">
                <a:solidFill>
                  <a:schemeClr val="tx1"/>
                </a:solidFill>
                <a:latin typeface="Arial" charset="0"/>
                <a:ea typeface="Arial" charset="0"/>
                <a:cs typeface="Arial" charset="0"/>
              </a:rPr>
              <a:t>(7.1</a:t>
            </a:r>
            <a:r>
              <a:rPr lang="en-US" sz="1200" dirty="0">
                <a:solidFill>
                  <a:schemeClr val="tx1"/>
                </a:solidFill>
                <a:latin typeface="Arial" charset="0"/>
                <a:ea typeface="Arial" charset="0"/>
                <a:cs typeface="Arial" charset="0"/>
              </a:rPr>
              <a:t>)</a:t>
            </a:r>
          </a:p>
          <a:p>
            <a:pPr algn="ctr"/>
            <a:r>
              <a:rPr lang="en-US" sz="1200" dirty="0">
                <a:solidFill>
                  <a:schemeClr val="tx1"/>
                </a:solidFill>
                <a:latin typeface="Arial" charset="0"/>
                <a:ea typeface="Arial" charset="0"/>
                <a:cs typeface="Arial" charset="0"/>
              </a:rPr>
              <a:t>provider capability</a:t>
            </a:r>
          </a:p>
          <a:p>
            <a:pPr algn="ctr"/>
            <a:r>
              <a:rPr lang="en-US" sz="1050" i="1" dirty="0">
                <a:solidFill>
                  <a:schemeClr val="tx1"/>
                </a:solidFill>
                <a:latin typeface="Arial" charset="0"/>
                <a:ea typeface="Arial" charset="0"/>
                <a:cs typeface="Arial" charset="0"/>
              </a:rPr>
              <a:t>i</a:t>
            </a:r>
            <a:r>
              <a:rPr lang="en-US" sz="1050" i="1" dirty="0" smtClean="0">
                <a:solidFill>
                  <a:schemeClr val="tx1"/>
                </a:solidFill>
                <a:latin typeface="Arial" charset="0"/>
                <a:ea typeface="Arial" charset="0"/>
                <a:cs typeface="Arial" charset="0"/>
              </a:rPr>
              <a:t>nclusive </a:t>
            </a:r>
            <a:r>
              <a:rPr lang="en-US" sz="1050" i="1" dirty="0">
                <a:solidFill>
                  <a:schemeClr val="tx1"/>
                </a:solidFill>
                <a:latin typeface="Arial" charset="0"/>
                <a:ea typeface="Arial" charset="0"/>
                <a:cs typeface="Arial" charset="0"/>
              </a:rPr>
              <a:t>and strengths-based mindset, processes and practices, </a:t>
            </a:r>
            <a:r>
              <a:rPr lang="en-US" sz="1050" i="1" dirty="0" smtClean="0">
                <a:solidFill>
                  <a:schemeClr val="tx1"/>
                </a:solidFill>
                <a:latin typeface="Arial" charset="0"/>
                <a:ea typeface="Arial" charset="0"/>
                <a:cs typeface="Arial" charset="0"/>
              </a:rPr>
              <a:t>environments, infrastructure and expertise</a:t>
            </a:r>
            <a:endParaRPr lang="en-US" sz="1050" i="1" dirty="0">
              <a:solidFill>
                <a:schemeClr val="tx1"/>
              </a:solidFill>
              <a:latin typeface="Arial" charset="0"/>
              <a:ea typeface="Arial" charset="0"/>
              <a:cs typeface="Arial" charset="0"/>
            </a:endParaRPr>
          </a:p>
          <a:p>
            <a:pPr marL="171450" indent="-171450">
              <a:buFont typeface="Arial" charset="0"/>
              <a:buChar char="•"/>
            </a:pPr>
            <a:endParaRPr lang="en-US" sz="1050" i="1" dirty="0" smtClean="0">
              <a:solidFill>
                <a:srgbClr val="FF0000"/>
              </a:solidFill>
              <a:latin typeface="Arial" charset="0"/>
              <a:ea typeface="Arial" charset="0"/>
              <a:cs typeface="Arial" charset="0"/>
            </a:endParaRPr>
          </a:p>
          <a:p>
            <a:pPr algn="ctr"/>
            <a:endParaRPr lang="en-US" sz="1260" dirty="0" smtClean="0">
              <a:latin typeface="Arial" charset="0"/>
              <a:ea typeface="Arial" charset="0"/>
              <a:cs typeface="Arial" charset="0"/>
            </a:endParaRPr>
          </a:p>
          <a:p>
            <a:pPr algn="ctr"/>
            <a:endParaRPr lang="en-US" sz="1260" dirty="0">
              <a:latin typeface="Arial" charset="0"/>
              <a:ea typeface="Arial" charset="0"/>
              <a:cs typeface="Arial" charset="0"/>
            </a:endParaRPr>
          </a:p>
        </p:txBody>
      </p:sp>
      <p:sp>
        <p:nvSpPr>
          <p:cNvPr id="7" name="Rectangle 6"/>
          <p:cNvSpPr/>
          <p:nvPr/>
        </p:nvSpPr>
        <p:spPr>
          <a:xfrm>
            <a:off x="1775637" y="2663216"/>
            <a:ext cx="6251945" cy="8126704"/>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pPr algn="ctr"/>
            <a:r>
              <a:rPr lang="en-US" sz="1260" dirty="0">
                <a:latin typeface="Arial" charset="0"/>
                <a:ea typeface="Arial" charset="0"/>
                <a:cs typeface="Arial" charset="0"/>
              </a:rPr>
              <a:t>(8.0)</a:t>
            </a:r>
          </a:p>
          <a:p>
            <a:pPr algn="ctr"/>
            <a:r>
              <a:rPr lang="en-US" sz="1260" dirty="0">
                <a:latin typeface="Arial" charset="0"/>
                <a:ea typeface="Arial" charset="0"/>
                <a:cs typeface="Arial" charset="0"/>
              </a:rPr>
              <a:t>disability community networks and leadership</a:t>
            </a:r>
          </a:p>
        </p:txBody>
      </p:sp>
      <p:sp>
        <p:nvSpPr>
          <p:cNvPr id="8" name="Rectangle 7"/>
          <p:cNvSpPr/>
          <p:nvPr/>
        </p:nvSpPr>
        <p:spPr>
          <a:xfrm>
            <a:off x="1127051" y="1944520"/>
            <a:ext cx="7464056" cy="9250702"/>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pPr algn="ctr"/>
            <a:r>
              <a:rPr lang="en-US" sz="1260" dirty="0">
                <a:latin typeface="Arial" charset="0"/>
                <a:ea typeface="Arial" charset="0"/>
                <a:cs typeface="Arial" charset="0"/>
              </a:rPr>
              <a:t>(9.0)</a:t>
            </a:r>
          </a:p>
          <a:p>
            <a:pPr algn="ctr"/>
            <a:r>
              <a:rPr lang="en-US" sz="1260" dirty="0">
                <a:latin typeface="Arial" charset="0"/>
                <a:ea typeface="Arial" charset="0"/>
                <a:cs typeface="Arial" charset="0"/>
              </a:rPr>
              <a:t>inclusive communities</a:t>
            </a:r>
          </a:p>
        </p:txBody>
      </p:sp>
      <p:sp>
        <p:nvSpPr>
          <p:cNvPr id="9" name="Rectangle 8"/>
          <p:cNvSpPr/>
          <p:nvPr/>
        </p:nvSpPr>
        <p:spPr>
          <a:xfrm>
            <a:off x="552450" y="1216025"/>
            <a:ext cx="8496300" cy="10707692"/>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pPr algn="ctr"/>
            <a:r>
              <a:rPr lang="en-US" sz="1260" dirty="0">
                <a:latin typeface="Arial" charset="0"/>
                <a:ea typeface="Arial" charset="0"/>
                <a:cs typeface="Arial" charset="0"/>
              </a:rPr>
              <a:t>(10.0)</a:t>
            </a:r>
          </a:p>
          <a:p>
            <a:pPr algn="ctr"/>
            <a:r>
              <a:rPr lang="en-US" sz="1260" dirty="0">
                <a:latin typeface="Arial" charset="0"/>
                <a:ea typeface="Arial" charset="0"/>
                <a:cs typeface="Arial" charset="0"/>
              </a:rPr>
              <a:t>inclusive society</a:t>
            </a:r>
          </a:p>
        </p:txBody>
      </p:sp>
      <p:sp>
        <p:nvSpPr>
          <p:cNvPr id="10" name="TextBox 9"/>
          <p:cNvSpPr txBox="1"/>
          <p:nvPr/>
        </p:nvSpPr>
        <p:spPr>
          <a:xfrm>
            <a:off x="453198" y="419031"/>
            <a:ext cx="8289405" cy="462434"/>
          </a:xfrm>
          <a:prstGeom prst="rect">
            <a:avLst/>
          </a:prstGeom>
          <a:noFill/>
        </p:spPr>
        <p:txBody>
          <a:bodyPr wrap="square" rtlCol="0">
            <a:spAutoFit/>
          </a:bodyPr>
          <a:lstStyle/>
          <a:p>
            <a:r>
              <a:rPr lang="en-US" b="1" dirty="0" smtClean="0">
                <a:solidFill>
                  <a:schemeClr val="accent1"/>
                </a:solidFill>
                <a:latin typeface="Arial" charset="0"/>
                <a:ea typeface="Arial" charset="0"/>
                <a:cs typeface="Arial" charset="0"/>
              </a:rPr>
              <a:t>System Overview</a:t>
            </a:r>
            <a:endParaRPr lang="en-US" b="1" dirty="0">
              <a:solidFill>
                <a:schemeClr val="accent1"/>
              </a:solidFill>
              <a:latin typeface="Arial" charset="0"/>
              <a:ea typeface="Arial" charset="0"/>
              <a:cs typeface="Arial" charset="0"/>
            </a:endParaRPr>
          </a:p>
        </p:txBody>
      </p:sp>
      <p:sp>
        <p:nvSpPr>
          <p:cNvPr id="3" name="Slide Number Placeholder 2"/>
          <p:cNvSpPr>
            <a:spLocks noGrp="1"/>
          </p:cNvSpPr>
          <p:nvPr>
            <p:ph type="sldNum" sz="quarter" idx="12"/>
          </p:nvPr>
        </p:nvSpPr>
        <p:spPr/>
        <p:txBody>
          <a:bodyPr/>
          <a:lstStyle/>
          <a:p>
            <a:fld id="{465C6875-824B-3941-A31A-199FBD3E3463}" type="slidenum">
              <a:rPr lang="en-US" smtClean="0"/>
              <a:t>5</a:t>
            </a:fld>
            <a:endParaRPr lang="en-US" dirty="0"/>
          </a:p>
        </p:txBody>
      </p:sp>
      <p:sp>
        <p:nvSpPr>
          <p:cNvPr id="13" name="Footer Placeholder 8"/>
          <p:cNvSpPr txBox="1">
            <a:spLocks/>
          </p:cNvSpPr>
          <p:nvPr/>
        </p:nvSpPr>
        <p:spPr>
          <a:xfrm>
            <a:off x="660083" y="12011554"/>
            <a:ext cx="5683567" cy="681038"/>
          </a:xfrm>
          <a:prstGeom prst="rect">
            <a:avLst/>
          </a:prstGeom>
        </p:spPr>
        <p:txBody>
          <a:bodyPr vert="horz" lIns="91440" tIns="45720" rIns="91440" bIns="45720" rtlCol="0" anchor="ctr"/>
          <a:lstStyle>
            <a:defPPr>
              <a:defRPr lang="en-US"/>
            </a:defPPr>
            <a:lvl1pPr marL="0" algn="l" defTabSz="1221913" rtl="0" eaLnBrk="1" latinLnBrk="0" hangingPunct="1">
              <a:defRPr sz="900" kern="1200">
                <a:solidFill>
                  <a:schemeClr val="tx1">
                    <a:tint val="75000"/>
                  </a:schemeClr>
                </a:solidFill>
                <a:latin typeface="Roboto" charset="0"/>
                <a:ea typeface="Roboto" charset="0"/>
                <a:cs typeface="Roboto" charset="0"/>
              </a:defRPr>
            </a:lvl1pPr>
            <a:lvl2pPr marL="610956" algn="l" defTabSz="1221913" rtl="0" eaLnBrk="1" latinLnBrk="0" hangingPunct="1">
              <a:defRPr sz="2405" kern="1200">
                <a:solidFill>
                  <a:schemeClr val="tx1"/>
                </a:solidFill>
                <a:latin typeface="+mn-lt"/>
                <a:ea typeface="+mn-ea"/>
                <a:cs typeface="+mn-cs"/>
              </a:defRPr>
            </a:lvl2pPr>
            <a:lvl3pPr marL="1221913" algn="l" defTabSz="1221913" rtl="0" eaLnBrk="1" latinLnBrk="0" hangingPunct="1">
              <a:defRPr sz="2405" kern="1200">
                <a:solidFill>
                  <a:schemeClr val="tx1"/>
                </a:solidFill>
                <a:latin typeface="+mn-lt"/>
                <a:ea typeface="+mn-ea"/>
                <a:cs typeface="+mn-cs"/>
              </a:defRPr>
            </a:lvl3pPr>
            <a:lvl4pPr marL="1832869" algn="l" defTabSz="1221913" rtl="0" eaLnBrk="1" latinLnBrk="0" hangingPunct="1">
              <a:defRPr sz="2405" kern="1200">
                <a:solidFill>
                  <a:schemeClr val="tx1"/>
                </a:solidFill>
                <a:latin typeface="+mn-lt"/>
                <a:ea typeface="+mn-ea"/>
                <a:cs typeface="+mn-cs"/>
              </a:defRPr>
            </a:lvl4pPr>
            <a:lvl5pPr marL="2443825" algn="l" defTabSz="1221913" rtl="0" eaLnBrk="1" latinLnBrk="0" hangingPunct="1">
              <a:defRPr sz="2405" kern="1200">
                <a:solidFill>
                  <a:schemeClr val="tx1"/>
                </a:solidFill>
                <a:latin typeface="+mn-lt"/>
                <a:ea typeface="+mn-ea"/>
                <a:cs typeface="+mn-cs"/>
              </a:defRPr>
            </a:lvl5pPr>
            <a:lvl6pPr marL="3054782" algn="l" defTabSz="1221913" rtl="0" eaLnBrk="1" latinLnBrk="0" hangingPunct="1">
              <a:defRPr sz="2405" kern="1200">
                <a:solidFill>
                  <a:schemeClr val="tx1"/>
                </a:solidFill>
                <a:latin typeface="+mn-lt"/>
                <a:ea typeface="+mn-ea"/>
                <a:cs typeface="+mn-cs"/>
              </a:defRPr>
            </a:lvl6pPr>
            <a:lvl7pPr marL="3665738" algn="l" defTabSz="1221913" rtl="0" eaLnBrk="1" latinLnBrk="0" hangingPunct="1">
              <a:defRPr sz="2405" kern="1200">
                <a:solidFill>
                  <a:schemeClr val="tx1"/>
                </a:solidFill>
                <a:latin typeface="+mn-lt"/>
                <a:ea typeface="+mn-ea"/>
                <a:cs typeface="+mn-cs"/>
              </a:defRPr>
            </a:lvl7pPr>
            <a:lvl8pPr marL="4276695" algn="l" defTabSz="1221913" rtl="0" eaLnBrk="1" latinLnBrk="0" hangingPunct="1">
              <a:defRPr sz="2405" kern="1200">
                <a:solidFill>
                  <a:schemeClr val="tx1"/>
                </a:solidFill>
                <a:latin typeface="+mn-lt"/>
                <a:ea typeface="+mn-ea"/>
                <a:cs typeface="+mn-cs"/>
              </a:defRPr>
            </a:lvl8pPr>
            <a:lvl9pPr marL="4887651" algn="l" defTabSz="1221913" rtl="0" eaLnBrk="1" latinLnBrk="0" hangingPunct="1">
              <a:defRPr sz="2405" kern="1200">
                <a:solidFill>
                  <a:schemeClr val="tx1"/>
                </a:solidFill>
                <a:latin typeface="+mn-lt"/>
                <a:ea typeface="+mn-ea"/>
                <a:cs typeface="+mn-cs"/>
              </a:defRPr>
            </a:lvl9pPr>
          </a:lstStyle>
          <a:p>
            <a:r>
              <a:rPr lang="en-NZ" dirty="0" smtClean="0">
                <a:solidFill>
                  <a:schemeClr val="tx1">
                    <a:lumMod val="50000"/>
                    <a:lumOff val="50000"/>
                  </a:schemeClr>
                </a:solidFill>
              </a:rPr>
              <a:t>Enabling Good Lives | System overview for Disability Support System transformation  </a:t>
            </a:r>
            <a:endParaRPr lang="en-US" dirty="0"/>
          </a:p>
        </p:txBody>
      </p:sp>
    </p:spTree>
    <p:extLst>
      <p:ext uri="{BB962C8B-B14F-4D97-AF65-F5344CB8AC3E}">
        <p14:creationId xmlns:p14="http://schemas.microsoft.com/office/powerpoint/2010/main" val="324594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552450" y="531813"/>
            <a:ext cx="8496300" cy="11730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174427" y="865414"/>
            <a:ext cx="6468574" cy="1938992"/>
          </a:xfrm>
          <a:prstGeom prst="rect">
            <a:avLst/>
          </a:prstGeom>
        </p:spPr>
        <p:txBody>
          <a:bodyPr wrap="square">
            <a:spAutoFit/>
          </a:bodyPr>
          <a:lstStyle/>
          <a:p>
            <a:r>
              <a:rPr lang="en-US" sz="6000" b="1" dirty="0" smtClean="0">
                <a:solidFill>
                  <a:schemeClr val="bg1"/>
                </a:solidFill>
              </a:rPr>
              <a:t>System Elements by Phase</a:t>
            </a:r>
            <a:endParaRPr lang="en-GB" sz="6000" b="1" dirty="0">
              <a:solidFill>
                <a:schemeClr val="bg1"/>
              </a:solidFill>
            </a:endParaRPr>
          </a:p>
        </p:txBody>
      </p:sp>
      <p:sp>
        <p:nvSpPr>
          <p:cNvPr id="6" name="Slide Number Placeholder 5"/>
          <p:cNvSpPr>
            <a:spLocks noGrp="1"/>
          </p:cNvSpPr>
          <p:nvPr>
            <p:ph type="sldNum" sz="quarter" idx="12"/>
          </p:nvPr>
        </p:nvSpPr>
        <p:spPr/>
        <p:txBody>
          <a:bodyPr/>
          <a:lstStyle/>
          <a:p>
            <a:fld id="{465C6875-824B-3941-A31A-199FBD3E3463}" type="slidenum">
              <a:rPr lang="en-US" smtClean="0"/>
              <a:t>6</a:t>
            </a:fld>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0717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62431" y="2603838"/>
            <a:ext cx="84863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703077" y="4211348"/>
            <a:ext cx="729194" cy="635708"/>
          </a:xfrm>
          <a:prstGeom prst="rect">
            <a:avLst/>
          </a:prstGeom>
        </p:spPr>
      </p:pic>
      <p:cxnSp>
        <p:nvCxnSpPr>
          <p:cNvPr id="8" name="Straight Connector 7"/>
          <p:cNvCxnSpPr/>
          <p:nvPr/>
        </p:nvCxnSpPr>
        <p:spPr>
          <a:xfrm>
            <a:off x="552450" y="4109678"/>
            <a:ext cx="84963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a:stretch>
            <a:fillRect/>
          </a:stretch>
        </p:blipFill>
        <p:spPr>
          <a:xfrm>
            <a:off x="964846" y="2692826"/>
            <a:ext cx="254334" cy="702447"/>
          </a:xfrm>
          <a:prstGeom prst="rect">
            <a:avLst/>
          </a:prstGeom>
        </p:spPr>
      </p:pic>
      <p:sp>
        <p:nvSpPr>
          <p:cNvPr id="10" name="TextBox 9"/>
          <p:cNvSpPr txBox="1"/>
          <p:nvPr/>
        </p:nvSpPr>
        <p:spPr>
          <a:xfrm>
            <a:off x="562431" y="3426069"/>
            <a:ext cx="1116013" cy="553998"/>
          </a:xfrm>
          <a:prstGeom prst="rect">
            <a:avLst/>
          </a:prstGeom>
          <a:noFill/>
        </p:spPr>
        <p:txBody>
          <a:bodyPr wrap="square" rtlCol="0">
            <a:spAutoFit/>
          </a:bodyPr>
          <a:lstStyle/>
          <a:p>
            <a:pPr algn="ctr"/>
            <a:r>
              <a:rPr lang="en-US" sz="1000" b="1" dirty="0">
                <a:solidFill>
                  <a:schemeClr val="accent1"/>
                </a:solidFill>
              </a:rPr>
              <a:t>Investing in </a:t>
            </a:r>
            <a:r>
              <a:rPr lang="en-US" sz="1000" b="1" dirty="0" smtClean="0">
                <a:solidFill>
                  <a:schemeClr val="accent1"/>
                </a:solidFill>
              </a:rPr>
              <a:t>Disabled People </a:t>
            </a:r>
            <a:r>
              <a:rPr lang="en-US" sz="1000" b="1" dirty="0">
                <a:solidFill>
                  <a:schemeClr val="accent1"/>
                </a:solidFill>
              </a:rPr>
              <a:t>capability</a:t>
            </a:r>
          </a:p>
        </p:txBody>
      </p:sp>
      <p:sp>
        <p:nvSpPr>
          <p:cNvPr id="13" name="TextBox 12"/>
          <p:cNvSpPr txBox="1"/>
          <p:nvPr/>
        </p:nvSpPr>
        <p:spPr>
          <a:xfrm>
            <a:off x="445310" y="415968"/>
            <a:ext cx="8289405" cy="832536"/>
          </a:xfrm>
          <a:prstGeom prst="rect">
            <a:avLst/>
          </a:prstGeom>
          <a:noFill/>
        </p:spPr>
        <p:txBody>
          <a:bodyPr wrap="square" rtlCol="0">
            <a:spAutoFit/>
          </a:bodyPr>
          <a:lstStyle/>
          <a:p>
            <a:r>
              <a:rPr lang="en-US" sz="2400" b="1" dirty="0" smtClean="0">
                <a:solidFill>
                  <a:schemeClr val="accent1"/>
                </a:solidFill>
                <a:latin typeface="Arial" charset="0"/>
                <a:ea typeface="Arial" charset="0"/>
                <a:cs typeface="Arial" charset="0"/>
              </a:rPr>
              <a:t>1.0 I/we </a:t>
            </a:r>
            <a:r>
              <a:rPr lang="en-US" sz="2400" b="1" dirty="0">
                <a:solidFill>
                  <a:schemeClr val="accent1"/>
                </a:solidFill>
                <a:latin typeface="Arial" charset="0"/>
                <a:ea typeface="Arial" charset="0"/>
                <a:cs typeface="Arial" charset="0"/>
              </a:rPr>
              <a:t>know what support and assistance is available</a:t>
            </a:r>
          </a:p>
          <a:p>
            <a:endParaRPr lang="en-US" sz="2400" b="1" dirty="0">
              <a:solidFill>
                <a:schemeClr val="accent1"/>
              </a:solidFill>
              <a:latin typeface="Arial" charset="0"/>
              <a:ea typeface="Arial" charset="0"/>
              <a:cs typeface="Arial" charset="0"/>
            </a:endParaRPr>
          </a:p>
        </p:txBody>
      </p:sp>
      <p:sp>
        <p:nvSpPr>
          <p:cNvPr id="16" name="TextBox 15"/>
          <p:cNvSpPr txBox="1"/>
          <p:nvPr/>
        </p:nvSpPr>
        <p:spPr>
          <a:xfrm>
            <a:off x="552450" y="5029208"/>
            <a:ext cx="1113464" cy="553998"/>
          </a:xfrm>
          <a:prstGeom prst="rect">
            <a:avLst/>
          </a:prstGeom>
          <a:noFill/>
        </p:spPr>
        <p:txBody>
          <a:bodyPr wrap="square" rtlCol="0">
            <a:spAutoFit/>
          </a:bodyPr>
          <a:lstStyle/>
          <a:p>
            <a:pPr algn="ctr"/>
            <a:r>
              <a:rPr lang="en-US" sz="1000" b="1" dirty="0">
                <a:solidFill>
                  <a:schemeClr val="accent1"/>
                </a:solidFill>
              </a:rPr>
              <a:t>Investing in </a:t>
            </a:r>
            <a:r>
              <a:rPr lang="en-US" sz="1000" b="1" dirty="0" smtClean="0">
                <a:solidFill>
                  <a:schemeClr val="accent1"/>
                </a:solidFill>
              </a:rPr>
              <a:t>Whānau capability</a:t>
            </a:r>
            <a:endParaRPr lang="en-US" sz="1000" b="1" dirty="0">
              <a:solidFill>
                <a:schemeClr val="accent1"/>
              </a:solidFill>
            </a:endParaRPr>
          </a:p>
        </p:txBody>
      </p:sp>
      <p:cxnSp>
        <p:nvCxnSpPr>
          <p:cNvPr id="18" name="Straight Connector 17"/>
          <p:cNvCxnSpPr/>
          <p:nvPr/>
        </p:nvCxnSpPr>
        <p:spPr>
          <a:xfrm>
            <a:off x="552450" y="5743116"/>
            <a:ext cx="84888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52450" y="6700076"/>
            <a:ext cx="1113464" cy="553998"/>
          </a:xfrm>
          <a:prstGeom prst="rect">
            <a:avLst/>
          </a:prstGeom>
          <a:noFill/>
        </p:spPr>
        <p:txBody>
          <a:bodyPr wrap="square" rtlCol="0">
            <a:spAutoFit/>
          </a:bodyPr>
          <a:lstStyle/>
          <a:p>
            <a:pPr algn="ctr"/>
            <a:r>
              <a:rPr lang="en-US" sz="1000" b="1" dirty="0">
                <a:solidFill>
                  <a:schemeClr val="accent1"/>
                </a:solidFill>
              </a:rPr>
              <a:t>Investing in </a:t>
            </a:r>
            <a:r>
              <a:rPr lang="en-US" sz="1000" b="1" dirty="0" smtClean="0">
                <a:solidFill>
                  <a:schemeClr val="accent1"/>
                </a:solidFill>
              </a:rPr>
              <a:t>people in the EGL team</a:t>
            </a:r>
            <a:endParaRPr lang="en-US" sz="1000" b="1" dirty="0">
              <a:solidFill>
                <a:schemeClr val="accent1"/>
              </a:solidFill>
            </a:endParaRPr>
          </a:p>
        </p:txBody>
      </p:sp>
      <p:cxnSp>
        <p:nvCxnSpPr>
          <p:cNvPr id="21" name="Straight Connector 20"/>
          <p:cNvCxnSpPr/>
          <p:nvPr/>
        </p:nvCxnSpPr>
        <p:spPr>
          <a:xfrm>
            <a:off x="552450" y="7524586"/>
            <a:ext cx="84963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62431" y="8177380"/>
            <a:ext cx="1103483" cy="707886"/>
          </a:xfrm>
          <a:prstGeom prst="rect">
            <a:avLst/>
          </a:prstGeom>
          <a:noFill/>
        </p:spPr>
        <p:txBody>
          <a:bodyPr wrap="square" rtlCol="0">
            <a:spAutoFit/>
          </a:bodyPr>
          <a:lstStyle/>
          <a:p>
            <a:pPr algn="ctr"/>
            <a:r>
              <a:rPr lang="en-US" sz="1000" b="1" dirty="0" smtClean="0">
                <a:solidFill>
                  <a:schemeClr val="accent1"/>
                </a:solidFill>
              </a:rPr>
              <a:t>Frameworks, processes that enable system</a:t>
            </a:r>
          </a:p>
          <a:p>
            <a:pPr algn="ctr"/>
            <a:r>
              <a:rPr lang="en-US" sz="1000" b="1" dirty="0" smtClean="0">
                <a:solidFill>
                  <a:schemeClr val="accent1"/>
                </a:solidFill>
              </a:rPr>
              <a:t>capability</a:t>
            </a:r>
            <a:endParaRPr lang="en-US" sz="1000" b="1" dirty="0">
              <a:solidFill>
                <a:schemeClr val="accent1"/>
              </a:solidFill>
            </a:endParaRPr>
          </a:p>
        </p:txBody>
      </p:sp>
      <p:cxnSp>
        <p:nvCxnSpPr>
          <p:cNvPr id="24" name="Straight Connector 23"/>
          <p:cNvCxnSpPr/>
          <p:nvPr/>
        </p:nvCxnSpPr>
        <p:spPr>
          <a:xfrm>
            <a:off x="552450" y="9107046"/>
            <a:ext cx="84963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52451" y="10115956"/>
            <a:ext cx="1113464" cy="246221"/>
          </a:xfrm>
          <a:prstGeom prst="rect">
            <a:avLst/>
          </a:prstGeom>
          <a:noFill/>
        </p:spPr>
        <p:txBody>
          <a:bodyPr wrap="square" rtlCol="0">
            <a:spAutoFit/>
          </a:bodyPr>
          <a:lstStyle/>
          <a:p>
            <a:pPr algn="ctr"/>
            <a:r>
              <a:rPr lang="en-US" sz="1000" b="1" dirty="0" smtClean="0">
                <a:solidFill>
                  <a:schemeClr val="accent1"/>
                </a:solidFill>
              </a:rPr>
              <a:t>Tools</a:t>
            </a:r>
            <a:endParaRPr lang="en-US" sz="1000" b="1" dirty="0">
              <a:solidFill>
                <a:schemeClr val="accent1"/>
              </a:solidFill>
            </a:endParaRPr>
          </a:p>
        </p:txBody>
      </p:sp>
      <p:pic>
        <p:nvPicPr>
          <p:cNvPr id="27" name="Picture 26"/>
          <p:cNvPicPr>
            <a:picLocks noChangeAspect="1"/>
          </p:cNvPicPr>
          <p:nvPr/>
        </p:nvPicPr>
        <p:blipFill>
          <a:blip r:embed="rId5"/>
          <a:stretch>
            <a:fillRect/>
          </a:stretch>
        </p:blipFill>
        <p:spPr>
          <a:xfrm>
            <a:off x="703077" y="9453718"/>
            <a:ext cx="729194" cy="585960"/>
          </a:xfrm>
          <a:prstGeom prst="rect">
            <a:avLst/>
          </a:prstGeom>
        </p:spPr>
      </p:pic>
      <p:pic>
        <p:nvPicPr>
          <p:cNvPr id="28" name="Picture 27"/>
          <p:cNvPicPr>
            <a:picLocks noChangeAspect="1"/>
          </p:cNvPicPr>
          <p:nvPr/>
        </p:nvPicPr>
        <p:blipFill>
          <a:blip r:embed="rId6"/>
          <a:stretch>
            <a:fillRect/>
          </a:stretch>
        </p:blipFill>
        <p:spPr>
          <a:xfrm>
            <a:off x="908573" y="7665453"/>
            <a:ext cx="405280" cy="430609"/>
          </a:xfrm>
          <a:prstGeom prst="rect">
            <a:avLst/>
          </a:prstGeom>
        </p:spPr>
      </p:pic>
      <p:sp>
        <p:nvSpPr>
          <p:cNvPr id="29" name="TextBox 28"/>
          <p:cNvSpPr txBox="1"/>
          <p:nvPr/>
        </p:nvSpPr>
        <p:spPr>
          <a:xfrm>
            <a:off x="1580607" y="9171309"/>
            <a:ext cx="2550230" cy="2708434"/>
          </a:xfrm>
          <a:prstGeom prst="rect">
            <a:avLst/>
          </a:prstGeom>
          <a:noFill/>
          <a:ln>
            <a:noFill/>
          </a:ln>
        </p:spPr>
        <p:txBody>
          <a:bodyPr wrap="square" rtlCol="0">
            <a:spAutoFit/>
          </a:bodyPr>
          <a:lstStyle/>
          <a:p>
            <a:r>
              <a:rPr lang="en-US" sz="1000" b="1" dirty="0" smtClean="0"/>
              <a:t>1.3 National disability information system </a:t>
            </a:r>
          </a:p>
          <a:p>
            <a:r>
              <a:rPr lang="en-US" sz="1000" i="1" dirty="0" smtClean="0"/>
              <a:t>What is it? </a:t>
            </a:r>
            <a:r>
              <a:rPr lang="en-US" sz="1000" dirty="0" smtClean="0"/>
              <a:t>A place for disabled people and whānau to find disability information (1.1) and connect with the EGL team. Adaptive, </a:t>
            </a:r>
            <a:r>
              <a:rPr lang="en-US" sz="1000" dirty="0"/>
              <a:t>fully accessible</a:t>
            </a:r>
            <a:r>
              <a:rPr lang="en-US" sz="1000" dirty="0">
                <a:solidFill>
                  <a:schemeClr val="accent2"/>
                </a:solidFill>
              </a:rPr>
              <a:t> </a:t>
            </a:r>
            <a:r>
              <a:rPr lang="en-US" sz="1000" dirty="0" smtClean="0"/>
              <a:t>and culturally responsive – the information will be available digitally as well as other forms. </a:t>
            </a:r>
            <a:br>
              <a:rPr lang="en-US" sz="1000" dirty="0" smtClean="0"/>
            </a:br>
            <a:r>
              <a:rPr lang="en-US" sz="1000" i="1" dirty="0" smtClean="0"/>
              <a:t>What value does it bring? </a:t>
            </a:r>
            <a:r>
              <a:rPr lang="en-US" sz="1000" dirty="0" smtClean="0"/>
              <a:t>It builds trust and supports capability development. It’s a common repository of information, provides answers to questions and orients disabled people/whānau to the entire journey</a:t>
            </a:r>
          </a:p>
          <a:p>
            <a:r>
              <a:rPr lang="en-US" sz="1000" i="1" dirty="0" smtClean="0"/>
              <a:t>Who uses it? </a:t>
            </a:r>
            <a:r>
              <a:rPr lang="en-US" sz="1000" dirty="0" smtClean="0"/>
              <a:t>People welcoming disabled people/whānau into the system</a:t>
            </a:r>
            <a:endParaRPr lang="en-US" sz="1000" i="1" dirty="0" smtClean="0"/>
          </a:p>
          <a:p>
            <a:r>
              <a:rPr lang="en-US" sz="1000" i="1" dirty="0" smtClean="0"/>
              <a:t>What is it linked to? </a:t>
            </a:r>
            <a:r>
              <a:rPr lang="en-US" sz="1000" dirty="0" smtClean="0"/>
              <a:t>The system entry point in particular;</a:t>
            </a:r>
            <a:r>
              <a:rPr lang="en-US" sz="1000" b="1" dirty="0"/>
              <a:t> </a:t>
            </a:r>
            <a:r>
              <a:rPr lang="en-US" sz="1000" dirty="0"/>
              <a:t>EGL Connector/</a:t>
            </a:r>
            <a:r>
              <a:rPr lang="en-US" sz="1000" dirty="0" err="1"/>
              <a:t>Tūhono</a:t>
            </a:r>
            <a:r>
              <a:rPr lang="en-US" sz="1000" dirty="0"/>
              <a:t> </a:t>
            </a:r>
            <a:r>
              <a:rPr lang="en-US" sz="1000" dirty="0" smtClean="0"/>
              <a:t>choices (1.2); </a:t>
            </a:r>
            <a:r>
              <a:rPr lang="en-US" sz="1000" dirty="0"/>
              <a:t>EGL Resources </a:t>
            </a:r>
            <a:r>
              <a:rPr lang="en-US" sz="1000" dirty="0" smtClean="0"/>
              <a:t>Tool (4.1)</a:t>
            </a:r>
            <a:endParaRPr lang="en-US" sz="1000" dirty="0"/>
          </a:p>
        </p:txBody>
      </p:sp>
      <p:sp>
        <p:nvSpPr>
          <p:cNvPr id="30" name="TextBox 29"/>
          <p:cNvSpPr txBox="1"/>
          <p:nvPr/>
        </p:nvSpPr>
        <p:spPr>
          <a:xfrm>
            <a:off x="4130836" y="9175771"/>
            <a:ext cx="2586835" cy="2554545"/>
          </a:xfrm>
          <a:prstGeom prst="rect">
            <a:avLst/>
          </a:prstGeom>
          <a:noFill/>
          <a:ln>
            <a:noFill/>
          </a:ln>
        </p:spPr>
        <p:txBody>
          <a:bodyPr wrap="square" rtlCol="0">
            <a:spAutoFit/>
          </a:bodyPr>
          <a:lstStyle/>
          <a:p>
            <a:r>
              <a:rPr lang="en-US" sz="1000" b="1" dirty="0" smtClean="0"/>
              <a:t>1.2 EGL Connector/</a:t>
            </a:r>
            <a:r>
              <a:rPr lang="en-US" sz="1000" b="1" dirty="0" err="1" smtClean="0"/>
              <a:t>Tūhono</a:t>
            </a:r>
            <a:r>
              <a:rPr lang="en-US" sz="1000" b="1" dirty="0" smtClean="0"/>
              <a:t> choices</a:t>
            </a:r>
          </a:p>
          <a:p>
            <a:r>
              <a:rPr lang="en-US" sz="1000" i="1" dirty="0" smtClean="0"/>
              <a:t>What is it? </a:t>
            </a:r>
            <a:r>
              <a:rPr lang="en-US" sz="1000" dirty="0" smtClean="0"/>
              <a:t>The go-to-place for disabled people and whānau that allows them to connect to an </a:t>
            </a:r>
            <a:r>
              <a:rPr lang="en-US" sz="1000" dirty="0"/>
              <a:t>Enabling Good Lives </a:t>
            </a:r>
            <a:r>
              <a:rPr lang="en-US" sz="1000" dirty="0" smtClean="0"/>
              <a:t>connector/</a:t>
            </a:r>
            <a:r>
              <a:rPr lang="en-US" sz="1000" dirty="0" err="1" smtClean="0"/>
              <a:t>tūhono</a:t>
            </a:r>
            <a:r>
              <a:rPr lang="en-US" sz="1000" dirty="0" smtClean="0"/>
              <a:t>. </a:t>
            </a:r>
            <a:r>
              <a:rPr lang="en-US" sz="1000" dirty="0"/>
              <a:t>People can check out a database of Enabling Good Lives connectors/</a:t>
            </a:r>
            <a:r>
              <a:rPr lang="en-US" sz="1000" dirty="0" err="1"/>
              <a:t>tūhono</a:t>
            </a:r>
            <a:r>
              <a:rPr lang="en-US" sz="1000" dirty="0"/>
              <a:t> profiles available on a digital hub, and other forms</a:t>
            </a:r>
            <a:r>
              <a:rPr lang="en-US" sz="1000" dirty="0" smtClean="0"/>
              <a:t>.</a:t>
            </a:r>
            <a:r>
              <a:rPr lang="en-US" sz="1000" i="1" dirty="0" smtClean="0"/>
              <a:t> </a:t>
            </a:r>
          </a:p>
          <a:p>
            <a:r>
              <a:rPr lang="en-US" sz="1000" i="1" dirty="0" smtClean="0"/>
              <a:t>What value does it bring? </a:t>
            </a:r>
            <a:r>
              <a:rPr lang="en-US" sz="1000" dirty="0" smtClean="0"/>
              <a:t>It allows disabled people/whānau to find out and research who they may want to work with</a:t>
            </a:r>
          </a:p>
          <a:p>
            <a:r>
              <a:rPr lang="en-US" sz="1000" i="1" dirty="0" smtClean="0"/>
              <a:t>Who uses it? </a:t>
            </a:r>
            <a:r>
              <a:rPr lang="en-US" sz="1000" dirty="0" smtClean="0"/>
              <a:t>Disabled people/whānau to view/EGL connectors/tūhono information</a:t>
            </a:r>
          </a:p>
          <a:p>
            <a:r>
              <a:rPr lang="en-US" sz="1000" i="1" dirty="0" smtClean="0"/>
              <a:t>What is it linked to? </a:t>
            </a:r>
            <a:r>
              <a:rPr lang="en-US" sz="1000" dirty="0" smtClean="0"/>
              <a:t>Multi-channel disability information and system (1.1 + 1.3), EGL Team (6.1)</a:t>
            </a:r>
            <a:endParaRPr lang="en-US" sz="1000" dirty="0"/>
          </a:p>
        </p:txBody>
      </p:sp>
      <p:sp>
        <p:nvSpPr>
          <p:cNvPr id="31" name="TextBox 30"/>
          <p:cNvSpPr txBox="1"/>
          <p:nvPr/>
        </p:nvSpPr>
        <p:spPr>
          <a:xfrm>
            <a:off x="6636190" y="9183266"/>
            <a:ext cx="2405091" cy="2246769"/>
          </a:xfrm>
          <a:prstGeom prst="rect">
            <a:avLst/>
          </a:prstGeom>
          <a:noFill/>
          <a:ln>
            <a:noFill/>
          </a:ln>
        </p:spPr>
        <p:txBody>
          <a:bodyPr wrap="square" rtlCol="0">
            <a:spAutoFit/>
          </a:bodyPr>
          <a:lstStyle/>
          <a:p>
            <a:r>
              <a:rPr lang="en-US" sz="1000" b="1" dirty="0" smtClean="0"/>
              <a:t>1.6 Upfront funding and action </a:t>
            </a:r>
            <a:r>
              <a:rPr lang="en-US" sz="1000" b="1" dirty="0"/>
              <a:t>for </a:t>
            </a:r>
            <a:r>
              <a:rPr lang="en-US" sz="1000" b="1" dirty="0" smtClean="0"/>
              <a:t>disabled people </a:t>
            </a:r>
            <a:r>
              <a:rPr lang="en-US" sz="1000" b="1" dirty="0"/>
              <a:t>and  whānau in crisis</a:t>
            </a:r>
          </a:p>
          <a:p>
            <a:r>
              <a:rPr lang="en-US" sz="1000" i="1" dirty="0" smtClean="0"/>
              <a:t>What </a:t>
            </a:r>
            <a:r>
              <a:rPr lang="en-US" sz="1000" i="1" dirty="0"/>
              <a:t>is it? </a:t>
            </a:r>
            <a:r>
              <a:rPr lang="en-US" sz="1000" dirty="0" smtClean="0"/>
              <a:t>Dedicated funding and capacity support </a:t>
            </a:r>
            <a:r>
              <a:rPr lang="en-US" sz="1000" dirty="0"/>
              <a:t>for </a:t>
            </a:r>
            <a:r>
              <a:rPr lang="en-US" sz="1000" dirty="0" smtClean="0"/>
              <a:t>disabled people and whānau who are experiencing a crisis situation, or urgently need additional support while they are working through the process.</a:t>
            </a:r>
          </a:p>
          <a:p>
            <a:r>
              <a:rPr lang="en-US" sz="1000" i="1" dirty="0" smtClean="0"/>
              <a:t>What </a:t>
            </a:r>
            <a:r>
              <a:rPr lang="en-US" sz="1000" i="1" dirty="0"/>
              <a:t>value does it bring</a:t>
            </a:r>
            <a:r>
              <a:rPr lang="en-US" sz="1000" i="1" dirty="0" smtClean="0"/>
              <a:t>? </a:t>
            </a:r>
            <a:r>
              <a:rPr lang="en-US" sz="1000" dirty="0"/>
              <a:t>Assists disabled people and </a:t>
            </a:r>
            <a:r>
              <a:rPr lang="en-US" sz="1000" dirty="0" err="1"/>
              <a:t>whānau</a:t>
            </a:r>
            <a:r>
              <a:rPr lang="en-US" sz="1000" dirty="0"/>
              <a:t> to move out of the immediate crisis and to access support</a:t>
            </a:r>
          </a:p>
          <a:p>
            <a:r>
              <a:rPr lang="en-US" sz="1000" i="1" dirty="0" smtClean="0"/>
              <a:t>Who </a:t>
            </a:r>
            <a:r>
              <a:rPr lang="en-US" sz="1000" i="1" dirty="0"/>
              <a:t>uses it? </a:t>
            </a:r>
            <a:r>
              <a:rPr lang="en-US" sz="1000" dirty="0" smtClean="0"/>
              <a:t>EGL connectors/tūhono when supporting disabled </a:t>
            </a:r>
            <a:r>
              <a:rPr lang="en-US" sz="1000" dirty="0"/>
              <a:t>people/whānau </a:t>
            </a:r>
          </a:p>
          <a:p>
            <a:r>
              <a:rPr lang="en-US" sz="1000" i="1" dirty="0" smtClean="0"/>
              <a:t>What </a:t>
            </a:r>
            <a:r>
              <a:rPr lang="en-US" sz="1000" i="1" dirty="0"/>
              <a:t>is it linked to? </a:t>
            </a:r>
            <a:r>
              <a:rPr lang="en-US" sz="1000" dirty="0" smtClean="0"/>
              <a:t>Funding allocation process (3.4)</a:t>
            </a:r>
            <a:endParaRPr lang="en-US" sz="1000" dirty="0"/>
          </a:p>
        </p:txBody>
      </p:sp>
      <p:sp>
        <p:nvSpPr>
          <p:cNvPr id="32" name="TextBox 31"/>
          <p:cNvSpPr txBox="1"/>
          <p:nvPr/>
        </p:nvSpPr>
        <p:spPr>
          <a:xfrm>
            <a:off x="1580607" y="7657795"/>
            <a:ext cx="7460674" cy="1477328"/>
          </a:xfrm>
          <a:prstGeom prst="rect">
            <a:avLst/>
          </a:prstGeom>
          <a:noFill/>
          <a:ln>
            <a:noFill/>
          </a:ln>
        </p:spPr>
        <p:txBody>
          <a:bodyPr wrap="square" rtlCol="0">
            <a:spAutoFit/>
          </a:bodyPr>
          <a:lstStyle/>
          <a:p>
            <a:r>
              <a:rPr lang="en-US" sz="1000" b="1" dirty="0" smtClean="0"/>
              <a:t>1.1 Multi-channel </a:t>
            </a:r>
            <a:r>
              <a:rPr lang="en-US" sz="1000" b="1" dirty="0"/>
              <a:t>d</a:t>
            </a:r>
            <a:r>
              <a:rPr lang="en-US" sz="1000" b="1" dirty="0" smtClean="0"/>
              <a:t>isability information – range of options to provide information</a:t>
            </a:r>
          </a:p>
          <a:p>
            <a:r>
              <a:rPr lang="en-US" sz="1000" i="1" dirty="0" smtClean="0"/>
              <a:t>What is it? </a:t>
            </a:r>
            <a:r>
              <a:rPr lang="en-US" sz="1000" dirty="0" smtClean="0"/>
              <a:t>A range of ways for disabled people/</a:t>
            </a:r>
            <a:r>
              <a:rPr lang="en-US" sz="1000" dirty="0" err="1" smtClean="0"/>
              <a:t>whānau</a:t>
            </a:r>
            <a:r>
              <a:rPr lang="en-US" sz="1000" dirty="0" smtClean="0"/>
              <a:t> to find out information about disability and support.  This includes proactive and reactive options, peer networks, face-to-face and a digital hub (see the following visual). It ensures all people who have a disability question get an answer. Accessible, accurate</a:t>
            </a:r>
            <a:r>
              <a:rPr lang="en-US" sz="1000" dirty="0"/>
              <a:t>, culturally </a:t>
            </a:r>
            <a:r>
              <a:rPr lang="en-US" sz="1000" dirty="0" smtClean="0"/>
              <a:t>appropriate, consistent and quality information is provided. Information is created once and shared widely and is clear, comprehensive and supports connections.</a:t>
            </a:r>
          </a:p>
          <a:p>
            <a:r>
              <a:rPr lang="en-US" sz="1000" i="1" dirty="0" smtClean="0"/>
              <a:t>What value does it bring? </a:t>
            </a:r>
            <a:r>
              <a:rPr lang="en-US" sz="1000" dirty="0" smtClean="0"/>
              <a:t>Information is tailored to the person and ‘meets people where they are’, including being responsive to their culture. </a:t>
            </a:r>
            <a:r>
              <a:rPr lang="en-US" sz="1000" dirty="0"/>
              <a:t>People feel welcomed into the </a:t>
            </a:r>
            <a:r>
              <a:rPr lang="en-US" sz="1000" dirty="0" smtClean="0"/>
              <a:t>system </a:t>
            </a:r>
          </a:p>
          <a:p>
            <a:r>
              <a:rPr lang="en-US" sz="1000" i="1" dirty="0" smtClean="0"/>
              <a:t>Who uses it?</a:t>
            </a:r>
            <a:r>
              <a:rPr lang="en-US" sz="1000" dirty="0"/>
              <a:t> </a:t>
            </a:r>
            <a:r>
              <a:rPr lang="en-US" sz="1000" dirty="0" smtClean="0"/>
              <a:t>Used by people welcoming, and anyone being welcomed, into the system</a:t>
            </a:r>
            <a:endParaRPr lang="en-US" sz="1000" i="1" dirty="0" smtClean="0"/>
          </a:p>
          <a:p>
            <a:r>
              <a:rPr lang="en-US" sz="1000" i="1" dirty="0" smtClean="0"/>
              <a:t>What is it linked to? </a:t>
            </a:r>
            <a:r>
              <a:rPr lang="en-US" sz="1000" dirty="0"/>
              <a:t>National </a:t>
            </a:r>
            <a:r>
              <a:rPr lang="en-US" sz="1000" dirty="0" smtClean="0"/>
              <a:t>disability </a:t>
            </a:r>
            <a:r>
              <a:rPr lang="en-US" sz="1000" dirty="0"/>
              <a:t>information system </a:t>
            </a:r>
            <a:r>
              <a:rPr lang="en-US" sz="1000" dirty="0" smtClean="0"/>
              <a:t>(1.3) and Pathways through the system (2.1) </a:t>
            </a:r>
            <a:endParaRPr lang="en-US" sz="1000" dirty="0"/>
          </a:p>
        </p:txBody>
      </p:sp>
      <p:sp>
        <p:nvSpPr>
          <p:cNvPr id="36" name="TextBox 35"/>
          <p:cNvSpPr txBox="1"/>
          <p:nvPr/>
        </p:nvSpPr>
        <p:spPr>
          <a:xfrm>
            <a:off x="1584342" y="5814904"/>
            <a:ext cx="7631577" cy="1631216"/>
          </a:xfrm>
          <a:prstGeom prst="rect">
            <a:avLst/>
          </a:prstGeom>
          <a:noFill/>
          <a:ln>
            <a:noFill/>
          </a:ln>
        </p:spPr>
        <p:txBody>
          <a:bodyPr wrap="square" rtlCol="0">
            <a:spAutoFit/>
          </a:bodyPr>
          <a:lstStyle/>
          <a:p>
            <a:r>
              <a:rPr lang="en-US" sz="1000" b="1" dirty="0" smtClean="0"/>
              <a:t>1.4 Investing in system capability</a:t>
            </a:r>
          </a:p>
          <a:p>
            <a:r>
              <a:rPr lang="en-US" sz="1000" i="1" dirty="0" smtClean="0"/>
              <a:t>What is it? </a:t>
            </a:r>
            <a:r>
              <a:rPr lang="en-US" sz="1000" dirty="0" smtClean="0"/>
              <a:t>A capability framework that is nationally consistent and guides recruitment, learning and development, performance management and leadership development for all people in the EGL team and people who take on roles in the system (e.g. family members who become an EGL connector/tūhono). This includes ensuring the team reflects the diversity of the population and includes disabled people.</a:t>
            </a:r>
          </a:p>
          <a:p>
            <a:r>
              <a:rPr lang="en-US" sz="1000" i="1" dirty="0" smtClean="0"/>
              <a:t>What are the capabilities? </a:t>
            </a:r>
            <a:r>
              <a:rPr lang="en-US" sz="1000" dirty="0" smtClean="0"/>
              <a:t>Listening; being flexible; cultural responsiveness; ability to build and maintain trust; giving the right information; confidence in explaining the system; ability to determine the level of support required; identifying crisis situations and taking actions to resolve; knowing their communities; good listeners;  understand the disability rights framework</a:t>
            </a:r>
            <a:r>
              <a:rPr lang="en-US" sz="1000" dirty="0"/>
              <a:t> and how to put this into practice</a:t>
            </a:r>
            <a:r>
              <a:rPr lang="en-US" sz="1000" dirty="0" smtClean="0"/>
              <a:t>; have the right level of experience to help guide others</a:t>
            </a:r>
          </a:p>
          <a:p>
            <a:r>
              <a:rPr lang="en-US" sz="1000" i="1" dirty="0" smtClean="0"/>
              <a:t>What are their behaviours? </a:t>
            </a:r>
            <a:r>
              <a:rPr lang="en-US" sz="1000" dirty="0" smtClean="0"/>
              <a:t>Empathetic; authentic and honest; respectful; excellent communicators; team builders; tailors communication to person, strengths based</a:t>
            </a:r>
          </a:p>
        </p:txBody>
      </p:sp>
      <p:sp>
        <p:nvSpPr>
          <p:cNvPr id="37" name="TextBox 36"/>
          <p:cNvSpPr txBox="1"/>
          <p:nvPr/>
        </p:nvSpPr>
        <p:spPr>
          <a:xfrm>
            <a:off x="1584342" y="4285718"/>
            <a:ext cx="7377596" cy="1323439"/>
          </a:xfrm>
          <a:prstGeom prst="rect">
            <a:avLst/>
          </a:prstGeom>
          <a:noFill/>
          <a:ln>
            <a:noFill/>
          </a:ln>
        </p:spPr>
        <p:txBody>
          <a:bodyPr wrap="square" rtlCol="0">
            <a:spAutoFit/>
          </a:bodyPr>
          <a:lstStyle/>
          <a:p>
            <a:r>
              <a:rPr lang="en-US" sz="1000" b="1" dirty="0" smtClean="0"/>
              <a:t>1.7 Investing in whānau capability </a:t>
            </a:r>
            <a:br>
              <a:rPr lang="en-US" sz="1000" b="1" dirty="0" smtClean="0"/>
            </a:br>
            <a:r>
              <a:rPr lang="en-US" sz="1000" i="1" dirty="0" smtClean="0"/>
              <a:t>What </a:t>
            </a:r>
            <a:r>
              <a:rPr lang="en-US" sz="1000" i="1" dirty="0"/>
              <a:t>is it</a:t>
            </a:r>
            <a:r>
              <a:rPr lang="en-US" sz="1000" i="1" dirty="0" smtClean="0"/>
              <a:t>? </a:t>
            </a:r>
            <a:r>
              <a:rPr lang="en-US" sz="1000" dirty="0"/>
              <a:t>A funding mechanism for local/national capability and capacity </a:t>
            </a:r>
            <a:r>
              <a:rPr lang="en-US" sz="1000" dirty="0" smtClean="0"/>
              <a:t>building </a:t>
            </a:r>
            <a:endParaRPr lang="en-US" sz="1000" dirty="0"/>
          </a:p>
          <a:p>
            <a:r>
              <a:rPr lang="en-US" sz="1000" i="1" dirty="0" smtClean="0"/>
              <a:t>What are the capabilities being built? </a:t>
            </a:r>
            <a:r>
              <a:rPr lang="en-US" sz="1000" dirty="0" smtClean="0"/>
              <a:t>Making connections with other families to understand their journey; thinking </a:t>
            </a:r>
            <a:r>
              <a:rPr lang="en-US" sz="1000" dirty="0"/>
              <a:t>about </a:t>
            </a:r>
            <a:r>
              <a:rPr lang="en-US" sz="1000" dirty="0" smtClean="0"/>
              <a:t>possibilities; consideration of whole whānau; </a:t>
            </a:r>
            <a:r>
              <a:rPr lang="en-US" sz="1000" dirty="0"/>
              <a:t>building skills and confidence</a:t>
            </a:r>
          </a:p>
          <a:p>
            <a:r>
              <a:rPr lang="en-US" sz="1000" i="1" dirty="0"/>
              <a:t>What are the capacities being built?</a:t>
            </a:r>
            <a:r>
              <a:rPr lang="en-US" sz="1000" dirty="0"/>
              <a:t> Active participation; families more able to support better outcomes for family </a:t>
            </a:r>
            <a:r>
              <a:rPr lang="en-US" sz="1000" dirty="0" smtClean="0"/>
              <a:t>members; working </a:t>
            </a:r>
            <a:r>
              <a:rPr lang="en-US" sz="1000" dirty="0"/>
              <a:t>through </a:t>
            </a:r>
            <a:r>
              <a:rPr lang="en-US" sz="1000" dirty="0" smtClean="0"/>
              <a:t>difficulties; planning </a:t>
            </a:r>
            <a:r>
              <a:rPr lang="en-US" sz="1000" dirty="0"/>
              <a:t>ahead to avoid </a:t>
            </a:r>
            <a:r>
              <a:rPr lang="en-US" sz="1000" dirty="0" smtClean="0"/>
              <a:t>crisis; building strength; gaining knowledge; connecting </a:t>
            </a:r>
            <a:r>
              <a:rPr lang="en-US" sz="1000" dirty="0"/>
              <a:t>to </a:t>
            </a:r>
            <a:r>
              <a:rPr lang="en-US" sz="1000" dirty="0" smtClean="0"/>
              <a:t>peer; sharing experiences; developing </a:t>
            </a:r>
            <a:r>
              <a:rPr lang="en-US" sz="1000" dirty="0"/>
              <a:t>local innovation</a:t>
            </a:r>
          </a:p>
          <a:p>
            <a:r>
              <a:rPr lang="en-US" sz="1000" i="1" dirty="0" smtClean="0"/>
              <a:t>Could be linked </a:t>
            </a:r>
            <a:r>
              <a:rPr lang="en-US" sz="1000" dirty="0" smtClean="0"/>
              <a:t>to leadership development of whānau with disabled people</a:t>
            </a:r>
            <a:endParaRPr lang="en-US" sz="1000" dirty="0"/>
          </a:p>
        </p:txBody>
      </p:sp>
      <p:sp>
        <p:nvSpPr>
          <p:cNvPr id="38" name="TextBox 37"/>
          <p:cNvSpPr txBox="1"/>
          <p:nvPr/>
        </p:nvSpPr>
        <p:spPr>
          <a:xfrm>
            <a:off x="1584342" y="2685609"/>
            <a:ext cx="7385065" cy="1323439"/>
          </a:xfrm>
          <a:prstGeom prst="rect">
            <a:avLst/>
          </a:prstGeom>
          <a:noFill/>
          <a:ln>
            <a:noFill/>
          </a:ln>
        </p:spPr>
        <p:txBody>
          <a:bodyPr wrap="square" rtlCol="0">
            <a:spAutoFit/>
          </a:bodyPr>
          <a:lstStyle/>
          <a:p>
            <a:r>
              <a:rPr lang="en-US" sz="1000" b="1" dirty="0" smtClean="0"/>
              <a:t>1.5 Investing in disabled people’s capability </a:t>
            </a:r>
          </a:p>
          <a:p>
            <a:r>
              <a:rPr lang="en-US" sz="1000" i="1" dirty="0" smtClean="0"/>
              <a:t>What is it? </a:t>
            </a:r>
            <a:r>
              <a:rPr lang="en-US" sz="1000" dirty="0" smtClean="0"/>
              <a:t>A funding mechanism for local/national capability and capacity building</a:t>
            </a:r>
          </a:p>
          <a:p>
            <a:r>
              <a:rPr lang="en-US" sz="1000" i="1" dirty="0" smtClean="0"/>
              <a:t>What are the capabilities being built? </a:t>
            </a:r>
            <a:r>
              <a:rPr lang="en-US" sz="1000" dirty="0" smtClean="0"/>
              <a:t>Making connections with other disabled people; thinking about possibilities; building resilience and belonging; consideration of the whole whānau; </a:t>
            </a:r>
            <a:r>
              <a:rPr lang="en-US" sz="1000" dirty="0"/>
              <a:t>building skills and confidence</a:t>
            </a:r>
          </a:p>
          <a:p>
            <a:r>
              <a:rPr lang="en-US" sz="1000" i="1" dirty="0"/>
              <a:t>What are the capacities being built? </a:t>
            </a:r>
            <a:r>
              <a:rPr lang="en-US" sz="1000" dirty="0"/>
              <a:t>Space to ‘breathe’ and think clearly; active participation; exploring and developing </a:t>
            </a:r>
            <a:r>
              <a:rPr lang="en-US" sz="1000" dirty="0" smtClean="0"/>
              <a:t>natural networks/support; strength; knowledge; </a:t>
            </a:r>
            <a:r>
              <a:rPr lang="en-US" sz="1000" dirty="0"/>
              <a:t>local innovation</a:t>
            </a:r>
          </a:p>
          <a:p>
            <a:r>
              <a:rPr lang="en-US" sz="1000" i="1" dirty="0" smtClean="0"/>
              <a:t>Could be linked to </a:t>
            </a:r>
            <a:r>
              <a:rPr lang="en-US" sz="1000" dirty="0" smtClean="0"/>
              <a:t>leadership development of disabled people (people who are growing their leadership capabilities by supporting others and activating local innovation opportunities)</a:t>
            </a:r>
            <a:endParaRPr lang="en-US" sz="1000" dirty="0"/>
          </a:p>
        </p:txBody>
      </p:sp>
      <p:pic>
        <p:nvPicPr>
          <p:cNvPr id="33" name="Picture 32"/>
          <p:cNvPicPr>
            <a:picLocks noChangeAspect="1"/>
          </p:cNvPicPr>
          <p:nvPr/>
        </p:nvPicPr>
        <p:blipFill>
          <a:blip r:embed="rId4"/>
          <a:stretch>
            <a:fillRect/>
          </a:stretch>
        </p:blipFill>
        <p:spPr>
          <a:xfrm>
            <a:off x="908572" y="5922059"/>
            <a:ext cx="250687" cy="692374"/>
          </a:xfrm>
          <a:prstGeom prst="rect">
            <a:avLst/>
          </a:prstGeom>
        </p:spPr>
      </p:pic>
      <p:sp>
        <p:nvSpPr>
          <p:cNvPr id="40" name="Rectangle 39"/>
          <p:cNvSpPr/>
          <p:nvPr/>
        </p:nvSpPr>
        <p:spPr>
          <a:xfrm>
            <a:off x="1584342" y="1180167"/>
            <a:ext cx="7456939" cy="1323439"/>
          </a:xfrm>
          <a:prstGeom prst="rect">
            <a:avLst/>
          </a:prstGeom>
        </p:spPr>
        <p:txBody>
          <a:bodyPr wrap="square">
            <a:spAutoFit/>
          </a:bodyPr>
          <a:lstStyle/>
          <a:p>
            <a:r>
              <a:rPr lang="en-US" sz="1000" dirty="0" smtClean="0"/>
              <a:t>Me and/or my whānau have connected with the EGL team because we </a:t>
            </a:r>
            <a:r>
              <a:rPr lang="en-US" sz="1000" dirty="0"/>
              <a:t>have recently found out</a:t>
            </a:r>
            <a:r>
              <a:rPr lang="en-US" sz="1000" dirty="0" smtClean="0"/>
              <a:t> about my/my child’s impairment. It may be that the person who connects us has been known to our community or school for a long time. It is easy to find out where to go, and who to talk to, particularly </a:t>
            </a:r>
            <a:r>
              <a:rPr lang="en-US" sz="1000" dirty="0"/>
              <a:t>during this </a:t>
            </a:r>
            <a:r>
              <a:rPr lang="en-US" sz="1000" dirty="0" smtClean="0"/>
              <a:t>time. In some cases, the person has contacted me. The person who we connect with is warm, knowledgeable and empathetic – they take the time to listen and get to know us, and go at the pace we are able to. There is crisis support immediately if we need it. The information is clear, the processes easy to follow which makes us feel confident and we build trusted allies.   After understanding our options, and better understanding the place where our whānau is currently at, we are ready to start the Enabling Good Lives process. We see there are a number of different people who could help us - we select a few in our region to meet to better understand who may be the right fit for our whānau to guide us on this journey together, or we decide to go it alone.  </a:t>
            </a:r>
            <a:endParaRPr lang="en-US" sz="1000" dirty="0"/>
          </a:p>
        </p:txBody>
      </p:sp>
      <p:pic>
        <p:nvPicPr>
          <p:cNvPr id="34" name="Picture 33"/>
          <p:cNvPicPr>
            <a:picLocks noChangeAspect="1"/>
          </p:cNvPicPr>
          <p:nvPr/>
        </p:nvPicPr>
        <p:blipFill>
          <a:blip r:embed="rId4"/>
          <a:stretch>
            <a:fillRect/>
          </a:stretch>
        </p:blipFill>
        <p:spPr>
          <a:xfrm>
            <a:off x="964846" y="1570537"/>
            <a:ext cx="254334" cy="702447"/>
          </a:xfrm>
          <a:prstGeom prst="rect">
            <a:avLst/>
          </a:prstGeom>
        </p:spPr>
      </p:pic>
      <p:sp>
        <p:nvSpPr>
          <p:cNvPr id="3" name="Slide Number Placeholder 2"/>
          <p:cNvSpPr>
            <a:spLocks noGrp="1"/>
          </p:cNvSpPr>
          <p:nvPr>
            <p:ph type="sldNum" sz="quarter" idx="12"/>
          </p:nvPr>
        </p:nvSpPr>
        <p:spPr/>
        <p:txBody>
          <a:bodyPr/>
          <a:lstStyle/>
          <a:p>
            <a:fld id="{465C6875-824B-3941-A31A-199FBD3E3463}" type="slidenum">
              <a:rPr lang="en-US" smtClean="0"/>
              <a:t>7</a:t>
            </a:fld>
            <a:endParaRPr lang="en-US" dirty="0"/>
          </a:p>
        </p:txBody>
      </p:sp>
      <p:sp>
        <p:nvSpPr>
          <p:cNvPr id="35" name="Footer Placeholder 8"/>
          <p:cNvSpPr txBox="1">
            <a:spLocks/>
          </p:cNvSpPr>
          <p:nvPr/>
        </p:nvSpPr>
        <p:spPr>
          <a:xfrm>
            <a:off x="660083" y="12011554"/>
            <a:ext cx="5683567" cy="681038"/>
          </a:xfrm>
          <a:prstGeom prst="rect">
            <a:avLst/>
          </a:prstGeom>
        </p:spPr>
        <p:txBody>
          <a:bodyPr vert="horz" lIns="91440" tIns="45720" rIns="91440" bIns="45720" rtlCol="0" anchor="ctr"/>
          <a:lstStyle>
            <a:defPPr>
              <a:defRPr lang="en-US"/>
            </a:defPPr>
            <a:lvl1pPr marL="0" algn="l" defTabSz="1221913" rtl="0" eaLnBrk="1" latinLnBrk="0" hangingPunct="1">
              <a:defRPr sz="900" kern="1200">
                <a:solidFill>
                  <a:schemeClr val="tx1">
                    <a:tint val="75000"/>
                  </a:schemeClr>
                </a:solidFill>
                <a:latin typeface="Roboto" charset="0"/>
                <a:ea typeface="Roboto" charset="0"/>
                <a:cs typeface="Roboto" charset="0"/>
              </a:defRPr>
            </a:lvl1pPr>
            <a:lvl2pPr marL="610956" algn="l" defTabSz="1221913" rtl="0" eaLnBrk="1" latinLnBrk="0" hangingPunct="1">
              <a:defRPr sz="2405" kern="1200">
                <a:solidFill>
                  <a:schemeClr val="tx1"/>
                </a:solidFill>
                <a:latin typeface="+mn-lt"/>
                <a:ea typeface="+mn-ea"/>
                <a:cs typeface="+mn-cs"/>
              </a:defRPr>
            </a:lvl2pPr>
            <a:lvl3pPr marL="1221913" algn="l" defTabSz="1221913" rtl="0" eaLnBrk="1" latinLnBrk="0" hangingPunct="1">
              <a:defRPr sz="2405" kern="1200">
                <a:solidFill>
                  <a:schemeClr val="tx1"/>
                </a:solidFill>
                <a:latin typeface="+mn-lt"/>
                <a:ea typeface="+mn-ea"/>
                <a:cs typeface="+mn-cs"/>
              </a:defRPr>
            </a:lvl3pPr>
            <a:lvl4pPr marL="1832869" algn="l" defTabSz="1221913" rtl="0" eaLnBrk="1" latinLnBrk="0" hangingPunct="1">
              <a:defRPr sz="2405" kern="1200">
                <a:solidFill>
                  <a:schemeClr val="tx1"/>
                </a:solidFill>
                <a:latin typeface="+mn-lt"/>
                <a:ea typeface="+mn-ea"/>
                <a:cs typeface="+mn-cs"/>
              </a:defRPr>
            </a:lvl4pPr>
            <a:lvl5pPr marL="2443825" algn="l" defTabSz="1221913" rtl="0" eaLnBrk="1" latinLnBrk="0" hangingPunct="1">
              <a:defRPr sz="2405" kern="1200">
                <a:solidFill>
                  <a:schemeClr val="tx1"/>
                </a:solidFill>
                <a:latin typeface="+mn-lt"/>
                <a:ea typeface="+mn-ea"/>
                <a:cs typeface="+mn-cs"/>
              </a:defRPr>
            </a:lvl5pPr>
            <a:lvl6pPr marL="3054782" algn="l" defTabSz="1221913" rtl="0" eaLnBrk="1" latinLnBrk="0" hangingPunct="1">
              <a:defRPr sz="2405" kern="1200">
                <a:solidFill>
                  <a:schemeClr val="tx1"/>
                </a:solidFill>
                <a:latin typeface="+mn-lt"/>
                <a:ea typeface="+mn-ea"/>
                <a:cs typeface="+mn-cs"/>
              </a:defRPr>
            </a:lvl6pPr>
            <a:lvl7pPr marL="3665738" algn="l" defTabSz="1221913" rtl="0" eaLnBrk="1" latinLnBrk="0" hangingPunct="1">
              <a:defRPr sz="2405" kern="1200">
                <a:solidFill>
                  <a:schemeClr val="tx1"/>
                </a:solidFill>
                <a:latin typeface="+mn-lt"/>
                <a:ea typeface="+mn-ea"/>
                <a:cs typeface="+mn-cs"/>
              </a:defRPr>
            </a:lvl7pPr>
            <a:lvl8pPr marL="4276695" algn="l" defTabSz="1221913" rtl="0" eaLnBrk="1" latinLnBrk="0" hangingPunct="1">
              <a:defRPr sz="2405" kern="1200">
                <a:solidFill>
                  <a:schemeClr val="tx1"/>
                </a:solidFill>
                <a:latin typeface="+mn-lt"/>
                <a:ea typeface="+mn-ea"/>
                <a:cs typeface="+mn-cs"/>
              </a:defRPr>
            </a:lvl8pPr>
            <a:lvl9pPr marL="4887651" algn="l" defTabSz="1221913" rtl="0" eaLnBrk="1" latinLnBrk="0" hangingPunct="1">
              <a:defRPr sz="2405" kern="1200">
                <a:solidFill>
                  <a:schemeClr val="tx1"/>
                </a:solidFill>
                <a:latin typeface="+mn-lt"/>
                <a:ea typeface="+mn-ea"/>
                <a:cs typeface="+mn-cs"/>
              </a:defRPr>
            </a:lvl9pPr>
          </a:lstStyle>
          <a:p>
            <a:r>
              <a:rPr lang="en-NZ" dirty="0">
                <a:solidFill>
                  <a:schemeClr val="tx1">
                    <a:lumMod val="50000"/>
                    <a:lumOff val="50000"/>
                  </a:schemeClr>
                </a:solidFill>
              </a:rPr>
              <a:t>Enabling Good Lives | System Elements for Disability Support System transformation  </a:t>
            </a:r>
            <a:endParaRPr lang="en-US" dirty="0"/>
          </a:p>
        </p:txBody>
      </p:sp>
    </p:spTree>
    <p:extLst>
      <p:ext uri="{BB962C8B-B14F-4D97-AF65-F5344CB8AC3E}">
        <p14:creationId xmlns:p14="http://schemas.microsoft.com/office/powerpoint/2010/main" val="958911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
          <p:cNvSpPr/>
          <p:nvPr/>
        </p:nvSpPr>
        <p:spPr>
          <a:xfrm>
            <a:off x="3897296" y="1657099"/>
            <a:ext cx="1862738" cy="1656011"/>
          </a:xfrm>
          <a:prstGeom prst="triangle">
            <a:avLst/>
          </a:prstGeom>
          <a:solidFill>
            <a:srgbClr val="D9D9D9">
              <a:alpha val="5607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35424" y="436219"/>
            <a:ext cx="8739008" cy="1107996"/>
          </a:xfrm>
          <a:prstGeom prst="rect">
            <a:avLst/>
          </a:prstGeom>
        </p:spPr>
        <p:txBody>
          <a:bodyPr wrap="square" lIns="0" tIns="0" rIns="0" bIns="0">
            <a:spAutoFit/>
          </a:bodyPr>
          <a:lstStyle/>
          <a:p>
            <a:r>
              <a:rPr lang="en-AU" sz="2400" b="1" dirty="0" smtClean="0">
                <a:solidFill>
                  <a:schemeClr val="accent1"/>
                </a:solidFill>
              </a:rPr>
              <a:t>1.1 </a:t>
            </a:r>
            <a:r>
              <a:rPr lang="en-AU" sz="2400" b="1" dirty="0">
                <a:solidFill>
                  <a:schemeClr val="accent1"/>
                </a:solidFill>
              </a:rPr>
              <a:t> Multi-channeled</a:t>
            </a:r>
            <a:r>
              <a:rPr lang="en-AU" sz="2400" b="1" dirty="0" smtClean="0">
                <a:solidFill>
                  <a:schemeClr val="accent1"/>
                </a:solidFill>
              </a:rPr>
              <a:t> </a:t>
            </a:r>
            <a:r>
              <a:rPr lang="en-AU" sz="2400" b="1" dirty="0">
                <a:solidFill>
                  <a:schemeClr val="accent1"/>
                </a:solidFill>
              </a:rPr>
              <a:t>disability </a:t>
            </a:r>
            <a:r>
              <a:rPr lang="en-AU" sz="2400" b="1" dirty="0" smtClean="0">
                <a:solidFill>
                  <a:schemeClr val="accent1"/>
                </a:solidFill>
              </a:rPr>
              <a:t>information </a:t>
            </a:r>
            <a:r>
              <a:rPr lang="en-US" sz="2400" b="1" dirty="0">
                <a:solidFill>
                  <a:schemeClr val="accent1"/>
                </a:solidFill>
              </a:rPr>
              <a:t>– range of options to provide information</a:t>
            </a:r>
          </a:p>
          <a:p>
            <a:r>
              <a:rPr lang="en-AU" sz="2400" b="1" dirty="0" smtClean="0">
                <a:solidFill>
                  <a:schemeClr val="accent1"/>
                </a:solidFill>
              </a:rPr>
              <a:t> </a:t>
            </a:r>
            <a:endParaRPr lang="en-AU" sz="2400" b="1" dirty="0">
              <a:solidFill>
                <a:schemeClr val="accent1"/>
              </a:solidFill>
            </a:endParaRPr>
          </a:p>
        </p:txBody>
      </p:sp>
      <p:sp>
        <p:nvSpPr>
          <p:cNvPr id="24" name="TextBox 23"/>
          <p:cNvSpPr txBox="1"/>
          <p:nvPr/>
        </p:nvSpPr>
        <p:spPr>
          <a:xfrm>
            <a:off x="589589" y="7248882"/>
            <a:ext cx="6754042" cy="3231654"/>
          </a:xfrm>
          <a:prstGeom prst="rect">
            <a:avLst/>
          </a:prstGeom>
          <a:noFill/>
        </p:spPr>
        <p:txBody>
          <a:bodyPr wrap="square" rtlCol="0">
            <a:spAutoFit/>
          </a:bodyPr>
          <a:lstStyle/>
          <a:p>
            <a:r>
              <a:rPr lang="en-US" sz="1200" b="1" dirty="0" smtClean="0">
                <a:latin typeface="Arial" charset="0"/>
                <a:ea typeface="Arial" charset="0"/>
                <a:cs typeface="Arial" charset="0"/>
              </a:rPr>
              <a:t>Design Features</a:t>
            </a:r>
          </a:p>
          <a:p>
            <a:pPr marL="171450" indent="-171450">
              <a:lnSpc>
                <a:spcPct val="150000"/>
              </a:lnSpc>
              <a:buFont typeface="Arial" charset="0"/>
              <a:buChar char="•"/>
            </a:pPr>
            <a:r>
              <a:rPr lang="en-US" sz="1200" dirty="0" smtClean="0">
                <a:latin typeface="Arial" charset="0"/>
                <a:ea typeface="Arial" charset="0"/>
                <a:cs typeface="Arial" charset="0"/>
              </a:rPr>
              <a:t>All entry points - multiple options for engagement including proactive and responsive options </a:t>
            </a:r>
          </a:p>
          <a:p>
            <a:pPr marL="171450" indent="-171450">
              <a:lnSpc>
                <a:spcPct val="150000"/>
              </a:lnSpc>
              <a:buFont typeface="Arial" charset="0"/>
              <a:buChar char="•"/>
            </a:pPr>
            <a:r>
              <a:rPr lang="en-US" sz="1200" dirty="0">
                <a:latin typeface="Arial" charset="0"/>
                <a:ea typeface="Arial" charset="0"/>
                <a:cs typeface="Arial" charset="0"/>
              </a:rPr>
              <a:t>National branding</a:t>
            </a:r>
          </a:p>
          <a:p>
            <a:pPr marL="171450" indent="-171450">
              <a:lnSpc>
                <a:spcPct val="150000"/>
              </a:lnSpc>
              <a:buFont typeface="Arial" panose="020B0604020202020204" pitchFamily="34" charset="0"/>
              <a:buChar char="•"/>
            </a:pPr>
            <a:r>
              <a:rPr lang="en-US" sz="1200" dirty="0">
                <a:latin typeface="Arial" charset="0"/>
                <a:ea typeface="Arial" charset="0"/>
                <a:cs typeface="Arial" charset="0"/>
              </a:rPr>
              <a:t>Consistent quality of response nationally and for all </a:t>
            </a:r>
            <a:r>
              <a:rPr lang="en-US" sz="1200" dirty="0" smtClean="0">
                <a:latin typeface="Arial" charset="0"/>
                <a:ea typeface="Arial" charset="0"/>
                <a:cs typeface="Arial" charset="0"/>
              </a:rPr>
              <a:t>options</a:t>
            </a:r>
            <a:endParaRPr lang="en-US" sz="1200" dirty="0">
              <a:latin typeface="Arial" charset="0"/>
              <a:ea typeface="Arial" charset="0"/>
              <a:cs typeface="Arial" charset="0"/>
            </a:endParaRPr>
          </a:p>
          <a:p>
            <a:pPr marL="171450" indent="-171450">
              <a:lnSpc>
                <a:spcPct val="150000"/>
              </a:lnSpc>
              <a:buFont typeface="Arial" panose="020B0604020202020204" pitchFamily="34" charset="0"/>
              <a:buChar char="•"/>
            </a:pPr>
            <a:r>
              <a:rPr lang="en-US" sz="1200" dirty="0">
                <a:latin typeface="Arial" charset="0"/>
                <a:ea typeface="Arial" charset="0"/>
                <a:cs typeface="Arial" charset="0"/>
              </a:rPr>
              <a:t>Create information once and share widely</a:t>
            </a:r>
          </a:p>
          <a:p>
            <a:pPr marL="171450" indent="-171450">
              <a:lnSpc>
                <a:spcPct val="150000"/>
              </a:lnSpc>
              <a:buFont typeface="Arial" charset="0"/>
              <a:buChar char="•"/>
            </a:pPr>
            <a:r>
              <a:rPr lang="en-US" sz="1200" dirty="0">
                <a:latin typeface="Arial" charset="0"/>
                <a:ea typeface="Arial" charset="0"/>
                <a:cs typeface="Arial" charset="0"/>
              </a:rPr>
              <a:t>Respond to all disability enquiries and link people to someone who can help</a:t>
            </a:r>
          </a:p>
          <a:p>
            <a:pPr marL="171450" indent="-171450">
              <a:lnSpc>
                <a:spcPct val="150000"/>
              </a:lnSpc>
              <a:buFont typeface="Arial" charset="0"/>
              <a:buChar char="•"/>
            </a:pPr>
            <a:r>
              <a:rPr lang="en-US" sz="1200" dirty="0" smtClean="0">
                <a:latin typeface="Arial" charset="0"/>
                <a:ea typeface="Arial" charset="0"/>
                <a:cs typeface="Arial" charset="0"/>
              </a:rPr>
              <a:t>Digital hub </a:t>
            </a:r>
            <a:r>
              <a:rPr lang="mr-IN" sz="1200" dirty="0" smtClean="0">
                <a:latin typeface="Arial" charset="0"/>
                <a:ea typeface="Arial" charset="0"/>
                <a:cs typeface="Arial" charset="0"/>
              </a:rPr>
              <a:t>–</a:t>
            </a:r>
            <a:r>
              <a:rPr lang="en-US" sz="1200" dirty="0" smtClean="0">
                <a:latin typeface="Arial" charset="0"/>
                <a:ea typeface="Arial" charset="0"/>
                <a:cs typeface="Arial" charset="0"/>
              </a:rPr>
              <a:t> can go through the whole process without engaging with a person.  Blogs (online), questions and answers between people to support capability (knowledge database)</a:t>
            </a:r>
          </a:p>
          <a:p>
            <a:pPr marL="171450" indent="-171450">
              <a:lnSpc>
                <a:spcPct val="150000"/>
              </a:lnSpc>
              <a:buFont typeface="Arial" panose="020B0604020202020204" pitchFamily="34" charset="0"/>
              <a:buChar char="•"/>
            </a:pPr>
            <a:r>
              <a:rPr lang="en-US" sz="1200" dirty="0" smtClean="0">
                <a:latin typeface="Arial" charset="0"/>
                <a:ea typeface="Arial" charset="0"/>
                <a:cs typeface="Arial" charset="0"/>
              </a:rPr>
              <a:t>Virtual </a:t>
            </a:r>
            <a:r>
              <a:rPr lang="en-US" sz="1200" dirty="0">
                <a:latin typeface="Arial" charset="0"/>
                <a:ea typeface="Arial" charset="0"/>
                <a:cs typeface="Arial" charset="0"/>
              </a:rPr>
              <a:t>reality options </a:t>
            </a:r>
            <a:r>
              <a:rPr lang="en-US" sz="1200" dirty="0" smtClean="0">
                <a:latin typeface="Arial" charset="0"/>
                <a:ea typeface="Arial" charset="0"/>
                <a:cs typeface="Arial" charset="0"/>
              </a:rPr>
              <a:t>available for people to see alternative options</a:t>
            </a:r>
          </a:p>
          <a:p>
            <a:pPr marL="171450" indent="-171450">
              <a:lnSpc>
                <a:spcPct val="150000"/>
              </a:lnSpc>
              <a:buFont typeface="Arial" panose="020B0604020202020204" pitchFamily="34" charset="0"/>
              <a:buChar char="•"/>
            </a:pPr>
            <a:r>
              <a:rPr lang="en-US" sz="1200" dirty="0" smtClean="0">
                <a:latin typeface="Arial" charset="0"/>
                <a:ea typeface="Arial" charset="0"/>
                <a:cs typeface="Arial" charset="0"/>
              </a:rPr>
              <a:t>Culturally responsive</a:t>
            </a:r>
          </a:p>
          <a:p>
            <a:pPr marL="171450" indent="-171450">
              <a:lnSpc>
                <a:spcPct val="150000"/>
              </a:lnSpc>
              <a:buFont typeface="Arial" panose="020B0604020202020204" pitchFamily="34" charset="0"/>
              <a:buChar char="•"/>
            </a:pPr>
            <a:r>
              <a:rPr lang="en-US" sz="1200" dirty="0" smtClean="0">
                <a:latin typeface="Arial" charset="0"/>
                <a:ea typeface="Arial" charset="0"/>
                <a:cs typeface="Arial" charset="0"/>
              </a:rPr>
              <a:t>Fully </a:t>
            </a:r>
            <a:r>
              <a:rPr lang="en-US" sz="1200" dirty="0">
                <a:latin typeface="Arial" charset="0"/>
                <a:ea typeface="Arial" charset="0"/>
                <a:cs typeface="Arial" charset="0"/>
              </a:rPr>
              <a:t>accessible for people with any type of </a:t>
            </a:r>
            <a:r>
              <a:rPr lang="en-US" sz="1200" dirty="0" smtClean="0">
                <a:latin typeface="Arial" charset="0"/>
                <a:ea typeface="Arial" charset="0"/>
                <a:cs typeface="Arial" charset="0"/>
              </a:rPr>
              <a:t>impairment</a:t>
            </a:r>
          </a:p>
          <a:p>
            <a:endParaRPr lang="en-US" sz="1200" b="1" dirty="0" smtClean="0">
              <a:latin typeface="Arial" charset="0"/>
              <a:ea typeface="Arial" charset="0"/>
              <a:cs typeface="Arial" charset="0"/>
            </a:endParaRPr>
          </a:p>
        </p:txBody>
      </p:sp>
      <p:grpSp>
        <p:nvGrpSpPr>
          <p:cNvPr id="34" name="Group 33"/>
          <p:cNvGrpSpPr/>
          <p:nvPr/>
        </p:nvGrpSpPr>
        <p:grpSpPr>
          <a:xfrm>
            <a:off x="433084" y="1218325"/>
            <a:ext cx="7364463" cy="5564205"/>
            <a:chOff x="1292899" y="1723293"/>
            <a:chExt cx="7364463" cy="5564205"/>
          </a:xfrm>
        </p:grpSpPr>
        <p:cxnSp>
          <p:nvCxnSpPr>
            <p:cNvPr id="27" name="Straight Arrow Connector 26"/>
            <p:cNvCxnSpPr/>
            <p:nvPr/>
          </p:nvCxnSpPr>
          <p:spPr>
            <a:xfrm flipV="1">
              <a:off x="1800152" y="1723293"/>
              <a:ext cx="3065930" cy="545005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riangle 5"/>
            <p:cNvSpPr/>
            <p:nvPr/>
          </p:nvSpPr>
          <p:spPr>
            <a:xfrm>
              <a:off x="2417745" y="1908518"/>
              <a:ext cx="6239617" cy="537898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5187351" y="3030247"/>
              <a:ext cx="9962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704272" y="3818078"/>
              <a:ext cx="19422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297491" y="4572581"/>
              <a:ext cx="27804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752498" y="5550014"/>
              <a:ext cx="3889964" cy="103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266536" y="6368841"/>
              <a:ext cx="48551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201232" y="2754755"/>
              <a:ext cx="979498" cy="261610"/>
            </a:xfrm>
            <a:prstGeom prst="rect">
              <a:avLst/>
            </a:prstGeom>
            <a:noFill/>
          </p:spPr>
          <p:txBody>
            <a:bodyPr wrap="square" rtlCol="0">
              <a:spAutoFit/>
            </a:bodyPr>
            <a:lstStyle/>
            <a:p>
              <a:pPr algn="ctr"/>
              <a:r>
                <a:rPr lang="en-US" sz="1100" b="1" dirty="0" smtClean="0">
                  <a:latin typeface="Arial" charset="0"/>
                  <a:ea typeface="Arial" charset="0"/>
                  <a:cs typeface="Arial" charset="0"/>
                </a:rPr>
                <a:t>Outreach</a:t>
              </a:r>
              <a:endParaRPr lang="en-US" sz="1100" b="1" dirty="0">
                <a:latin typeface="Arial" charset="0"/>
                <a:ea typeface="Arial" charset="0"/>
                <a:cs typeface="Arial" charset="0"/>
              </a:endParaRPr>
            </a:p>
          </p:txBody>
        </p:sp>
        <p:sp>
          <p:nvSpPr>
            <p:cNvPr id="14" name="TextBox 13"/>
            <p:cNvSpPr txBox="1"/>
            <p:nvPr/>
          </p:nvSpPr>
          <p:spPr>
            <a:xfrm>
              <a:off x="4851419" y="3323879"/>
              <a:ext cx="1652898" cy="261610"/>
            </a:xfrm>
            <a:prstGeom prst="rect">
              <a:avLst/>
            </a:prstGeom>
            <a:noFill/>
          </p:spPr>
          <p:txBody>
            <a:bodyPr wrap="square" rtlCol="0">
              <a:spAutoFit/>
            </a:bodyPr>
            <a:lstStyle/>
            <a:p>
              <a:pPr algn="ctr"/>
              <a:r>
                <a:rPr lang="en-US" sz="1100" b="1" dirty="0" smtClean="0">
                  <a:latin typeface="Arial" charset="0"/>
                  <a:ea typeface="Arial" charset="0"/>
                  <a:cs typeface="Arial" charset="0"/>
                </a:rPr>
                <a:t>Follow-up contact</a:t>
              </a:r>
              <a:endParaRPr lang="en-US" sz="1100" b="1" dirty="0">
                <a:latin typeface="Arial" charset="0"/>
                <a:ea typeface="Arial" charset="0"/>
                <a:cs typeface="Arial" charset="0"/>
              </a:endParaRPr>
            </a:p>
          </p:txBody>
        </p:sp>
        <p:sp>
          <p:nvSpPr>
            <p:cNvPr id="15" name="TextBox 14"/>
            <p:cNvSpPr txBox="1"/>
            <p:nvPr/>
          </p:nvSpPr>
          <p:spPr>
            <a:xfrm>
              <a:off x="4467417" y="4029956"/>
              <a:ext cx="2462470" cy="261610"/>
            </a:xfrm>
            <a:prstGeom prst="rect">
              <a:avLst/>
            </a:prstGeom>
            <a:noFill/>
          </p:spPr>
          <p:txBody>
            <a:bodyPr wrap="square" rtlCol="0">
              <a:spAutoFit/>
            </a:bodyPr>
            <a:lstStyle/>
            <a:p>
              <a:pPr algn="ctr"/>
              <a:r>
                <a:rPr lang="en-US" sz="1100" b="1" dirty="0" smtClean="0">
                  <a:latin typeface="Arial" charset="0"/>
                  <a:ea typeface="Arial" charset="0"/>
                  <a:cs typeface="Arial" charset="0"/>
                </a:rPr>
                <a:t>Face-to-face, local</a:t>
              </a:r>
              <a:endParaRPr lang="en-US" sz="1100" b="1" dirty="0">
                <a:latin typeface="Arial" charset="0"/>
                <a:ea typeface="Arial" charset="0"/>
                <a:cs typeface="Arial" charset="0"/>
              </a:endParaRPr>
            </a:p>
          </p:txBody>
        </p:sp>
        <p:sp>
          <p:nvSpPr>
            <p:cNvPr id="16" name="TextBox 15"/>
            <p:cNvSpPr txBox="1"/>
            <p:nvPr/>
          </p:nvSpPr>
          <p:spPr>
            <a:xfrm>
              <a:off x="3922143" y="4841529"/>
              <a:ext cx="3559834" cy="430887"/>
            </a:xfrm>
            <a:prstGeom prst="rect">
              <a:avLst/>
            </a:prstGeom>
            <a:noFill/>
          </p:spPr>
          <p:txBody>
            <a:bodyPr wrap="square" rtlCol="0">
              <a:spAutoFit/>
            </a:bodyPr>
            <a:lstStyle/>
            <a:p>
              <a:pPr algn="ctr"/>
              <a:r>
                <a:rPr lang="en-US" sz="1100" b="1" dirty="0" smtClean="0">
                  <a:latin typeface="Arial" charset="0"/>
                  <a:ea typeface="Arial" charset="0"/>
                  <a:cs typeface="Arial" charset="0"/>
                </a:rPr>
                <a:t>Peer networks</a:t>
              </a:r>
              <a:br>
                <a:rPr lang="en-US" sz="1100" b="1" dirty="0" smtClean="0">
                  <a:latin typeface="Arial" charset="0"/>
                  <a:ea typeface="Arial" charset="0"/>
                  <a:cs typeface="Arial" charset="0"/>
                </a:rPr>
              </a:br>
              <a:r>
                <a:rPr lang="en-US" sz="1100" b="1" dirty="0" smtClean="0">
                  <a:latin typeface="Arial" charset="0"/>
                  <a:ea typeface="Arial" charset="0"/>
                  <a:cs typeface="Arial" charset="0"/>
                </a:rPr>
                <a:t>disabled people, whānau, community</a:t>
              </a:r>
              <a:endParaRPr lang="en-US" sz="1100" b="1" dirty="0">
                <a:latin typeface="Arial" charset="0"/>
                <a:ea typeface="Arial" charset="0"/>
                <a:cs typeface="Arial" charset="0"/>
              </a:endParaRPr>
            </a:p>
          </p:txBody>
        </p:sp>
        <p:sp>
          <p:nvSpPr>
            <p:cNvPr id="17" name="TextBox 16"/>
            <p:cNvSpPr txBox="1"/>
            <p:nvPr/>
          </p:nvSpPr>
          <p:spPr>
            <a:xfrm>
              <a:off x="3421811" y="5805396"/>
              <a:ext cx="4554747" cy="261610"/>
            </a:xfrm>
            <a:prstGeom prst="rect">
              <a:avLst/>
            </a:prstGeom>
            <a:noFill/>
          </p:spPr>
          <p:txBody>
            <a:bodyPr wrap="square" rtlCol="0">
              <a:spAutoFit/>
            </a:bodyPr>
            <a:lstStyle/>
            <a:p>
              <a:pPr algn="ctr"/>
              <a:r>
                <a:rPr lang="en-US" sz="1100" b="1" dirty="0" smtClean="0">
                  <a:latin typeface="Arial" charset="0"/>
                  <a:ea typeface="Arial" charset="0"/>
                  <a:cs typeface="Arial" charset="0"/>
                </a:rPr>
                <a:t>0800 number/email accessible formats two way communication</a:t>
              </a:r>
              <a:endParaRPr lang="en-US" sz="1100" b="1" dirty="0">
                <a:latin typeface="Arial" charset="0"/>
                <a:ea typeface="Arial" charset="0"/>
                <a:cs typeface="Arial" charset="0"/>
              </a:endParaRPr>
            </a:p>
          </p:txBody>
        </p:sp>
        <p:sp>
          <p:nvSpPr>
            <p:cNvPr id="18" name="TextBox 17"/>
            <p:cNvSpPr txBox="1"/>
            <p:nvPr/>
          </p:nvSpPr>
          <p:spPr>
            <a:xfrm>
              <a:off x="2989769" y="6567114"/>
              <a:ext cx="5435363" cy="430887"/>
            </a:xfrm>
            <a:prstGeom prst="rect">
              <a:avLst/>
            </a:prstGeom>
            <a:noFill/>
          </p:spPr>
          <p:txBody>
            <a:bodyPr wrap="square" rtlCol="0">
              <a:spAutoFit/>
            </a:bodyPr>
            <a:lstStyle/>
            <a:p>
              <a:pPr algn="ctr"/>
              <a:r>
                <a:rPr lang="en-US" sz="1100" b="1" dirty="0" smtClean="0">
                  <a:latin typeface="Arial" charset="0"/>
                  <a:ea typeface="Arial" charset="0"/>
                  <a:cs typeface="Arial" charset="0"/>
                </a:rPr>
                <a:t>Digital options</a:t>
              </a:r>
              <a:br>
                <a:rPr lang="en-US" sz="1100" b="1" dirty="0" smtClean="0">
                  <a:latin typeface="Arial" charset="0"/>
                  <a:ea typeface="Arial" charset="0"/>
                  <a:cs typeface="Arial" charset="0"/>
                </a:rPr>
              </a:br>
              <a:r>
                <a:rPr lang="en-US" sz="1100" b="1" dirty="0" smtClean="0">
                  <a:latin typeface="Arial" charset="0"/>
                  <a:ea typeface="Arial" charset="0"/>
                  <a:cs typeface="Arial" charset="0"/>
                </a:rPr>
                <a:t>Available on a range of devices and accessible formats</a:t>
              </a:r>
              <a:endParaRPr lang="en-US" sz="1100" b="1" dirty="0">
                <a:latin typeface="Arial" charset="0"/>
                <a:ea typeface="Arial" charset="0"/>
                <a:cs typeface="Arial" charset="0"/>
              </a:endParaRPr>
            </a:p>
          </p:txBody>
        </p:sp>
        <p:sp>
          <p:nvSpPr>
            <p:cNvPr id="20" name="TextBox 19"/>
            <p:cNvSpPr txBox="1"/>
            <p:nvPr/>
          </p:nvSpPr>
          <p:spPr>
            <a:xfrm rot="17926834">
              <a:off x="1546198" y="4782706"/>
              <a:ext cx="3708584" cy="430887"/>
            </a:xfrm>
            <a:prstGeom prst="rect">
              <a:avLst/>
            </a:prstGeom>
            <a:solidFill>
              <a:schemeClr val="bg1"/>
            </a:solidFill>
          </p:spPr>
          <p:txBody>
            <a:bodyPr wrap="square" rtlCol="0">
              <a:spAutoFit/>
            </a:bodyPr>
            <a:lstStyle/>
            <a:p>
              <a:pPr algn="ctr"/>
              <a:r>
                <a:rPr lang="en-US" sz="1100" b="1" dirty="0" smtClean="0">
                  <a:latin typeface="Arial" charset="0"/>
                  <a:ea typeface="Arial" charset="0"/>
                  <a:cs typeface="Arial" charset="0"/>
                </a:rPr>
                <a:t>Capability/pace/mode of accessing information</a:t>
              </a:r>
            </a:p>
            <a:p>
              <a:pPr algn="ctr"/>
              <a:r>
                <a:rPr lang="en-US" sz="1100" b="1" dirty="0" smtClean="0">
                  <a:latin typeface="Arial" charset="0"/>
                  <a:ea typeface="Arial" charset="0"/>
                  <a:cs typeface="Arial" charset="0"/>
                </a:rPr>
                <a:t>National and local resources</a:t>
              </a:r>
              <a:endParaRPr lang="en-US" sz="1100" b="1" dirty="0">
                <a:latin typeface="Arial" charset="0"/>
                <a:ea typeface="Arial" charset="0"/>
                <a:cs typeface="Arial" charset="0"/>
              </a:endParaRPr>
            </a:p>
          </p:txBody>
        </p:sp>
        <p:grpSp>
          <p:nvGrpSpPr>
            <p:cNvPr id="33" name="Group 32"/>
            <p:cNvGrpSpPr/>
            <p:nvPr/>
          </p:nvGrpSpPr>
          <p:grpSpPr>
            <a:xfrm>
              <a:off x="1292899" y="1775580"/>
              <a:ext cx="521788" cy="5378980"/>
              <a:chOff x="1453097" y="1666397"/>
              <a:chExt cx="474353" cy="5378980"/>
            </a:xfrm>
          </p:grpSpPr>
          <p:cxnSp>
            <p:nvCxnSpPr>
              <p:cNvPr id="19" name="Straight Arrow Connector 18"/>
              <p:cNvCxnSpPr/>
              <p:nvPr/>
            </p:nvCxnSpPr>
            <p:spPr>
              <a:xfrm>
                <a:off x="1636329" y="1666397"/>
                <a:ext cx="33953" cy="366874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rot="16200000">
                <a:off x="1016683" y="3254710"/>
                <a:ext cx="1334494" cy="461665"/>
              </a:xfrm>
              <a:prstGeom prst="rect">
                <a:avLst/>
              </a:prstGeom>
              <a:solidFill>
                <a:schemeClr val="bg1"/>
              </a:solidFill>
            </p:spPr>
            <p:txBody>
              <a:bodyPr wrap="square" rtlCol="0">
                <a:spAutoFit/>
              </a:bodyPr>
              <a:lstStyle/>
              <a:p>
                <a:pPr algn="ctr"/>
                <a:r>
                  <a:rPr lang="en-US" sz="2400" b="1" dirty="0" smtClean="0">
                    <a:latin typeface="Arial" charset="0"/>
                    <a:ea typeface="Arial" charset="0"/>
                    <a:cs typeface="Arial" charset="0"/>
                  </a:rPr>
                  <a:t>Local</a:t>
                </a:r>
                <a:endParaRPr lang="en-US" sz="2400" b="1" dirty="0">
                  <a:latin typeface="Arial" charset="0"/>
                  <a:ea typeface="Arial" charset="0"/>
                  <a:cs typeface="Arial" charset="0"/>
                </a:endParaRPr>
              </a:p>
            </p:txBody>
          </p:sp>
          <p:cxnSp>
            <p:nvCxnSpPr>
              <p:cNvPr id="22" name="Straight Arrow Connector 21"/>
              <p:cNvCxnSpPr/>
              <p:nvPr/>
            </p:nvCxnSpPr>
            <p:spPr>
              <a:xfrm flipH="1">
                <a:off x="1670282" y="5491810"/>
                <a:ext cx="1" cy="155356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16200000">
                <a:off x="1192093" y="6037760"/>
                <a:ext cx="1009049" cy="461665"/>
              </a:xfrm>
              <a:prstGeom prst="rect">
                <a:avLst/>
              </a:prstGeom>
              <a:solidFill>
                <a:schemeClr val="bg1"/>
              </a:solidFill>
            </p:spPr>
            <p:txBody>
              <a:bodyPr wrap="square" rtlCol="0">
                <a:spAutoFit/>
              </a:bodyPr>
              <a:lstStyle/>
              <a:p>
                <a:pPr algn="ctr"/>
                <a:r>
                  <a:rPr lang="en-US" sz="2400" b="1" dirty="0" smtClean="0">
                    <a:latin typeface="Arial" charset="0"/>
                    <a:ea typeface="Arial" charset="0"/>
                    <a:cs typeface="Arial" charset="0"/>
                  </a:rPr>
                  <a:t>NZ</a:t>
                </a:r>
                <a:endParaRPr lang="en-US" sz="2400" b="1" dirty="0">
                  <a:latin typeface="Arial" charset="0"/>
                  <a:ea typeface="Arial" charset="0"/>
                  <a:cs typeface="Arial" charset="0"/>
                </a:endParaRPr>
              </a:p>
            </p:txBody>
          </p:sp>
        </p:grpSp>
        <p:sp>
          <p:nvSpPr>
            <p:cNvPr id="25" name="TextBox 24"/>
            <p:cNvSpPr txBox="1"/>
            <p:nvPr/>
          </p:nvSpPr>
          <p:spPr>
            <a:xfrm rot="17992769">
              <a:off x="2172661" y="4680602"/>
              <a:ext cx="3708584" cy="261610"/>
            </a:xfrm>
            <a:prstGeom prst="rect">
              <a:avLst/>
            </a:prstGeom>
            <a:solidFill>
              <a:schemeClr val="bg1"/>
            </a:solidFill>
          </p:spPr>
          <p:txBody>
            <a:bodyPr wrap="square" rtlCol="0">
              <a:spAutoFit/>
            </a:bodyPr>
            <a:lstStyle/>
            <a:p>
              <a:pPr algn="ctr"/>
              <a:r>
                <a:rPr lang="en-US" sz="1100" b="1" dirty="0" smtClean="0">
                  <a:latin typeface="Arial" charset="0"/>
                  <a:ea typeface="Arial" charset="0"/>
                  <a:cs typeface="Arial" charset="0"/>
                </a:rPr>
                <a:t>Disabled people and whānau designed and led</a:t>
              </a:r>
              <a:endParaRPr lang="en-US" sz="1100" b="1" dirty="0">
                <a:latin typeface="Arial" charset="0"/>
                <a:ea typeface="Arial" charset="0"/>
                <a:cs typeface="Arial" charset="0"/>
              </a:endParaRPr>
            </a:p>
          </p:txBody>
        </p:sp>
        <p:cxnSp>
          <p:nvCxnSpPr>
            <p:cNvPr id="3" name="Straight Connector 2"/>
            <p:cNvCxnSpPr/>
            <p:nvPr/>
          </p:nvCxnSpPr>
          <p:spPr>
            <a:xfrm flipV="1">
              <a:off x="2756200" y="2162067"/>
              <a:ext cx="2934235" cy="5125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 name="Straight Arrow Connector 3"/>
          <p:cNvCxnSpPr>
            <a:stCxn id="18" idx="3"/>
          </p:cNvCxnSpPr>
          <p:nvPr/>
        </p:nvCxnSpPr>
        <p:spPr>
          <a:xfrm>
            <a:off x="7565317" y="6277590"/>
            <a:ext cx="534810" cy="18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018482" y="6062146"/>
            <a:ext cx="1255950" cy="430887"/>
          </a:xfrm>
          <a:prstGeom prst="rect">
            <a:avLst/>
          </a:prstGeom>
          <a:noFill/>
        </p:spPr>
        <p:txBody>
          <a:bodyPr wrap="square" rtlCol="0">
            <a:spAutoFit/>
          </a:bodyPr>
          <a:lstStyle/>
          <a:p>
            <a:pPr algn="ctr"/>
            <a:r>
              <a:rPr lang="en-US" sz="1100" b="1" dirty="0" smtClean="0">
                <a:latin typeface="Arial" charset="0"/>
                <a:ea typeface="Arial" charset="0"/>
                <a:cs typeface="Arial" charset="0"/>
              </a:rPr>
              <a:t>E-government connection</a:t>
            </a:r>
            <a:endParaRPr lang="en-US" sz="1100" b="1" dirty="0">
              <a:latin typeface="Arial" charset="0"/>
              <a:ea typeface="Arial" charset="0"/>
              <a:cs typeface="Arial" charset="0"/>
            </a:endParaRPr>
          </a:p>
        </p:txBody>
      </p:sp>
      <p:cxnSp>
        <p:nvCxnSpPr>
          <p:cNvPr id="30" name="Straight Connector 29"/>
          <p:cNvCxnSpPr/>
          <p:nvPr/>
        </p:nvCxnSpPr>
        <p:spPr>
          <a:xfrm>
            <a:off x="4882718" y="1665977"/>
            <a:ext cx="2361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786572" y="3302687"/>
            <a:ext cx="1475302" cy="104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366505" y="2202577"/>
            <a:ext cx="2462470" cy="430887"/>
          </a:xfrm>
          <a:prstGeom prst="rect">
            <a:avLst/>
          </a:prstGeom>
          <a:noFill/>
        </p:spPr>
        <p:txBody>
          <a:bodyPr wrap="square" rtlCol="0">
            <a:spAutoFit/>
          </a:bodyPr>
          <a:lstStyle/>
          <a:p>
            <a:pPr algn="ctr"/>
            <a:r>
              <a:rPr lang="en-US" sz="1100" b="1" dirty="0" smtClean="0">
                <a:latin typeface="Arial" charset="0"/>
                <a:ea typeface="Arial" charset="0"/>
                <a:cs typeface="Arial" charset="0"/>
              </a:rPr>
              <a:t>To be done by an EGL Connector/Tūhono</a:t>
            </a:r>
            <a:endParaRPr lang="en-US" sz="1100" b="1" dirty="0">
              <a:latin typeface="Arial" charset="0"/>
              <a:ea typeface="Arial" charset="0"/>
              <a:cs typeface="Arial" charset="0"/>
            </a:endParaRPr>
          </a:p>
        </p:txBody>
      </p:sp>
      <p:sp>
        <p:nvSpPr>
          <p:cNvPr id="2" name="Slide Number Placeholder 1"/>
          <p:cNvSpPr>
            <a:spLocks noGrp="1"/>
          </p:cNvSpPr>
          <p:nvPr>
            <p:ph type="sldNum" sz="quarter" idx="12"/>
          </p:nvPr>
        </p:nvSpPr>
        <p:spPr/>
        <p:txBody>
          <a:bodyPr/>
          <a:lstStyle/>
          <a:p>
            <a:fld id="{465C6875-824B-3941-A31A-199FBD3E3463}" type="slidenum">
              <a:rPr lang="en-US" smtClean="0"/>
              <a:t>8</a:t>
            </a:fld>
            <a:endParaRPr lang="en-US" dirty="0"/>
          </a:p>
        </p:txBody>
      </p:sp>
      <p:sp>
        <p:nvSpPr>
          <p:cNvPr id="37" name="Footer Placeholder 8"/>
          <p:cNvSpPr txBox="1">
            <a:spLocks/>
          </p:cNvSpPr>
          <p:nvPr/>
        </p:nvSpPr>
        <p:spPr>
          <a:xfrm>
            <a:off x="660083" y="12011554"/>
            <a:ext cx="5683567" cy="681038"/>
          </a:xfrm>
          <a:prstGeom prst="rect">
            <a:avLst/>
          </a:prstGeom>
        </p:spPr>
        <p:txBody>
          <a:bodyPr vert="horz" lIns="91440" tIns="45720" rIns="91440" bIns="45720" rtlCol="0" anchor="ctr"/>
          <a:lstStyle>
            <a:defPPr>
              <a:defRPr lang="en-US"/>
            </a:defPPr>
            <a:lvl1pPr marL="0" algn="l" defTabSz="1221913" rtl="0" eaLnBrk="1" latinLnBrk="0" hangingPunct="1">
              <a:defRPr sz="900" kern="1200">
                <a:solidFill>
                  <a:schemeClr val="tx1">
                    <a:tint val="75000"/>
                  </a:schemeClr>
                </a:solidFill>
                <a:latin typeface="Roboto" charset="0"/>
                <a:ea typeface="Roboto" charset="0"/>
                <a:cs typeface="Roboto" charset="0"/>
              </a:defRPr>
            </a:lvl1pPr>
            <a:lvl2pPr marL="610956" algn="l" defTabSz="1221913" rtl="0" eaLnBrk="1" latinLnBrk="0" hangingPunct="1">
              <a:defRPr sz="2405" kern="1200">
                <a:solidFill>
                  <a:schemeClr val="tx1"/>
                </a:solidFill>
                <a:latin typeface="+mn-lt"/>
                <a:ea typeface="+mn-ea"/>
                <a:cs typeface="+mn-cs"/>
              </a:defRPr>
            </a:lvl2pPr>
            <a:lvl3pPr marL="1221913" algn="l" defTabSz="1221913" rtl="0" eaLnBrk="1" latinLnBrk="0" hangingPunct="1">
              <a:defRPr sz="2405" kern="1200">
                <a:solidFill>
                  <a:schemeClr val="tx1"/>
                </a:solidFill>
                <a:latin typeface="+mn-lt"/>
                <a:ea typeface="+mn-ea"/>
                <a:cs typeface="+mn-cs"/>
              </a:defRPr>
            </a:lvl3pPr>
            <a:lvl4pPr marL="1832869" algn="l" defTabSz="1221913" rtl="0" eaLnBrk="1" latinLnBrk="0" hangingPunct="1">
              <a:defRPr sz="2405" kern="1200">
                <a:solidFill>
                  <a:schemeClr val="tx1"/>
                </a:solidFill>
                <a:latin typeface="+mn-lt"/>
                <a:ea typeface="+mn-ea"/>
                <a:cs typeface="+mn-cs"/>
              </a:defRPr>
            </a:lvl4pPr>
            <a:lvl5pPr marL="2443825" algn="l" defTabSz="1221913" rtl="0" eaLnBrk="1" latinLnBrk="0" hangingPunct="1">
              <a:defRPr sz="2405" kern="1200">
                <a:solidFill>
                  <a:schemeClr val="tx1"/>
                </a:solidFill>
                <a:latin typeface="+mn-lt"/>
                <a:ea typeface="+mn-ea"/>
                <a:cs typeface="+mn-cs"/>
              </a:defRPr>
            </a:lvl5pPr>
            <a:lvl6pPr marL="3054782" algn="l" defTabSz="1221913" rtl="0" eaLnBrk="1" latinLnBrk="0" hangingPunct="1">
              <a:defRPr sz="2405" kern="1200">
                <a:solidFill>
                  <a:schemeClr val="tx1"/>
                </a:solidFill>
                <a:latin typeface="+mn-lt"/>
                <a:ea typeface="+mn-ea"/>
                <a:cs typeface="+mn-cs"/>
              </a:defRPr>
            </a:lvl6pPr>
            <a:lvl7pPr marL="3665738" algn="l" defTabSz="1221913" rtl="0" eaLnBrk="1" latinLnBrk="0" hangingPunct="1">
              <a:defRPr sz="2405" kern="1200">
                <a:solidFill>
                  <a:schemeClr val="tx1"/>
                </a:solidFill>
                <a:latin typeface="+mn-lt"/>
                <a:ea typeface="+mn-ea"/>
                <a:cs typeface="+mn-cs"/>
              </a:defRPr>
            </a:lvl7pPr>
            <a:lvl8pPr marL="4276695" algn="l" defTabSz="1221913" rtl="0" eaLnBrk="1" latinLnBrk="0" hangingPunct="1">
              <a:defRPr sz="2405" kern="1200">
                <a:solidFill>
                  <a:schemeClr val="tx1"/>
                </a:solidFill>
                <a:latin typeface="+mn-lt"/>
                <a:ea typeface="+mn-ea"/>
                <a:cs typeface="+mn-cs"/>
              </a:defRPr>
            </a:lvl8pPr>
            <a:lvl9pPr marL="4887651" algn="l" defTabSz="1221913" rtl="0" eaLnBrk="1" latinLnBrk="0" hangingPunct="1">
              <a:defRPr sz="2405" kern="1200">
                <a:solidFill>
                  <a:schemeClr val="tx1"/>
                </a:solidFill>
                <a:latin typeface="+mn-lt"/>
                <a:ea typeface="+mn-ea"/>
                <a:cs typeface="+mn-cs"/>
              </a:defRPr>
            </a:lvl9pPr>
          </a:lstStyle>
          <a:p>
            <a:r>
              <a:rPr lang="en-NZ" dirty="0">
                <a:solidFill>
                  <a:schemeClr val="tx1">
                    <a:lumMod val="50000"/>
                    <a:lumOff val="50000"/>
                  </a:schemeClr>
                </a:solidFill>
              </a:rPr>
              <a:t>Enabling Good Lives | System Elements for Disability Support System transformation  </a:t>
            </a:r>
            <a:endParaRPr lang="en-US" dirty="0"/>
          </a:p>
        </p:txBody>
      </p:sp>
    </p:spTree>
    <p:extLst>
      <p:ext uri="{BB962C8B-B14F-4D97-AF65-F5344CB8AC3E}">
        <p14:creationId xmlns:p14="http://schemas.microsoft.com/office/powerpoint/2010/main" val="1766835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52476" y="4169504"/>
            <a:ext cx="570944" cy="497746"/>
          </a:xfrm>
          <a:prstGeom prst="rect">
            <a:avLst/>
          </a:prstGeom>
        </p:spPr>
      </p:pic>
      <p:pic>
        <p:nvPicPr>
          <p:cNvPr id="9" name="Picture 8"/>
          <p:cNvPicPr>
            <a:picLocks noChangeAspect="1"/>
          </p:cNvPicPr>
          <p:nvPr/>
        </p:nvPicPr>
        <p:blipFill>
          <a:blip r:embed="rId4"/>
          <a:stretch>
            <a:fillRect/>
          </a:stretch>
        </p:blipFill>
        <p:spPr>
          <a:xfrm>
            <a:off x="1035995" y="2646753"/>
            <a:ext cx="231213" cy="638588"/>
          </a:xfrm>
          <a:prstGeom prst="rect">
            <a:avLst/>
          </a:prstGeom>
        </p:spPr>
      </p:pic>
      <p:sp>
        <p:nvSpPr>
          <p:cNvPr id="10" name="TextBox 9"/>
          <p:cNvSpPr txBox="1"/>
          <p:nvPr/>
        </p:nvSpPr>
        <p:spPr>
          <a:xfrm>
            <a:off x="544970" y="3328397"/>
            <a:ext cx="1111058" cy="553998"/>
          </a:xfrm>
          <a:prstGeom prst="rect">
            <a:avLst/>
          </a:prstGeom>
          <a:noFill/>
        </p:spPr>
        <p:txBody>
          <a:bodyPr wrap="square" rtlCol="0">
            <a:spAutoFit/>
          </a:bodyPr>
          <a:lstStyle/>
          <a:p>
            <a:pPr algn="ctr"/>
            <a:r>
              <a:rPr lang="en-US" sz="1000" b="1" dirty="0">
                <a:solidFill>
                  <a:schemeClr val="accent1"/>
                </a:solidFill>
              </a:rPr>
              <a:t>Investing in Disabled People capability</a:t>
            </a:r>
          </a:p>
        </p:txBody>
      </p:sp>
      <p:sp>
        <p:nvSpPr>
          <p:cNvPr id="13" name="TextBox 12"/>
          <p:cNvSpPr txBox="1"/>
          <p:nvPr/>
        </p:nvSpPr>
        <p:spPr>
          <a:xfrm>
            <a:off x="444495" y="413147"/>
            <a:ext cx="8154232" cy="832536"/>
          </a:xfrm>
          <a:prstGeom prst="rect">
            <a:avLst/>
          </a:prstGeom>
          <a:noFill/>
        </p:spPr>
        <p:txBody>
          <a:bodyPr wrap="square" rtlCol="0">
            <a:spAutoFit/>
          </a:bodyPr>
          <a:lstStyle/>
          <a:p>
            <a:r>
              <a:rPr lang="en-US" b="1" dirty="0" smtClean="0">
                <a:solidFill>
                  <a:schemeClr val="accent1"/>
                </a:solidFill>
                <a:latin typeface="Arial" charset="0"/>
                <a:ea typeface="Arial" charset="0"/>
                <a:cs typeface="Arial" charset="0"/>
              </a:rPr>
              <a:t>2.0 I/we </a:t>
            </a:r>
            <a:r>
              <a:rPr lang="en-US" b="1" dirty="0">
                <a:solidFill>
                  <a:schemeClr val="accent1"/>
                </a:solidFill>
                <a:latin typeface="Arial" charset="0"/>
                <a:ea typeface="Arial" charset="0"/>
                <a:cs typeface="Arial" charset="0"/>
              </a:rPr>
              <a:t>are listened to and respected</a:t>
            </a:r>
          </a:p>
          <a:p>
            <a:endParaRPr lang="en-US" b="1" dirty="0">
              <a:solidFill>
                <a:schemeClr val="accent1"/>
              </a:solidFill>
              <a:latin typeface="Arial" charset="0"/>
              <a:ea typeface="Arial" charset="0"/>
              <a:cs typeface="Arial" charset="0"/>
            </a:endParaRPr>
          </a:p>
        </p:txBody>
      </p:sp>
      <p:sp>
        <p:nvSpPr>
          <p:cNvPr id="16" name="TextBox 15"/>
          <p:cNvSpPr txBox="1"/>
          <p:nvPr/>
        </p:nvSpPr>
        <p:spPr>
          <a:xfrm>
            <a:off x="506356" y="4792843"/>
            <a:ext cx="1110560" cy="553998"/>
          </a:xfrm>
          <a:prstGeom prst="rect">
            <a:avLst/>
          </a:prstGeom>
          <a:noFill/>
        </p:spPr>
        <p:txBody>
          <a:bodyPr wrap="square" rtlCol="0">
            <a:spAutoFit/>
          </a:bodyPr>
          <a:lstStyle/>
          <a:p>
            <a:pPr algn="ctr"/>
            <a:r>
              <a:rPr lang="en-US" sz="1000" b="1" dirty="0">
                <a:solidFill>
                  <a:schemeClr val="accent1"/>
                </a:solidFill>
              </a:rPr>
              <a:t>Investing in Whānau capability</a:t>
            </a:r>
          </a:p>
        </p:txBody>
      </p:sp>
      <p:sp>
        <p:nvSpPr>
          <p:cNvPr id="19" name="TextBox 18"/>
          <p:cNvSpPr txBox="1"/>
          <p:nvPr/>
        </p:nvSpPr>
        <p:spPr>
          <a:xfrm>
            <a:off x="607433" y="6103835"/>
            <a:ext cx="1061030" cy="553998"/>
          </a:xfrm>
          <a:prstGeom prst="rect">
            <a:avLst/>
          </a:prstGeom>
          <a:noFill/>
        </p:spPr>
        <p:txBody>
          <a:bodyPr wrap="square" rtlCol="0">
            <a:spAutoFit/>
          </a:bodyPr>
          <a:lstStyle/>
          <a:p>
            <a:pPr algn="ctr"/>
            <a:r>
              <a:rPr lang="en-US" sz="1000" b="1" dirty="0">
                <a:solidFill>
                  <a:schemeClr val="accent1"/>
                </a:solidFill>
              </a:rPr>
              <a:t>Investing in people in the EGL </a:t>
            </a:r>
            <a:r>
              <a:rPr lang="en-US" sz="1000" b="1" dirty="0" smtClean="0">
                <a:solidFill>
                  <a:schemeClr val="accent1"/>
                </a:solidFill>
              </a:rPr>
              <a:t>team</a:t>
            </a:r>
            <a:endParaRPr lang="en-US" sz="1000" b="1" dirty="0">
              <a:solidFill>
                <a:schemeClr val="accent1"/>
              </a:solidFill>
            </a:endParaRPr>
          </a:p>
        </p:txBody>
      </p:sp>
      <p:sp>
        <p:nvSpPr>
          <p:cNvPr id="22" name="TextBox 21"/>
          <p:cNvSpPr txBox="1"/>
          <p:nvPr/>
        </p:nvSpPr>
        <p:spPr>
          <a:xfrm>
            <a:off x="544970" y="8269680"/>
            <a:ext cx="1111058" cy="707886"/>
          </a:xfrm>
          <a:prstGeom prst="rect">
            <a:avLst/>
          </a:prstGeom>
          <a:noFill/>
        </p:spPr>
        <p:txBody>
          <a:bodyPr wrap="square" rtlCol="0">
            <a:spAutoFit/>
          </a:bodyPr>
          <a:lstStyle/>
          <a:p>
            <a:pPr algn="ctr"/>
            <a:r>
              <a:rPr lang="en-US" sz="1000" b="1" dirty="0" smtClean="0">
                <a:solidFill>
                  <a:schemeClr val="accent1"/>
                </a:solidFill>
              </a:rPr>
              <a:t>Processes &amp; frameworks that enable the system capability</a:t>
            </a:r>
            <a:endParaRPr lang="en-US" sz="1000" b="1" dirty="0">
              <a:solidFill>
                <a:schemeClr val="accent1"/>
              </a:solidFill>
            </a:endParaRPr>
          </a:p>
        </p:txBody>
      </p:sp>
      <p:cxnSp>
        <p:nvCxnSpPr>
          <p:cNvPr id="24" name="Straight Connector 23"/>
          <p:cNvCxnSpPr/>
          <p:nvPr/>
        </p:nvCxnSpPr>
        <p:spPr>
          <a:xfrm>
            <a:off x="544970" y="9336297"/>
            <a:ext cx="85037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52450" y="10619246"/>
            <a:ext cx="1103578" cy="246221"/>
          </a:xfrm>
          <a:prstGeom prst="rect">
            <a:avLst/>
          </a:prstGeom>
          <a:noFill/>
        </p:spPr>
        <p:txBody>
          <a:bodyPr wrap="square" rtlCol="0">
            <a:spAutoFit/>
          </a:bodyPr>
          <a:lstStyle/>
          <a:p>
            <a:pPr algn="ctr"/>
            <a:r>
              <a:rPr lang="en-US" sz="1000" b="1" dirty="0" smtClean="0">
                <a:solidFill>
                  <a:schemeClr val="accent1"/>
                </a:solidFill>
              </a:rPr>
              <a:t>Tools</a:t>
            </a:r>
            <a:endParaRPr lang="en-US" sz="1000" b="1" dirty="0">
              <a:solidFill>
                <a:schemeClr val="accent1"/>
              </a:solidFill>
            </a:endParaRPr>
          </a:p>
        </p:txBody>
      </p:sp>
      <p:pic>
        <p:nvPicPr>
          <p:cNvPr id="27" name="Picture 26"/>
          <p:cNvPicPr>
            <a:picLocks noChangeAspect="1"/>
          </p:cNvPicPr>
          <p:nvPr/>
        </p:nvPicPr>
        <p:blipFill>
          <a:blip r:embed="rId5"/>
          <a:stretch>
            <a:fillRect/>
          </a:stretch>
        </p:blipFill>
        <p:spPr>
          <a:xfrm>
            <a:off x="681711" y="9915816"/>
            <a:ext cx="741709" cy="596016"/>
          </a:xfrm>
          <a:prstGeom prst="rect">
            <a:avLst/>
          </a:prstGeom>
        </p:spPr>
      </p:pic>
      <p:pic>
        <p:nvPicPr>
          <p:cNvPr id="28" name="Picture 27"/>
          <p:cNvPicPr>
            <a:picLocks noChangeAspect="1"/>
          </p:cNvPicPr>
          <p:nvPr/>
        </p:nvPicPr>
        <p:blipFill>
          <a:blip r:embed="rId6"/>
          <a:stretch>
            <a:fillRect/>
          </a:stretch>
        </p:blipFill>
        <p:spPr>
          <a:xfrm>
            <a:off x="846785" y="7673307"/>
            <a:ext cx="414950" cy="440885"/>
          </a:xfrm>
          <a:prstGeom prst="rect">
            <a:avLst/>
          </a:prstGeom>
        </p:spPr>
      </p:pic>
      <p:sp>
        <p:nvSpPr>
          <p:cNvPr id="29" name="TextBox 28"/>
          <p:cNvSpPr txBox="1"/>
          <p:nvPr/>
        </p:nvSpPr>
        <p:spPr>
          <a:xfrm>
            <a:off x="5453497" y="6892824"/>
            <a:ext cx="3400639" cy="2246769"/>
          </a:xfrm>
          <a:prstGeom prst="rect">
            <a:avLst/>
          </a:prstGeom>
          <a:noFill/>
          <a:ln>
            <a:noFill/>
          </a:ln>
        </p:spPr>
        <p:txBody>
          <a:bodyPr wrap="square" rtlCol="0">
            <a:spAutoFit/>
          </a:bodyPr>
          <a:lstStyle/>
          <a:p>
            <a:r>
              <a:rPr lang="en-US" sz="1000" b="1" dirty="0" smtClean="0"/>
              <a:t>2.2 Orientation</a:t>
            </a:r>
          </a:p>
          <a:p>
            <a:r>
              <a:rPr lang="en-US" sz="1000" i="1" dirty="0" smtClean="0"/>
              <a:t>What is it? </a:t>
            </a:r>
            <a:r>
              <a:rPr lang="en-US" sz="1000" dirty="0" smtClean="0"/>
              <a:t>A process that ensures disabled people and whānau are respectfully welcomed and well-orientated into the system. It may be one-to-one or in a group which helps to support the development of peer networks.  Could be face-to-face or via a digital channel, and in different languages</a:t>
            </a:r>
            <a:br>
              <a:rPr lang="en-US" sz="1000" dirty="0" smtClean="0"/>
            </a:br>
            <a:r>
              <a:rPr lang="en-US" sz="1000" i="1" dirty="0" smtClean="0"/>
              <a:t>What value does it bring? </a:t>
            </a:r>
            <a:r>
              <a:rPr lang="en-US" sz="1000" dirty="0" smtClean="0"/>
              <a:t>It ensures that disabled people and whānau understand what the system offers them, </a:t>
            </a:r>
            <a:r>
              <a:rPr lang="en-US" sz="1000" dirty="0"/>
              <a:t>how it can support them to have a good </a:t>
            </a:r>
            <a:r>
              <a:rPr lang="en-US" sz="1000" dirty="0" smtClean="0"/>
              <a:t>life, and connects them to a support network, if they do not have someone in their lives</a:t>
            </a:r>
          </a:p>
          <a:p>
            <a:r>
              <a:rPr lang="en-US" sz="1000" i="1" dirty="0" smtClean="0"/>
              <a:t>Who uses it? </a:t>
            </a:r>
            <a:r>
              <a:rPr lang="en-US" sz="1000" dirty="0" smtClean="0"/>
              <a:t>EGL team working with disabled people and their whānau</a:t>
            </a:r>
            <a:endParaRPr lang="en-US" sz="1000" i="1" dirty="0" smtClean="0"/>
          </a:p>
          <a:p>
            <a:r>
              <a:rPr lang="en-US" sz="1000" i="1" dirty="0" smtClean="0"/>
              <a:t>What is it linked to? </a:t>
            </a:r>
            <a:r>
              <a:rPr lang="en-US" sz="1000" dirty="0" smtClean="0"/>
              <a:t>Disabled person/whānau determine pathway (2.1)</a:t>
            </a:r>
            <a:endParaRPr lang="en-US" sz="1000" dirty="0"/>
          </a:p>
        </p:txBody>
      </p:sp>
      <p:sp>
        <p:nvSpPr>
          <p:cNvPr id="30" name="TextBox 29"/>
          <p:cNvSpPr txBox="1"/>
          <p:nvPr/>
        </p:nvSpPr>
        <p:spPr>
          <a:xfrm>
            <a:off x="1565371" y="6851886"/>
            <a:ext cx="3704644" cy="2092881"/>
          </a:xfrm>
          <a:prstGeom prst="rect">
            <a:avLst/>
          </a:prstGeom>
          <a:noFill/>
          <a:ln>
            <a:noFill/>
          </a:ln>
        </p:spPr>
        <p:txBody>
          <a:bodyPr wrap="square" rtlCol="0">
            <a:spAutoFit/>
          </a:bodyPr>
          <a:lstStyle/>
          <a:p>
            <a:r>
              <a:rPr lang="en-US" sz="1000" b="1" dirty="0" smtClean="0"/>
              <a:t>2.1 Disabled people/whānau determine pathway </a:t>
            </a:r>
          </a:p>
          <a:p>
            <a:r>
              <a:rPr lang="en-US" sz="1000" i="1" dirty="0" smtClean="0"/>
              <a:t>What is it? </a:t>
            </a:r>
            <a:r>
              <a:rPr lang="en-US" sz="1000" dirty="0" smtClean="0"/>
              <a:t>The way </a:t>
            </a:r>
            <a:r>
              <a:rPr lang="en-US" sz="1000" dirty="0"/>
              <a:t>a person decides what they want to do and when including what resources they may need at any </a:t>
            </a:r>
            <a:r>
              <a:rPr lang="en-US" sz="1000" dirty="0" smtClean="0"/>
              <a:t>time. This includes </a:t>
            </a:r>
            <a:r>
              <a:rPr lang="en-US" sz="1000" dirty="0"/>
              <a:t>the </a:t>
            </a:r>
            <a:r>
              <a:rPr lang="en-US" sz="1000" dirty="0" smtClean="0"/>
              <a:t>support people want, </a:t>
            </a:r>
            <a:r>
              <a:rPr lang="en-US" sz="1000" dirty="0"/>
              <a:t>taking into account a person’s culture and preference.</a:t>
            </a:r>
            <a:r>
              <a:rPr lang="en-US" sz="1000" dirty="0" smtClean="0"/>
              <a:t>  The </a:t>
            </a:r>
            <a:r>
              <a:rPr lang="en-US" sz="1000" dirty="0"/>
              <a:t>direction a person chooses may change over time. </a:t>
            </a:r>
            <a:r>
              <a:rPr lang="en-US" sz="1000" dirty="0" smtClean="0"/>
              <a:t>There will be a framework and tools to support the EGL team.</a:t>
            </a:r>
            <a:endParaRPr lang="en-US" sz="1000" i="1" dirty="0"/>
          </a:p>
          <a:p>
            <a:r>
              <a:rPr lang="en-US" sz="1000" i="1" dirty="0" smtClean="0"/>
              <a:t>What value does it bring? </a:t>
            </a:r>
            <a:r>
              <a:rPr lang="en-US" sz="1000" dirty="0" smtClean="0"/>
              <a:t>The disabled person and whānau can identify the pace and level of support/assistance that is right for them </a:t>
            </a:r>
            <a:r>
              <a:rPr lang="mr-IN" sz="1000" dirty="0" smtClean="0"/>
              <a:t>–</a:t>
            </a:r>
            <a:r>
              <a:rPr lang="en-US" sz="1000" dirty="0" smtClean="0"/>
              <a:t> along a continuum of light-touch to intensive; including how they may want to make </a:t>
            </a:r>
            <a:r>
              <a:rPr lang="en-US" sz="1000" dirty="0"/>
              <a:t>decisions about their good </a:t>
            </a:r>
            <a:r>
              <a:rPr lang="en-US" sz="1000" dirty="0" smtClean="0"/>
              <a:t>life</a:t>
            </a:r>
          </a:p>
          <a:p>
            <a:r>
              <a:rPr lang="en-US" sz="1000" i="1" dirty="0" smtClean="0"/>
              <a:t>Who uses it? </a:t>
            </a:r>
            <a:r>
              <a:rPr lang="en-US" sz="1000" dirty="0" smtClean="0"/>
              <a:t>Disabled people and whānau, EGL team (6.1)</a:t>
            </a:r>
            <a:endParaRPr lang="en-US" sz="1000" i="1" dirty="0" smtClean="0"/>
          </a:p>
          <a:p>
            <a:r>
              <a:rPr lang="en-US" sz="1000" i="1" dirty="0" smtClean="0"/>
              <a:t>What is it linked to? </a:t>
            </a:r>
            <a:r>
              <a:rPr lang="en-US" sz="1000" dirty="0"/>
              <a:t>O</a:t>
            </a:r>
            <a:r>
              <a:rPr lang="en-US" sz="1000" dirty="0" smtClean="0"/>
              <a:t>rientation approach (2.2)</a:t>
            </a:r>
            <a:endParaRPr lang="en-US" sz="1000" dirty="0"/>
          </a:p>
        </p:txBody>
      </p:sp>
      <p:sp>
        <p:nvSpPr>
          <p:cNvPr id="23" name="TextBox 22"/>
          <p:cNvSpPr txBox="1"/>
          <p:nvPr/>
        </p:nvSpPr>
        <p:spPr>
          <a:xfrm>
            <a:off x="1566506" y="9389272"/>
            <a:ext cx="3517783" cy="2246769"/>
          </a:xfrm>
          <a:prstGeom prst="rect">
            <a:avLst/>
          </a:prstGeom>
          <a:noFill/>
          <a:ln>
            <a:noFill/>
          </a:ln>
        </p:spPr>
        <p:txBody>
          <a:bodyPr wrap="square" rtlCol="0">
            <a:spAutoFit/>
          </a:bodyPr>
          <a:lstStyle/>
          <a:p>
            <a:r>
              <a:rPr lang="en-US" sz="1000" b="1" dirty="0" smtClean="0"/>
              <a:t>2.3 Support network and tools</a:t>
            </a:r>
          </a:p>
          <a:p>
            <a:r>
              <a:rPr lang="en-US" sz="1000" i="1" dirty="0" smtClean="0"/>
              <a:t>What is it? </a:t>
            </a:r>
            <a:r>
              <a:rPr lang="en-US" sz="1000" dirty="0" smtClean="0"/>
              <a:t>It is a continuum of options and to </a:t>
            </a:r>
            <a:r>
              <a:rPr lang="en-US" sz="1000" dirty="0"/>
              <a:t>support disabled people and their </a:t>
            </a:r>
            <a:r>
              <a:rPr lang="en-US" sz="1000" dirty="0" err="1"/>
              <a:t>whanau</a:t>
            </a:r>
            <a:r>
              <a:rPr lang="en-US" sz="1000" dirty="0"/>
              <a:t> to make decisions about their lives. The continuum extends from assistance to increase their circle of support through to paid advocates to ensure that a disabled person’s will and preference are enacted (this may be through substituted decision </a:t>
            </a:r>
            <a:r>
              <a:rPr lang="en-US" sz="1000" dirty="0" smtClean="0"/>
              <a:t>making or supported decision making.</a:t>
            </a:r>
            <a:endParaRPr lang="en-US" sz="1000" i="1" dirty="0"/>
          </a:p>
          <a:p>
            <a:r>
              <a:rPr lang="en-US" sz="1000" i="1" dirty="0" smtClean="0"/>
              <a:t>What value does it bring? </a:t>
            </a:r>
            <a:r>
              <a:rPr lang="en-US" sz="1000" dirty="0" smtClean="0"/>
              <a:t>People without someone close to them can have support to consider possibilities, to flourish and grow and make decisions</a:t>
            </a:r>
          </a:p>
          <a:p>
            <a:r>
              <a:rPr lang="en-US" sz="1000" i="1" dirty="0" smtClean="0"/>
              <a:t>Who uses it? </a:t>
            </a:r>
            <a:r>
              <a:rPr lang="en-US" sz="1000" dirty="0" smtClean="0"/>
              <a:t>Disabled people, whānau, others wanting to help disabled people build their networks </a:t>
            </a:r>
          </a:p>
          <a:p>
            <a:r>
              <a:rPr lang="en-US" sz="1000" i="1" dirty="0" smtClean="0"/>
              <a:t>What is it linked to? </a:t>
            </a:r>
            <a:r>
              <a:rPr lang="en-US" sz="1000" dirty="0" smtClean="0"/>
              <a:t>Disabled people/</a:t>
            </a:r>
            <a:r>
              <a:rPr lang="en-US" sz="1000" dirty="0" err="1" smtClean="0"/>
              <a:t>whānau</a:t>
            </a:r>
            <a:r>
              <a:rPr lang="en-US" sz="1000" dirty="0" smtClean="0"/>
              <a:t> determine pathway (2.1) and orientation (2.2)</a:t>
            </a:r>
          </a:p>
        </p:txBody>
      </p:sp>
      <p:sp>
        <p:nvSpPr>
          <p:cNvPr id="26" name="TextBox 25"/>
          <p:cNvSpPr txBox="1"/>
          <p:nvPr/>
        </p:nvSpPr>
        <p:spPr>
          <a:xfrm>
            <a:off x="5453497" y="9413901"/>
            <a:ext cx="3595253" cy="2400657"/>
          </a:xfrm>
          <a:prstGeom prst="rect">
            <a:avLst/>
          </a:prstGeom>
          <a:noFill/>
          <a:ln>
            <a:noFill/>
          </a:ln>
        </p:spPr>
        <p:txBody>
          <a:bodyPr wrap="square" rtlCol="0">
            <a:spAutoFit/>
          </a:bodyPr>
          <a:lstStyle/>
          <a:p>
            <a:r>
              <a:rPr lang="en-US" sz="1000" b="1" dirty="0" smtClean="0"/>
              <a:t>2.4 Self-managed information profile</a:t>
            </a:r>
          </a:p>
          <a:p>
            <a:r>
              <a:rPr lang="en-US" sz="1000" i="1" dirty="0" smtClean="0"/>
              <a:t>What is it? </a:t>
            </a:r>
            <a:r>
              <a:rPr lang="en-US" sz="1000" dirty="0" smtClean="0"/>
              <a:t>A personal profile owned by each disabled person and </a:t>
            </a:r>
            <a:r>
              <a:rPr lang="en-US" sz="1000" dirty="0"/>
              <a:t>their whānau, </a:t>
            </a:r>
            <a:r>
              <a:rPr lang="en-US" sz="1000" dirty="0" smtClean="0"/>
              <a:t>that can be added to, changed and retracted by the person as/when needed.  The person controls who they give access to (if anyone) and can retract information at any time. </a:t>
            </a:r>
            <a:r>
              <a:rPr lang="en-US" sz="1000" dirty="0"/>
              <a:t>The information will be available in accessible formats.  It can include all their EGL </a:t>
            </a:r>
            <a:r>
              <a:rPr lang="en-US" sz="1000" dirty="0" smtClean="0"/>
              <a:t>information, </a:t>
            </a:r>
            <a:r>
              <a:rPr lang="en-US" sz="1000" dirty="0"/>
              <a:t>including </a:t>
            </a:r>
            <a:r>
              <a:rPr lang="en-US" sz="1000" dirty="0" smtClean="0"/>
              <a:t>any EGL proposals, plans</a:t>
            </a:r>
            <a:r>
              <a:rPr lang="en-US" sz="1000" dirty="0"/>
              <a:t>,  </a:t>
            </a:r>
            <a:r>
              <a:rPr lang="en-US" sz="1000" dirty="0" smtClean="0"/>
              <a:t>and details </a:t>
            </a:r>
            <a:r>
              <a:rPr lang="en-US" sz="1000" dirty="0"/>
              <a:t>of </a:t>
            </a:r>
            <a:r>
              <a:rPr lang="en-US" sz="1000" dirty="0" smtClean="0"/>
              <a:t>support. People could be given a device for their self-managed profile (if they don’t have one).</a:t>
            </a:r>
          </a:p>
          <a:p>
            <a:r>
              <a:rPr lang="en-US" sz="1000" i="1" dirty="0" smtClean="0"/>
              <a:t>What value does it bring? </a:t>
            </a:r>
            <a:r>
              <a:rPr lang="en-US" sz="1000" dirty="0" smtClean="0"/>
              <a:t>The person has control over their own personal information, and it’s their decision who they give access to, and what level of access they give.  </a:t>
            </a:r>
          </a:p>
          <a:p>
            <a:r>
              <a:rPr lang="en-US" sz="1000" i="1" dirty="0" smtClean="0"/>
              <a:t>Who uses it? </a:t>
            </a:r>
            <a:r>
              <a:rPr lang="en-US" sz="1000" dirty="0" smtClean="0"/>
              <a:t>The disabled person and who else they choose (</a:t>
            </a:r>
            <a:r>
              <a:rPr lang="en-US" sz="1000" dirty="0"/>
              <a:t>whānau, </a:t>
            </a:r>
            <a:r>
              <a:rPr lang="en-US" sz="1000" dirty="0" smtClean="0"/>
              <a:t>EGL connector/tūhono, service provider etc)</a:t>
            </a:r>
            <a:endParaRPr lang="en-US" sz="1000" i="1" dirty="0" smtClean="0"/>
          </a:p>
          <a:p>
            <a:r>
              <a:rPr lang="en-US" sz="1000" i="1" dirty="0" smtClean="0"/>
              <a:t>What is it linked to? </a:t>
            </a:r>
            <a:r>
              <a:rPr lang="en-US" sz="1000" dirty="0"/>
              <a:t>My </a:t>
            </a:r>
            <a:r>
              <a:rPr lang="en-US" sz="1000" dirty="0" smtClean="0"/>
              <a:t>Good Life Proposal (3.2)</a:t>
            </a:r>
            <a:endParaRPr lang="en-US" sz="1000" dirty="0"/>
          </a:p>
        </p:txBody>
      </p:sp>
      <p:cxnSp>
        <p:nvCxnSpPr>
          <p:cNvPr id="34" name="Straight Connector 33"/>
          <p:cNvCxnSpPr/>
          <p:nvPr/>
        </p:nvCxnSpPr>
        <p:spPr>
          <a:xfrm flipV="1">
            <a:off x="544970" y="2508163"/>
            <a:ext cx="8503780"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565371" y="972027"/>
            <a:ext cx="7483379" cy="1477328"/>
          </a:xfrm>
          <a:prstGeom prst="rect">
            <a:avLst/>
          </a:prstGeom>
          <a:noFill/>
          <a:ln>
            <a:noFill/>
          </a:ln>
        </p:spPr>
        <p:txBody>
          <a:bodyPr wrap="square" rtlCol="0">
            <a:spAutoFit/>
          </a:bodyPr>
          <a:lstStyle/>
          <a:p>
            <a:r>
              <a:rPr lang="en-US" sz="1000" b="1" dirty="0" smtClean="0"/>
              <a:t>When we come into the disability support system, I and </a:t>
            </a:r>
            <a:r>
              <a:rPr lang="en-US" sz="1000" b="1" dirty="0"/>
              <a:t>my whānau are given information </a:t>
            </a:r>
            <a:r>
              <a:rPr lang="en-US" sz="1000" b="1" dirty="0" smtClean="0"/>
              <a:t>about what can be provided for us. We understand that there is going to be a genuine focus on working with me to envision a good life for me, and enabling this in a way that works for me and all of my whānau. My whānau and I talk to someone about where we are at. Through this conversation, we identify together what is the right pathway for me and my whānau. This includes understanding whether we have already thought about what we want in our lives, our cultural preferences, whether we want to work with an EGL connector/tūhono and who is in our current support network. If I do not have someone in my life, the EGL team works with me to develop a support network and link me to people or an advocate if I need someone to implement my will and preference through substituted decision-making with the view to supported decision-making in the future. </a:t>
            </a:r>
            <a:r>
              <a:rPr lang="en-US" sz="1000" b="1" dirty="0"/>
              <a:t>We are starting to create what a good life will look like for me and my whānau and I am sharing this with people I </a:t>
            </a:r>
            <a:r>
              <a:rPr lang="en-US" sz="1000" b="1" dirty="0" smtClean="0"/>
              <a:t>trust.</a:t>
            </a:r>
            <a:endParaRPr lang="en-US" sz="1000" dirty="0"/>
          </a:p>
        </p:txBody>
      </p:sp>
      <p:pic>
        <p:nvPicPr>
          <p:cNvPr id="36" name="Picture 35"/>
          <p:cNvPicPr>
            <a:picLocks noChangeAspect="1"/>
          </p:cNvPicPr>
          <p:nvPr/>
        </p:nvPicPr>
        <p:blipFill>
          <a:blip r:embed="rId4"/>
          <a:stretch>
            <a:fillRect/>
          </a:stretch>
        </p:blipFill>
        <p:spPr>
          <a:xfrm>
            <a:off x="999741" y="1212908"/>
            <a:ext cx="231213" cy="638588"/>
          </a:xfrm>
          <a:prstGeom prst="rect">
            <a:avLst/>
          </a:prstGeom>
        </p:spPr>
      </p:pic>
      <p:sp>
        <p:nvSpPr>
          <p:cNvPr id="32" name="TextBox 31"/>
          <p:cNvSpPr txBox="1"/>
          <p:nvPr/>
        </p:nvSpPr>
        <p:spPr>
          <a:xfrm>
            <a:off x="1565370" y="2775559"/>
            <a:ext cx="7483379" cy="861774"/>
          </a:xfrm>
          <a:prstGeom prst="rect">
            <a:avLst/>
          </a:prstGeom>
          <a:noFill/>
          <a:ln>
            <a:noFill/>
          </a:ln>
        </p:spPr>
        <p:txBody>
          <a:bodyPr wrap="square" rtlCol="0">
            <a:spAutoFit/>
          </a:bodyPr>
          <a:lstStyle/>
          <a:p>
            <a:r>
              <a:rPr lang="en-US" sz="1000" b="1" dirty="0" smtClean="0"/>
              <a:t>1.5 </a:t>
            </a:r>
            <a:r>
              <a:rPr lang="en-US" sz="1000" b="1" dirty="0"/>
              <a:t>Investing in disabled people’s capability </a:t>
            </a:r>
            <a:endParaRPr lang="en-US" sz="1000" b="1" dirty="0" smtClean="0"/>
          </a:p>
          <a:p>
            <a:r>
              <a:rPr lang="en-US" sz="1000" i="1" dirty="0" smtClean="0"/>
              <a:t>What is it? </a:t>
            </a:r>
            <a:r>
              <a:rPr lang="en-US" sz="1000" dirty="0"/>
              <a:t>A funding mechanism for local/national capability and capacity building</a:t>
            </a:r>
            <a:endParaRPr lang="en-US" sz="1000" i="1" dirty="0" smtClean="0"/>
          </a:p>
          <a:p>
            <a:r>
              <a:rPr lang="en-US" sz="1000" i="1" dirty="0" smtClean="0"/>
              <a:t>What are the capabilities being built? </a:t>
            </a:r>
            <a:r>
              <a:rPr lang="en-US" sz="1000" dirty="0" smtClean="0"/>
              <a:t>Getting prepared; forming trusted allies, building support networks, active participation, building resilience; belonging</a:t>
            </a:r>
            <a:r>
              <a:rPr lang="en-US" sz="1000" dirty="0"/>
              <a:t>;</a:t>
            </a:r>
            <a:r>
              <a:rPr lang="en-US" sz="1000" dirty="0" smtClean="0"/>
              <a:t> self-esteem and cultural connectedness</a:t>
            </a:r>
          </a:p>
          <a:p>
            <a:r>
              <a:rPr lang="en-US" sz="1000" i="1" dirty="0" smtClean="0"/>
              <a:t>What are the capacities being built? </a:t>
            </a:r>
            <a:r>
              <a:rPr lang="en-US" sz="1000" dirty="0"/>
              <a:t>Understanding natural networks/support and how to engage these ; strength, knowledge</a:t>
            </a:r>
            <a:endParaRPr lang="en-US" sz="1000" dirty="0" smtClean="0"/>
          </a:p>
        </p:txBody>
      </p:sp>
      <p:sp>
        <p:nvSpPr>
          <p:cNvPr id="33" name="TextBox 32"/>
          <p:cNvSpPr txBox="1"/>
          <p:nvPr/>
        </p:nvSpPr>
        <p:spPr>
          <a:xfrm>
            <a:off x="1616916" y="4076483"/>
            <a:ext cx="7380286" cy="1323439"/>
          </a:xfrm>
          <a:prstGeom prst="rect">
            <a:avLst/>
          </a:prstGeom>
          <a:noFill/>
          <a:ln>
            <a:noFill/>
          </a:ln>
        </p:spPr>
        <p:txBody>
          <a:bodyPr wrap="square" rtlCol="0">
            <a:spAutoFit/>
          </a:bodyPr>
          <a:lstStyle/>
          <a:p>
            <a:r>
              <a:rPr lang="en-US" sz="1000" b="1" dirty="0" smtClean="0"/>
              <a:t>1.7 Investing in whānau capability </a:t>
            </a:r>
          </a:p>
          <a:p>
            <a:r>
              <a:rPr lang="en-US" sz="1000" i="1" dirty="0" smtClean="0"/>
              <a:t>What </a:t>
            </a:r>
            <a:r>
              <a:rPr lang="en-US" sz="1000" i="1" dirty="0"/>
              <a:t>is it</a:t>
            </a:r>
            <a:r>
              <a:rPr lang="en-US" sz="1000" i="1" dirty="0" smtClean="0"/>
              <a:t>?</a:t>
            </a:r>
            <a:r>
              <a:rPr lang="en-US" sz="1000" i="1" dirty="0"/>
              <a:t> </a:t>
            </a:r>
            <a:r>
              <a:rPr lang="en-US" sz="1000" dirty="0"/>
              <a:t>A funding mechanism for local/national capability and capacity building </a:t>
            </a:r>
          </a:p>
          <a:p>
            <a:r>
              <a:rPr lang="en-US" sz="1000" i="1" dirty="0" smtClean="0"/>
              <a:t>What are the capabilities being built? </a:t>
            </a:r>
            <a:r>
              <a:rPr lang="en-US" sz="1000" dirty="0"/>
              <a:t>Making connections with other families to understand and learn from their journey; thinking about possibilities; consideration of the whole </a:t>
            </a:r>
            <a:r>
              <a:rPr lang="en-US" sz="1000" dirty="0" err="1"/>
              <a:t>whānau</a:t>
            </a:r>
            <a:r>
              <a:rPr lang="en-US" sz="1000" dirty="0"/>
              <a:t>, ability to express needs and dreams; getting prepared; forming trusted allies; building support networks, cultural connectedness</a:t>
            </a:r>
          </a:p>
          <a:p>
            <a:r>
              <a:rPr lang="en-US" sz="1000" i="1" dirty="0" smtClean="0"/>
              <a:t>What are the capacities being built? </a:t>
            </a:r>
            <a:r>
              <a:rPr lang="en-US" sz="1000" dirty="0"/>
              <a:t>Families more able to plan and build better outcomes for themselves and their disabled family member; Understanding natural networks/support and how to engage these ; strength; </a:t>
            </a:r>
            <a:r>
              <a:rPr lang="en-US" sz="1000" dirty="0" smtClean="0"/>
              <a:t>knowledge</a:t>
            </a:r>
            <a:endParaRPr lang="en-US" sz="1000" dirty="0"/>
          </a:p>
          <a:p>
            <a:endParaRPr lang="en-US" sz="1000" dirty="0"/>
          </a:p>
        </p:txBody>
      </p:sp>
      <p:sp>
        <p:nvSpPr>
          <p:cNvPr id="37" name="TextBox 36"/>
          <p:cNvSpPr txBox="1"/>
          <p:nvPr/>
        </p:nvSpPr>
        <p:spPr>
          <a:xfrm>
            <a:off x="1565370" y="5429979"/>
            <a:ext cx="7483380" cy="1323439"/>
          </a:xfrm>
          <a:prstGeom prst="rect">
            <a:avLst/>
          </a:prstGeom>
          <a:noFill/>
          <a:ln>
            <a:noFill/>
          </a:ln>
        </p:spPr>
        <p:txBody>
          <a:bodyPr wrap="square" rtlCol="0">
            <a:spAutoFit/>
          </a:bodyPr>
          <a:lstStyle/>
          <a:p>
            <a:r>
              <a:rPr lang="en-US" sz="1000" b="1" dirty="0" smtClean="0"/>
              <a:t>1.4 Investing in system capability</a:t>
            </a:r>
          </a:p>
          <a:p>
            <a:r>
              <a:rPr lang="en-US" sz="1000" i="1" dirty="0" smtClean="0"/>
              <a:t>What is it? </a:t>
            </a:r>
            <a:r>
              <a:rPr lang="en-US" sz="1000" dirty="0" smtClean="0"/>
              <a:t>Resources and training</a:t>
            </a:r>
          </a:p>
          <a:p>
            <a:r>
              <a:rPr lang="en-US" sz="1000" i="1" dirty="0" smtClean="0"/>
              <a:t>What are the capabilities? </a:t>
            </a:r>
            <a:r>
              <a:rPr lang="en-US" sz="1000" dirty="0" smtClean="0"/>
              <a:t>Listening, being flexible; cultural responsiveness, ability to build and maintain trust; confidence in communicating the system; ability to determine level of support required;</a:t>
            </a:r>
            <a:r>
              <a:rPr lang="en-US" sz="1000" dirty="0" smtClean="0">
                <a:solidFill>
                  <a:srgbClr val="FF0000"/>
                </a:solidFill>
              </a:rPr>
              <a:t> </a:t>
            </a:r>
            <a:r>
              <a:rPr lang="en-US" sz="1000" dirty="0" smtClean="0"/>
              <a:t>ability to support people to access immediate funding; know their communities well; understand the disability rights </a:t>
            </a:r>
            <a:r>
              <a:rPr lang="en-US" sz="1000" dirty="0"/>
              <a:t>framework; have </a:t>
            </a:r>
            <a:r>
              <a:rPr lang="en-US" sz="1000" dirty="0" smtClean="0"/>
              <a:t>the right </a:t>
            </a:r>
            <a:r>
              <a:rPr lang="en-US" sz="1000" dirty="0"/>
              <a:t>level of experience to help guide </a:t>
            </a:r>
            <a:r>
              <a:rPr lang="en-US" sz="1000" dirty="0" smtClean="0"/>
              <a:t>others, </a:t>
            </a:r>
            <a:r>
              <a:rPr lang="en-NZ" sz="1000" dirty="0" smtClean="0"/>
              <a:t>are </a:t>
            </a:r>
            <a:r>
              <a:rPr lang="en-NZ" sz="1000" dirty="0"/>
              <a:t>disabled people/</a:t>
            </a:r>
            <a:r>
              <a:rPr lang="en-NZ" sz="1000" dirty="0" err="1"/>
              <a:t>whānau</a:t>
            </a:r>
            <a:r>
              <a:rPr lang="en-NZ" sz="1000" dirty="0"/>
              <a:t> oriented and can be disabled people and </a:t>
            </a:r>
            <a:r>
              <a:rPr lang="en-NZ" sz="1000" dirty="0" err="1" smtClean="0"/>
              <a:t>whānau</a:t>
            </a:r>
            <a:endParaRPr lang="en-US" sz="1000" dirty="0" smtClean="0"/>
          </a:p>
          <a:p>
            <a:r>
              <a:rPr lang="en-US" sz="1000" i="1" dirty="0" smtClean="0"/>
              <a:t>What are their behaviours? </a:t>
            </a:r>
            <a:r>
              <a:rPr lang="en-US" sz="1000" dirty="0"/>
              <a:t>Empathetic; authentic and honest; respectful; excellent communicators; team builders; tailors communication to person, strengths based</a:t>
            </a:r>
          </a:p>
        </p:txBody>
      </p:sp>
      <p:pic>
        <p:nvPicPr>
          <p:cNvPr id="38" name="Picture 37"/>
          <p:cNvPicPr>
            <a:picLocks noChangeAspect="1"/>
          </p:cNvPicPr>
          <p:nvPr/>
        </p:nvPicPr>
        <p:blipFill>
          <a:blip r:embed="rId4"/>
          <a:stretch>
            <a:fillRect/>
          </a:stretch>
        </p:blipFill>
        <p:spPr>
          <a:xfrm>
            <a:off x="1035997" y="5363192"/>
            <a:ext cx="231213" cy="638588"/>
          </a:xfrm>
          <a:prstGeom prst="rect">
            <a:avLst/>
          </a:prstGeom>
        </p:spPr>
      </p:pic>
      <p:cxnSp>
        <p:nvCxnSpPr>
          <p:cNvPr id="40" name="Straight Connector 39"/>
          <p:cNvCxnSpPr/>
          <p:nvPr/>
        </p:nvCxnSpPr>
        <p:spPr>
          <a:xfrm flipV="1">
            <a:off x="544970" y="3885218"/>
            <a:ext cx="8503780"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544970" y="5308972"/>
            <a:ext cx="8503780"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544970" y="6780130"/>
            <a:ext cx="8503780"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465C6875-824B-3941-A31A-199FBD3E3463}" type="slidenum">
              <a:rPr lang="en-US" smtClean="0"/>
              <a:t>9</a:t>
            </a:fld>
            <a:endParaRPr lang="en-US" dirty="0"/>
          </a:p>
        </p:txBody>
      </p:sp>
      <p:sp>
        <p:nvSpPr>
          <p:cNvPr id="31" name="Footer Placeholder 8"/>
          <p:cNvSpPr txBox="1">
            <a:spLocks/>
          </p:cNvSpPr>
          <p:nvPr/>
        </p:nvSpPr>
        <p:spPr>
          <a:xfrm>
            <a:off x="660083" y="12011554"/>
            <a:ext cx="5683567" cy="681038"/>
          </a:xfrm>
          <a:prstGeom prst="rect">
            <a:avLst/>
          </a:prstGeom>
        </p:spPr>
        <p:txBody>
          <a:bodyPr vert="horz" lIns="91440" tIns="45720" rIns="91440" bIns="45720" rtlCol="0" anchor="ctr"/>
          <a:lstStyle>
            <a:defPPr>
              <a:defRPr lang="en-US"/>
            </a:defPPr>
            <a:lvl1pPr marL="0" algn="l" defTabSz="1221913" rtl="0" eaLnBrk="1" latinLnBrk="0" hangingPunct="1">
              <a:defRPr sz="900" kern="1200">
                <a:solidFill>
                  <a:schemeClr val="tx1">
                    <a:tint val="75000"/>
                  </a:schemeClr>
                </a:solidFill>
                <a:latin typeface="Roboto" charset="0"/>
                <a:ea typeface="Roboto" charset="0"/>
                <a:cs typeface="Roboto" charset="0"/>
              </a:defRPr>
            </a:lvl1pPr>
            <a:lvl2pPr marL="610956" algn="l" defTabSz="1221913" rtl="0" eaLnBrk="1" latinLnBrk="0" hangingPunct="1">
              <a:defRPr sz="2405" kern="1200">
                <a:solidFill>
                  <a:schemeClr val="tx1"/>
                </a:solidFill>
                <a:latin typeface="+mn-lt"/>
                <a:ea typeface="+mn-ea"/>
                <a:cs typeface="+mn-cs"/>
              </a:defRPr>
            </a:lvl2pPr>
            <a:lvl3pPr marL="1221913" algn="l" defTabSz="1221913" rtl="0" eaLnBrk="1" latinLnBrk="0" hangingPunct="1">
              <a:defRPr sz="2405" kern="1200">
                <a:solidFill>
                  <a:schemeClr val="tx1"/>
                </a:solidFill>
                <a:latin typeface="+mn-lt"/>
                <a:ea typeface="+mn-ea"/>
                <a:cs typeface="+mn-cs"/>
              </a:defRPr>
            </a:lvl3pPr>
            <a:lvl4pPr marL="1832869" algn="l" defTabSz="1221913" rtl="0" eaLnBrk="1" latinLnBrk="0" hangingPunct="1">
              <a:defRPr sz="2405" kern="1200">
                <a:solidFill>
                  <a:schemeClr val="tx1"/>
                </a:solidFill>
                <a:latin typeface="+mn-lt"/>
                <a:ea typeface="+mn-ea"/>
                <a:cs typeface="+mn-cs"/>
              </a:defRPr>
            </a:lvl4pPr>
            <a:lvl5pPr marL="2443825" algn="l" defTabSz="1221913" rtl="0" eaLnBrk="1" latinLnBrk="0" hangingPunct="1">
              <a:defRPr sz="2405" kern="1200">
                <a:solidFill>
                  <a:schemeClr val="tx1"/>
                </a:solidFill>
                <a:latin typeface="+mn-lt"/>
                <a:ea typeface="+mn-ea"/>
                <a:cs typeface="+mn-cs"/>
              </a:defRPr>
            </a:lvl5pPr>
            <a:lvl6pPr marL="3054782" algn="l" defTabSz="1221913" rtl="0" eaLnBrk="1" latinLnBrk="0" hangingPunct="1">
              <a:defRPr sz="2405" kern="1200">
                <a:solidFill>
                  <a:schemeClr val="tx1"/>
                </a:solidFill>
                <a:latin typeface="+mn-lt"/>
                <a:ea typeface="+mn-ea"/>
                <a:cs typeface="+mn-cs"/>
              </a:defRPr>
            </a:lvl6pPr>
            <a:lvl7pPr marL="3665738" algn="l" defTabSz="1221913" rtl="0" eaLnBrk="1" latinLnBrk="0" hangingPunct="1">
              <a:defRPr sz="2405" kern="1200">
                <a:solidFill>
                  <a:schemeClr val="tx1"/>
                </a:solidFill>
                <a:latin typeface="+mn-lt"/>
                <a:ea typeface="+mn-ea"/>
                <a:cs typeface="+mn-cs"/>
              </a:defRPr>
            </a:lvl7pPr>
            <a:lvl8pPr marL="4276695" algn="l" defTabSz="1221913" rtl="0" eaLnBrk="1" latinLnBrk="0" hangingPunct="1">
              <a:defRPr sz="2405" kern="1200">
                <a:solidFill>
                  <a:schemeClr val="tx1"/>
                </a:solidFill>
                <a:latin typeface="+mn-lt"/>
                <a:ea typeface="+mn-ea"/>
                <a:cs typeface="+mn-cs"/>
              </a:defRPr>
            </a:lvl8pPr>
            <a:lvl9pPr marL="4887651" algn="l" defTabSz="1221913" rtl="0" eaLnBrk="1" latinLnBrk="0" hangingPunct="1">
              <a:defRPr sz="2405" kern="1200">
                <a:solidFill>
                  <a:schemeClr val="tx1"/>
                </a:solidFill>
                <a:latin typeface="+mn-lt"/>
                <a:ea typeface="+mn-ea"/>
                <a:cs typeface="+mn-cs"/>
              </a:defRPr>
            </a:lvl9pPr>
          </a:lstStyle>
          <a:p>
            <a:r>
              <a:rPr lang="en-NZ" dirty="0">
                <a:solidFill>
                  <a:schemeClr val="tx1">
                    <a:lumMod val="50000"/>
                    <a:lumOff val="50000"/>
                  </a:schemeClr>
                </a:solidFill>
              </a:rPr>
              <a:t>Enabling Good Lives | System Elements for Disability Support System transformation  </a:t>
            </a:r>
            <a:endParaRPr lang="en-US" dirty="0"/>
          </a:p>
        </p:txBody>
      </p:sp>
    </p:spTree>
    <p:extLst>
      <p:ext uri="{BB962C8B-B14F-4D97-AF65-F5344CB8AC3E}">
        <p14:creationId xmlns:p14="http://schemas.microsoft.com/office/powerpoint/2010/main" val="884504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1662" y="390417"/>
            <a:ext cx="7734300" cy="830997"/>
          </a:xfrm>
          <a:prstGeom prst="rect">
            <a:avLst/>
          </a:prstGeom>
        </p:spPr>
        <p:txBody>
          <a:bodyPr wrap="square">
            <a:spAutoFit/>
          </a:bodyPr>
          <a:lstStyle/>
          <a:p>
            <a:r>
              <a:rPr lang="en-US" sz="2400" b="1" dirty="0" smtClean="0">
                <a:solidFill>
                  <a:schemeClr val="accent1"/>
                </a:solidFill>
              </a:rPr>
              <a:t>2.1 Disabled person/whānau framework </a:t>
            </a:r>
            <a:r>
              <a:rPr lang="en-US" sz="2400" b="1" dirty="0">
                <a:solidFill>
                  <a:schemeClr val="accent1"/>
                </a:solidFill>
              </a:rPr>
              <a:t>to determine </a:t>
            </a:r>
            <a:r>
              <a:rPr lang="en-US" sz="2400" b="1" dirty="0" smtClean="0">
                <a:solidFill>
                  <a:schemeClr val="accent1"/>
                </a:solidFill>
              </a:rPr>
              <a:t>pathway</a:t>
            </a:r>
            <a:endParaRPr lang="en-US" sz="2400" b="1" dirty="0">
              <a:solidFill>
                <a:schemeClr val="accent1"/>
              </a:solidFill>
            </a:endParaRPr>
          </a:p>
        </p:txBody>
      </p:sp>
      <p:cxnSp>
        <p:nvCxnSpPr>
          <p:cNvPr id="5" name="Straight Arrow Connector 4"/>
          <p:cNvCxnSpPr/>
          <p:nvPr/>
        </p:nvCxnSpPr>
        <p:spPr>
          <a:xfrm>
            <a:off x="4581075" y="1671961"/>
            <a:ext cx="0" cy="395426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434086" y="3617596"/>
            <a:ext cx="4081013"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922325" y="3169639"/>
            <a:ext cx="1446149" cy="2123658"/>
          </a:xfrm>
          <a:prstGeom prst="rect">
            <a:avLst/>
          </a:prstGeom>
          <a:noFill/>
        </p:spPr>
        <p:txBody>
          <a:bodyPr wrap="square" rtlCol="0">
            <a:spAutoFit/>
          </a:bodyPr>
          <a:lstStyle/>
          <a:p>
            <a:pPr lvl="0"/>
            <a:r>
              <a:rPr lang="en-NZ" sz="1200" dirty="0" smtClean="0"/>
              <a:t>I (and/or my </a:t>
            </a:r>
            <a:r>
              <a:rPr lang="en-US" sz="1200" dirty="0" smtClean="0"/>
              <a:t>whānau)</a:t>
            </a:r>
            <a:r>
              <a:rPr lang="en-NZ" sz="1200" dirty="0" smtClean="0"/>
              <a:t> know exactly what we want to do with our lives and support </a:t>
            </a:r>
          </a:p>
          <a:p>
            <a:pPr lvl="0"/>
            <a:r>
              <a:rPr lang="en-NZ" sz="1200" dirty="0" smtClean="0"/>
              <a:t>and I have high ability to independently make my own decisions and am willing to do so</a:t>
            </a:r>
            <a:endParaRPr lang="en-US" sz="1200" dirty="0"/>
          </a:p>
        </p:txBody>
      </p:sp>
      <p:sp>
        <p:nvSpPr>
          <p:cNvPr id="9" name="TextBox 8"/>
          <p:cNvSpPr txBox="1"/>
          <p:nvPr/>
        </p:nvSpPr>
        <p:spPr>
          <a:xfrm>
            <a:off x="4636344" y="1559994"/>
            <a:ext cx="1878755" cy="830997"/>
          </a:xfrm>
          <a:prstGeom prst="rect">
            <a:avLst/>
          </a:prstGeom>
          <a:noFill/>
        </p:spPr>
        <p:txBody>
          <a:bodyPr wrap="square" rtlCol="0">
            <a:spAutoFit/>
          </a:bodyPr>
          <a:lstStyle/>
          <a:p>
            <a:pPr lvl="0"/>
            <a:r>
              <a:rPr lang="en-NZ" sz="1200" dirty="0" smtClean="0"/>
              <a:t>I have a high level of support from whānau and/or trusted allies/ strong network</a:t>
            </a:r>
            <a:endParaRPr lang="en-US" sz="1200" dirty="0"/>
          </a:p>
        </p:txBody>
      </p:sp>
      <p:sp>
        <p:nvSpPr>
          <p:cNvPr id="11" name="TextBox 10"/>
          <p:cNvSpPr txBox="1"/>
          <p:nvPr/>
        </p:nvSpPr>
        <p:spPr>
          <a:xfrm>
            <a:off x="736716" y="1477381"/>
            <a:ext cx="2082684" cy="685188"/>
          </a:xfrm>
          <a:prstGeom prst="rect">
            <a:avLst/>
          </a:prstGeom>
          <a:noFill/>
        </p:spPr>
        <p:txBody>
          <a:bodyPr wrap="square" rtlCol="0">
            <a:spAutoFit/>
          </a:bodyPr>
          <a:lstStyle/>
          <a:p>
            <a:pPr lvl="0">
              <a:lnSpc>
                <a:spcPct val="107000"/>
              </a:lnSpc>
              <a:spcAft>
                <a:spcPts val="800"/>
              </a:spcAft>
            </a:pPr>
            <a:r>
              <a:rPr lang="en-NZ" sz="1200" b="1" dirty="0" smtClean="0">
                <a:solidFill>
                  <a:schemeClr val="accent1"/>
                </a:solidFill>
                <a:latin typeface="Calibri" charset="0"/>
                <a:ea typeface="Calibri" charset="0"/>
                <a:cs typeface="Times New Roman" charset="0"/>
              </a:rPr>
              <a:t>How we help you choose your pathway through the system</a:t>
            </a:r>
            <a:endParaRPr lang="en-US" sz="1200" b="1" dirty="0">
              <a:solidFill>
                <a:schemeClr val="accent1"/>
              </a:solidFill>
              <a:effectLst/>
              <a:latin typeface="Calibri" charset="0"/>
              <a:ea typeface="Calibri" charset="0"/>
              <a:cs typeface="Times New Roman" charset="0"/>
            </a:endParaRPr>
          </a:p>
        </p:txBody>
      </p:sp>
      <p:sp>
        <p:nvSpPr>
          <p:cNvPr id="14" name="Rectangle 13"/>
          <p:cNvSpPr/>
          <p:nvPr/>
        </p:nvSpPr>
        <p:spPr>
          <a:xfrm>
            <a:off x="552450" y="1351861"/>
            <a:ext cx="8496300" cy="52667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p:cNvCxnSpPr/>
          <p:nvPr/>
        </p:nvCxnSpPr>
        <p:spPr>
          <a:xfrm>
            <a:off x="736716" y="7724112"/>
            <a:ext cx="8161624" cy="343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645400" y="8047038"/>
            <a:ext cx="1362114" cy="900246"/>
          </a:xfrm>
          <a:prstGeom prst="rect">
            <a:avLst/>
          </a:prstGeom>
          <a:noFill/>
        </p:spPr>
        <p:txBody>
          <a:bodyPr wrap="square" rtlCol="0">
            <a:spAutoFit/>
          </a:bodyPr>
          <a:lstStyle/>
          <a:p>
            <a:pPr lvl="0"/>
            <a:r>
              <a:rPr lang="en-NZ" sz="1050" dirty="0" smtClean="0"/>
              <a:t>I work independently and I know what I want and I use my existing networks to test options or ideas</a:t>
            </a:r>
            <a:endParaRPr lang="en-US" sz="1050" dirty="0"/>
          </a:p>
        </p:txBody>
      </p:sp>
      <p:sp>
        <p:nvSpPr>
          <p:cNvPr id="17" name="TextBox 16"/>
          <p:cNvSpPr txBox="1"/>
          <p:nvPr/>
        </p:nvSpPr>
        <p:spPr>
          <a:xfrm>
            <a:off x="6216221" y="8059738"/>
            <a:ext cx="1527931" cy="1384995"/>
          </a:xfrm>
          <a:prstGeom prst="rect">
            <a:avLst/>
          </a:prstGeom>
          <a:noFill/>
        </p:spPr>
        <p:txBody>
          <a:bodyPr wrap="square" rtlCol="0">
            <a:spAutoFit/>
          </a:bodyPr>
          <a:lstStyle/>
          <a:p>
            <a:pPr lvl="0"/>
            <a:r>
              <a:rPr lang="en-NZ" sz="1050" dirty="0" smtClean="0"/>
              <a:t>I am confident and willing to make decisions on my own </a:t>
            </a:r>
            <a:br>
              <a:rPr lang="en-NZ" sz="1050" dirty="0" smtClean="0"/>
            </a:br>
            <a:r>
              <a:rPr lang="en-NZ" sz="1050" dirty="0" smtClean="0"/>
              <a:t>but am wanting to explore options with an independent advocate or EGL connector/tūhono</a:t>
            </a:r>
            <a:endParaRPr lang="en-US" sz="1050" dirty="0"/>
          </a:p>
        </p:txBody>
      </p:sp>
      <p:sp>
        <p:nvSpPr>
          <p:cNvPr id="18" name="TextBox 17"/>
          <p:cNvSpPr txBox="1"/>
          <p:nvPr/>
        </p:nvSpPr>
        <p:spPr>
          <a:xfrm>
            <a:off x="4737053" y="8047038"/>
            <a:ext cx="1432299" cy="1223412"/>
          </a:xfrm>
          <a:prstGeom prst="rect">
            <a:avLst/>
          </a:prstGeom>
          <a:noFill/>
        </p:spPr>
        <p:txBody>
          <a:bodyPr wrap="square" rtlCol="0">
            <a:spAutoFit/>
          </a:bodyPr>
          <a:lstStyle/>
          <a:p>
            <a:pPr lvl="0"/>
            <a:r>
              <a:rPr lang="en-NZ" sz="1050" dirty="0"/>
              <a:t>I am quite confident but would appreciate the  knowledge and experience of my friends, family and networks to assist me make decisions </a:t>
            </a:r>
            <a:endParaRPr lang="en-US" sz="1050" dirty="0"/>
          </a:p>
        </p:txBody>
      </p:sp>
      <p:sp>
        <p:nvSpPr>
          <p:cNvPr id="19" name="TextBox 18"/>
          <p:cNvSpPr txBox="1"/>
          <p:nvPr/>
        </p:nvSpPr>
        <p:spPr>
          <a:xfrm>
            <a:off x="2103816" y="8069072"/>
            <a:ext cx="1354325" cy="956672"/>
          </a:xfrm>
          <a:prstGeom prst="rect">
            <a:avLst/>
          </a:prstGeom>
          <a:noFill/>
        </p:spPr>
        <p:txBody>
          <a:bodyPr wrap="square" rtlCol="0">
            <a:spAutoFit/>
          </a:bodyPr>
          <a:lstStyle/>
          <a:p>
            <a:pPr lvl="0">
              <a:lnSpc>
                <a:spcPct val="107000"/>
              </a:lnSpc>
              <a:spcAft>
                <a:spcPts val="800"/>
              </a:spcAft>
            </a:pPr>
            <a:r>
              <a:rPr lang="en-NZ" sz="1050" dirty="0" smtClean="0">
                <a:effectLst/>
                <a:latin typeface="Calibri" charset="0"/>
                <a:ea typeface="Calibri" charset="0"/>
                <a:cs typeface="Times New Roman" charset="0"/>
              </a:rPr>
              <a:t>I can make decisions with some support – this may be formal or from </a:t>
            </a:r>
            <a:r>
              <a:rPr lang="en-NZ" sz="1050" dirty="0" err="1" smtClean="0">
                <a:effectLst/>
                <a:latin typeface="Calibri" charset="0"/>
                <a:ea typeface="Calibri" charset="0"/>
                <a:cs typeface="Times New Roman" charset="0"/>
              </a:rPr>
              <a:t>whānau</a:t>
            </a:r>
            <a:r>
              <a:rPr lang="en-NZ" sz="1050" dirty="0" smtClean="0">
                <a:effectLst/>
                <a:latin typeface="Calibri" charset="0"/>
                <a:ea typeface="Calibri" charset="0"/>
                <a:cs typeface="Times New Roman" charset="0"/>
              </a:rPr>
              <a:t> or allies</a:t>
            </a:r>
            <a:endParaRPr lang="en-US" sz="1050" dirty="0">
              <a:effectLst/>
              <a:latin typeface="Calibri" charset="0"/>
              <a:ea typeface="Calibri" charset="0"/>
              <a:cs typeface="Times New Roman" charset="0"/>
            </a:endParaRPr>
          </a:p>
        </p:txBody>
      </p:sp>
      <p:sp>
        <p:nvSpPr>
          <p:cNvPr id="20" name="TextBox 19"/>
          <p:cNvSpPr txBox="1"/>
          <p:nvPr/>
        </p:nvSpPr>
        <p:spPr>
          <a:xfrm>
            <a:off x="644932" y="8069072"/>
            <a:ext cx="1458884" cy="1294713"/>
          </a:xfrm>
          <a:prstGeom prst="rect">
            <a:avLst/>
          </a:prstGeom>
          <a:noFill/>
        </p:spPr>
        <p:txBody>
          <a:bodyPr wrap="square" rtlCol="0">
            <a:spAutoFit/>
          </a:bodyPr>
          <a:lstStyle/>
          <a:p>
            <a:pPr lvl="0">
              <a:lnSpc>
                <a:spcPct val="107000"/>
              </a:lnSpc>
              <a:spcAft>
                <a:spcPts val="800"/>
              </a:spcAft>
            </a:pPr>
            <a:r>
              <a:rPr lang="en-NZ" sz="1050" dirty="0" smtClean="0">
                <a:effectLst/>
                <a:latin typeface="Calibri" charset="0"/>
                <a:ea typeface="Calibri" charset="0"/>
                <a:cs typeface="Times New Roman" charset="0"/>
              </a:rPr>
              <a:t>I am not able to make decisions without support and do not have whānau or trusted allies to help me – I need formal support</a:t>
            </a:r>
            <a:endParaRPr lang="en-US" sz="1050" dirty="0">
              <a:effectLst/>
              <a:latin typeface="Calibri" charset="0"/>
              <a:ea typeface="Calibri" charset="0"/>
              <a:cs typeface="Times New Roman" charset="0"/>
            </a:endParaRPr>
          </a:p>
        </p:txBody>
      </p:sp>
      <p:sp>
        <p:nvSpPr>
          <p:cNvPr id="21" name="Rectangle 20"/>
          <p:cNvSpPr/>
          <p:nvPr/>
        </p:nvSpPr>
        <p:spPr>
          <a:xfrm>
            <a:off x="552449" y="6747046"/>
            <a:ext cx="8496301" cy="32204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645193" y="6842944"/>
            <a:ext cx="4168107" cy="487569"/>
          </a:xfrm>
          <a:prstGeom prst="rect">
            <a:avLst/>
          </a:prstGeom>
          <a:noFill/>
        </p:spPr>
        <p:txBody>
          <a:bodyPr wrap="square" rtlCol="0">
            <a:spAutoFit/>
          </a:bodyPr>
          <a:lstStyle/>
          <a:p>
            <a:pPr lvl="0">
              <a:lnSpc>
                <a:spcPct val="107000"/>
              </a:lnSpc>
              <a:spcAft>
                <a:spcPts val="800"/>
              </a:spcAft>
            </a:pPr>
            <a:r>
              <a:rPr lang="en-NZ" sz="1200" b="1" dirty="0" smtClean="0">
                <a:solidFill>
                  <a:schemeClr val="accent1"/>
                </a:solidFill>
                <a:effectLst/>
                <a:latin typeface="Calibri" charset="0"/>
                <a:ea typeface="Calibri" charset="0"/>
                <a:cs typeface="Times New Roman" charset="0"/>
              </a:rPr>
              <a:t>Pathways continuum</a:t>
            </a:r>
            <a:br>
              <a:rPr lang="en-NZ" sz="1200" b="1" dirty="0" smtClean="0">
                <a:solidFill>
                  <a:schemeClr val="accent1"/>
                </a:solidFill>
                <a:effectLst/>
                <a:latin typeface="Calibri" charset="0"/>
                <a:ea typeface="Calibri" charset="0"/>
                <a:cs typeface="Times New Roman" charset="0"/>
              </a:rPr>
            </a:br>
            <a:r>
              <a:rPr lang="en-NZ" sz="1200" b="1" dirty="0" smtClean="0">
                <a:solidFill>
                  <a:schemeClr val="accent1"/>
                </a:solidFill>
                <a:effectLst/>
                <a:latin typeface="Calibri" charset="0"/>
                <a:ea typeface="Calibri" charset="0"/>
                <a:cs typeface="Times New Roman" charset="0"/>
              </a:rPr>
              <a:t>from totally self-directed to totally supported</a:t>
            </a:r>
            <a:endParaRPr lang="en-US" sz="1200" b="1" dirty="0">
              <a:solidFill>
                <a:schemeClr val="accent1"/>
              </a:solidFill>
              <a:effectLst/>
              <a:latin typeface="Calibri" charset="0"/>
              <a:ea typeface="Calibri" charset="0"/>
              <a:cs typeface="Times New Roman" charset="0"/>
            </a:endParaRPr>
          </a:p>
        </p:txBody>
      </p:sp>
      <p:sp>
        <p:nvSpPr>
          <p:cNvPr id="23" name="Oval 22"/>
          <p:cNvSpPr/>
          <p:nvPr/>
        </p:nvSpPr>
        <p:spPr>
          <a:xfrm>
            <a:off x="8290929" y="7611521"/>
            <a:ext cx="209320" cy="2093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6778940" y="7612854"/>
            <a:ext cx="209320" cy="2093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5165275" y="7606365"/>
            <a:ext cx="209320" cy="2093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2434086" y="7606365"/>
            <a:ext cx="209320" cy="2093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1062486" y="7622889"/>
            <a:ext cx="209320" cy="2093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36716" y="3169639"/>
            <a:ext cx="1446149" cy="1200329"/>
          </a:xfrm>
          <a:prstGeom prst="rect">
            <a:avLst/>
          </a:prstGeom>
          <a:noFill/>
        </p:spPr>
        <p:txBody>
          <a:bodyPr wrap="square" rtlCol="0">
            <a:spAutoFit/>
          </a:bodyPr>
          <a:lstStyle/>
          <a:p>
            <a:pPr lvl="0"/>
            <a:r>
              <a:rPr lang="en-NZ" sz="1200" dirty="0"/>
              <a:t>I have not thought about what I want from my life and I require support with decision-making</a:t>
            </a:r>
            <a:endParaRPr lang="en-US" sz="1200" dirty="0"/>
          </a:p>
        </p:txBody>
      </p:sp>
      <p:sp>
        <p:nvSpPr>
          <p:cNvPr id="29" name="TextBox 28"/>
          <p:cNvSpPr txBox="1"/>
          <p:nvPr/>
        </p:nvSpPr>
        <p:spPr>
          <a:xfrm>
            <a:off x="3641697" y="5776698"/>
            <a:ext cx="1878755" cy="646331"/>
          </a:xfrm>
          <a:prstGeom prst="rect">
            <a:avLst/>
          </a:prstGeom>
          <a:noFill/>
        </p:spPr>
        <p:txBody>
          <a:bodyPr wrap="square" rtlCol="0">
            <a:spAutoFit/>
          </a:bodyPr>
          <a:lstStyle/>
          <a:p>
            <a:pPr lvl="0"/>
            <a:r>
              <a:rPr lang="en-NZ" sz="1200" dirty="0" smtClean="0"/>
              <a:t>I have no support from whānau, no trusted allies and no peer network</a:t>
            </a:r>
            <a:endParaRPr lang="en-US" sz="1200" dirty="0"/>
          </a:p>
        </p:txBody>
      </p:sp>
      <p:sp>
        <p:nvSpPr>
          <p:cNvPr id="30" name="TextBox 29"/>
          <p:cNvSpPr txBox="1"/>
          <p:nvPr/>
        </p:nvSpPr>
        <p:spPr>
          <a:xfrm>
            <a:off x="3464004" y="8056372"/>
            <a:ext cx="1473305" cy="1294713"/>
          </a:xfrm>
          <a:prstGeom prst="rect">
            <a:avLst/>
          </a:prstGeom>
          <a:noFill/>
        </p:spPr>
        <p:txBody>
          <a:bodyPr wrap="square" rtlCol="0">
            <a:spAutoFit/>
          </a:bodyPr>
          <a:lstStyle/>
          <a:p>
            <a:pPr lvl="0">
              <a:lnSpc>
                <a:spcPct val="107000"/>
              </a:lnSpc>
              <a:spcAft>
                <a:spcPts val="800"/>
              </a:spcAft>
            </a:pPr>
            <a:r>
              <a:rPr lang="en-NZ" sz="1050" dirty="0">
                <a:latin typeface="Calibri" charset="0"/>
                <a:ea typeface="Calibri" charset="0"/>
                <a:cs typeface="Times New Roman" charset="0"/>
              </a:rPr>
              <a:t>I am able to make decisions on my own but tend to rely on formal support , trusted allies or </a:t>
            </a:r>
            <a:r>
              <a:rPr lang="en-NZ" sz="1050" dirty="0" err="1">
                <a:latin typeface="Calibri" charset="0"/>
                <a:ea typeface="Calibri" charset="0"/>
                <a:cs typeface="Times New Roman" charset="0"/>
              </a:rPr>
              <a:t>whānau</a:t>
            </a:r>
            <a:r>
              <a:rPr lang="en-NZ" sz="1050" dirty="0">
                <a:latin typeface="Calibri" charset="0"/>
                <a:ea typeface="Calibri" charset="0"/>
                <a:cs typeface="Times New Roman" charset="0"/>
              </a:rPr>
              <a:t> to do this for me </a:t>
            </a:r>
            <a:endParaRPr lang="en-US" sz="1050" dirty="0">
              <a:latin typeface="Calibri" charset="0"/>
              <a:ea typeface="Calibri" charset="0"/>
              <a:cs typeface="Times New Roman" charset="0"/>
            </a:endParaRPr>
          </a:p>
        </p:txBody>
      </p:sp>
      <p:sp>
        <p:nvSpPr>
          <p:cNvPr id="31" name="Oval 30"/>
          <p:cNvSpPr/>
          <p:nvPr/>
        </p:nvSpPr>
        <p:spPr>
          <a:xfrm>
            <a:off x="3805686" y="7593665"/>
            <a:ext cx="209320" cy="2093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0499" y="10045344"/>
            <a:ext cx="4800600" cy="954107"/>
          </a:xfrm>
          <a:prstGeom prst="rect">
            <a:avLst/>
          </a:prstGeom>
        </p:spPr>
        <p:txBody>
          <a:bodyPr>
            <a:spAutoFit/>
          </a:bodyPr>
          <a:lstStyle/>
          <a:p>
            <a:r>
              <a:rPr lang="en-US" sz="2800" b="1" dirty="0">
                <a:solidFill>
                  <a:schemeClr val="accent1"/>
                </a:solidFill>
              </a:rPr>
              <a:t>2.3 Support network </a:t>
            </a:r>
            <a:r>
              <a:rPr lang="en-US" sz="2800" b="1" dirty="0" smtClean="0">
                <a:solidFill>
                  <a:schemeClr val="accent1"/>
                </a:solidFill>
              </a:rPr>
              <a:t/>
            </a:r>
            <a:br>
              <a:rPr lang="en-US" sz="2800" b="1" dirty="0" smtClean="0">
                <a:solidFill>
                  <a:schemeClr val="accent1"/>
                </a:solidFill>
              </a:rPr>
            </a:br>
            <a:r>
              <a:rPr lang="en-US" sz="2800" b="1" dirty="0" smtClean="0">
                <a:solidFill>
                  <a:schemeClr val="accent1"/>
                </a:solidFill>
              </a:rPr>
              <a:t>option </a:t>
            </a:r>
            <a:r>
              <a:rPr lang="en-US" sz="2800" b="1" dirty="0">
                <a:solidFill>
                  <a:schemeClr val="accent1"/>
                </a:solidFill>
              </a:rPr>
              <a:t>may include: </a:t>
            </a:r>
          </a:p>
        </p:txBody>
      </p:sp>
      <p:sp>
        <p:nvSpPr>
          <p:cNvPr id="32" name="TextBox 31"/>
          <p:cNvSpPr txBox="1"/>
          <p:nvPr/>
        </p:nvSpPr>
        <p:spPr>
          <a:xfrm>
            <a:off x="4200656" y="10115662"/>
            <a:ext cx="4697684" cy="1754326"/>
          </a:xfrm>
          <a:prstGeom prst="rect">
            <a:avLst/>
          </a:prstGeom>
          <a:noFill/>
          <a:ln>
            <a:noFill/>
          </a:ln>
        </p:spPr>
        <p:txBody>
          <a:bodyPr wrap="square" rtlCol="0">
            <a:spAutoFit/>
          </a:bodyPr>
          <a:lstStyle/>
          <a:p>
            <a:pPr marL="171450" lvl="0" indent="-171450">
              <a:buFont typeface="Arial" charset="0"/>
              <a:buChar char="•"/>
            </a:pPr>
            <a:r>
              <a:rPr lang="en-NZ" sz="1200" dirty="0" smtClean="0"/>
              <a:t>Facebook/virtual  groups</a:t>
            </a:r>
          </a:p>
          <a:p>
            <a:pPr marL="171450" indent="-171450">
              <a:buFont typeface="Arial" charset="0"/>
              <a:buChar char="•"/>
            </a:pPr>
            <a:r>
              <a:rPr lang="en-NZ" sz="1200" dirty="0"/>
              <a:t>Socially-based peer group </a:t>
            </a:r>
            <a:r>
              <a:rPr lang="en-NZ" sz="1200" dirty="0" smtClean="0"/>
              <a:t>connection</a:t>
            </a:r>
          </a:p>
          <a:p>
            <a:pPr marL="171450" lvl="0" indent="-171450">
              <a:buFont typeface="Arial" charset="0"/>
              <a:buChar char="•"/>
            </a:pPr>
            <a:r>
              <a:rPr lang="en-NZ" sz="1200" dirty="0"/>
              <a:t>Activist </a:t>
            </a:r>
            <a:r>
              <a:rPr lang="en-NZ" sz="1200" dirty="0" smtClean="0"/>
              <a:t>groups</a:t>
            </a:r>
          </a:p>
          <a:p>
            <a:pPr marL="171450" indent="-171450">
              <a:buFont typeface="Arial" charset="0"/>
              <a:buChar char="•"/>
            </a:pPr>
            <a:r>
              <a:rPr lang="en-NZ" sz="1200" dirty="0"/>
              <a:t>Forum groups</a:t>
            </a:r>
            <a:endParaRPr lang="en-US" sz="1200" dirty="0"/>
          </a:p>
          <a:p>
            <a:pPr marL="171450" indent="-171450">
              <a:buFont typeface="Arial" charset="0"/>
              <a:buChar char="•"/>
            </a:pPr>
            <a:r>
              <a:rPr lang="en-NZ" sz="1200" dirty="0" smtClean="0"/>
              <a:t>Advocacy </a:t>
            </a:r>
            <a:r>
              <a:rPr lang="en-NZ" sz="1200" dirty="0"/>
              <a:t>with supported decision </a:t>
            </a:r>
            <a:r>
              <a:rPr lang="en-NZ" sz="1200" dirty="0" smtClean="0"/>
              <a:t>making</a:t>
            </a:r>
          </a:p>
          <a:p>
            <a:pPr marL="171450" indent="-171450">
              <a:buFont typeface="Arial" charset="0"/>
              <a:buChar char="•"/>
            </a:pPr>
            <a:r>
              <a:rPr lang="en-NZ" sz="1200" dirty="0" smtClean="0"/>
              <a:t>Advocacy for other government systems </a:t>
            </a:r>
            <a:endParaRPr lang="en-US" sz="1200" dirty="0"/>
          </a:p>
          <a:p>
            <a:pPr marL="171450" indent="-171450">
              <a:buFont typeface="Arial" charset="0"/>
              <a:buChar char="•"/>
            </a:pPr>
            <a:r>
              <a:rPr lang="en-NZ" sz="1200" dirty="0"/>
              <a:t>Socially-based peer connection</a:t>
            </a:r>
            <a:endParaRPr lang="en-US" sz="1200" dirty="0"/>
          </a:p>
          <a:p>
            <a:pPr marL="171450" indent="-171450">
              <a:buFont typeface="Arial" charset="0"/>
              <a:buChar char="•"/>
            </a:pPr>
            <a:r>
              <a:rPr lang="en-NZ" sz="1200" dirty="0"/>
              <a:t>Trusted ally</a:t>
            </a:r>
            <a:endParaRPr lang="en-US" sz="1200" dirty="0"/>
          </a:p>
          <a:p>
            <a:pPr marL="171450" indent="-171450">
              <a:buFont typeface="Arial" charset="0"/>
              <a:buChar char="•"/>
            </a:pPr>
            <a:r>
              <a:rPr lang="en-NZ" sz="1200" dirty="0" smtClean="0"/>
              <a:t>Advocacy </a:t>
            </a:r>
            <a:r>
              <a:rPr lang="en-NZ" sz="1200" dirty="0"/>
              <a:t>with substituted </a:t>
            </a:r>
            <a:r>
              <a:rPr lang="en-NZ" sz="1200" dirty="0" smtClean="0"/>
              <a:t>decision-making </a:t>
            </a:r>
            <a:endParaRPr lang="en-US" sz="1200" dirty="0"/>
          </a:p>
        </p:txBody>
      </p:sp>
      <p:sp>
        <p:nvSpPr>
          <p:cNvPr id="2" name="Slide Number Placeholder 1"/>
          <p:cNvSpPr>
            <a:spLocks noGrp="1"/>
          </p:cNvSpPr>
          <p:nvPr>
            <p:ph type="sldNum" sz="quarter" idx="12"/>
          </p:nvPr>
        </p:nvSpPr>
        <p:spPr/>
        <p:txBody>
          <a:bodyPr/>
          <a:lstStyle/>
          <a:p>
            <a:fld id="{465C6875-824B-3941-A31A-199FBD3E3463}" type="slidenum">
              <a:rPr lang="en-US" smtClean="0"/>
              <a:t>10</a:t>
            </a:fld>
            <a:endParaRPr lang="en-US" dirty="0"/>
          </a:p>
        </p:txBody>
      </p:sp>
      <p:sp>
        <p:nvSpPr>
          <p:cNvPr id="33" name="Footer Placeholder 8"/>
          <p:cNvSpPr txBox="1">
            <a:spLocks/>
          </p:cNvSpPr>
          <p:nvPr/>
        </p:nvSpPr>
        <p:spPr>
          <a:xfrm>
            <a:off x="660083" y="12011554"/>
            <a:ext cx="5683567" cy="681038"/>
          </a:xfrm>
          <a:prstGeom prst="rect">
            <a:avLst/>
          </a:prstGeom>
        </p:spPr>
        <p:txBody>
          <a:bodyPr vert="horz" lIns="91440" tIns="45720" rIns="91440" bIns="45720" rtlCol="0" anchor="ctr"/>
          <a:lstStyle>
            <a:defPPr>
              <a:defRPr lang="en-US"/>
            </a:defPPr>
            <a:lvl1pPr marL="0" algn="l" defTabSz="1221913" rtl="0" eaLnBrk="1" latinLnBrk="0" hangingPunct="1">
              <a:defRPr sz="900" kern="1200">
                <a:solidFill>
                  <a:schemeClr val="tx1">
                    <a:tint val="75000"/>
                  </a:schemeClr>
                </a:solidFill>
                <a:latin typeface="Roboto" charset="0"/>
                <a:ea typeface="Roboto" charset="0"/>
                <a:cs typeface="Roboto" charset="0"/>
              </a:defRPr>
            </a:lvl1pPr>
            <a:lvl2pPr marL="610956" algn="l" defTabSz="1221913" rtl="0" eaLnBrk="1" latinLnBrk="0" hangingPunct="1">
              <a:defRPr sz="2405" kern="1200">
                <a:solidFill>
                  <a:schemeClr val="tx1"/>
                </a:solidFill>
                <a:latin typeface="+mn-lt"/>
                <a:ea typeface="+mn-ea"/>
                <a:cs typeface="+mn-cs"/>
              </a:defRPr>
            </a:lvl2pPr>
            <a:lvl3pPr marL="1221913" algn="l" defTabSz="1221913" rtl="0" eaLnBrk="1" latinLnBrk="0" hangingPunct="1">
              <a:defRPr sz="2405" kern="1200">
                <a:solidFill>
                  <a:schemeClr val="tx1"/>
                </a:solidFill>
                <a:latin typeface="+mn-lt"/>
                <a:ea typeface="+mn-ea"/>
                <a:cs typeface="+mn-cs"/>
              </a:defRPr>
            </a:lvl3pPr>
            <a:lvl4pPr marL="1832869" algn="l" defTabSz="1221913" rtl="0" eaLnBrk="1" latinLnBrk="0" hangingPunct="1">
              <a:defRPr sz="2405" kern="1200">
                <a:solidFill>
                  <a:schemeClr val="tx1"/>
                </a:solidFill>
                <a:latin typeface="+mn-lt"/>
                <a:ea typeface="+mn-ea"/>
                <a:cs typeface="+mn-cs"/>
              </a:defRPr>
            </a:lvl4pPr>
            <a:lvl5pPr marL="2443825" algn="l" defTabSz="1221913" rtl="0" eaLnBrk="1" latinLnBrk="0" hangingPunct="1">
              <a:defRPr sz="2405" kern="1200">
                <a:solidFill>
                  <a:schemeClr val="tx1"/>
                </a:solidFill>
                <a:latin typeface="+mn-lt"/>
                <a:ea typeface="+mn-ea"/>
                <a:cs typeface="+mn-cs"/>
              </a:defRPr>
            </a:lvl5pPr>
            <a:lvl6pPr marL="3054782" algn="l" defTabSz="1221913" rtl="0" eaLnBrk="1" latinLnBrk="0" hangingPunct="1">
              <a:defRPr sz="2405" kern="1200">
                <a:solidFill>
                  <a:schemeClr val="tx1"/>
                </a:solidFill>
                <a:latin typeface="+mn-lt"/>
                <a:ea typeface="+mn-ea"/>
                <a:cs typeface="+mn-cs"/>
              </a:defRPr>
            </a:lvl6pPr>
            <a:lvl7pPr marL="3665738" algn="l" defTabSz="1221913" rtl="0" eaLnBrk="1" latinLnBrk="0" hangingPunct="1">
              <a:defRPr sz="2405" kern="1200">
                <a:solidFill>
                  <a:schemeClr val="tx1"/>
                </a:solidFill>
                <a:latin typeface="+mn-lt"/>
                <a:ea typeface="+mn-ea"/>
                <a:cs typeface="+mn-cs"/>
              </a:defRPr>
            </a:lvl7pPr>
            <a:lvl8pPr marL="4276695" algn="l" defTabSz="1221913" rtl="0" eaLnBrk="1" latinLnBrk="0" hangingPunct="1">
              <a:defRPr sz="2405" kern="1200">
                <a:solidFill>
                  <a:schemeClr val="tx1"/>
                </a:solidFill>
                <a:latin typeface="+mn-lt"/>
                <a:ea typeface="+mn-ea"/>
                <a:cs typeface="+mn-cs"/>
              </a:defRPr>
            </a:lvl8pPr>
            <a:lvl9pPr marL="4887651" algn="l" defTabSz="1221913" rtl="0" eaLnBrk="1" latinLnBrk="0" hangingPunct="1">
              <a:defRPr sz="2405" kern="1200">
                <a:solidFill>
                  <a:schemeClr val="tx1"/>
                </a:solidFill>
                <a:latin typeface="+mn-lt"/>
                <a:ea typeface="+mn-ea"/>
                <a:cs typeface="+mn-cs"/>
              </a:defRPr>
            </a:lvl9pPr>
          </a:lstStyle>
          <a:p>
            <a:r>
              <a:rPr lang="en-NZ" dirty="0">
                <a:solidFill>
                  <a:schemeClr val="tx1">
                    <a:lumMod val="50000"/>
                    <a:lumOff val="50000"/>
                  </a:schemeClr>
                </a:solidFill>
              </a:rPr>
              <a:t>Enabling Good Lives | System Elements for Disability Support System transformation  </a:t>
            </a:r>
            <a:endParaRPr lang="en-US" dirty="0"/>
          </a:p>
        </p:txBody>
      </p:sp>
    </p:spTree>
    <p:extLst>
      <p:ext uri="{BB962C8B-B14F-4D97-AF65-F5344CB8AC3E}">
        <p14:creationId xmlns:p14="http://schemas.microsoft.com/office/powerpoint/2010/main" val="296469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inkPlace">
  <a:themeElements>
    <a:clrScheme name="ThinkPlace">
      <a:dk1>
        <a:sysClr val="windowText" lastClr="000000"/>
      </a:dk1>
      <a:lt1>
        <a:srgbClr val="1F1F1F"/>
      </a:lt1>
      <a:dk2>
        <a:srgbClr val="FFFFFF"/>
      </a:dk2>
      <a:lt2>
        <a:srgbClr val="FFFFFF"/>
      </a:lt2>
      <a:accent1>
        <a:srgbClr val="F18E00"/>
      </a:accent1>
      <a:accent2>
        <a:srgbClr val="BFB500"/>
      </a:accent2>
      <a:accent3>
        <a:srgbClr val="353535"/>
      </a:accent3>
      <a:accent4>
        <a:srgbClr val="353535"/>
      </a:accent4>
      <a:accent5>
        <a:srgbClr val="7F7F7F"/>
      </a:accent5>
      <a:accent6>
        <a:srgbClr val="FFFFFF"/>
      </a:accent6>
      <a:hlink>
        <a:srgbClr val="974B99"/>
      </a:hlink>
      <a:folHlink>
        <a:srgbClr val="3F3F3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accent1"/>
          </a:solidFill>
        </a:ln>
      </a:spPr>
      <a:bodyPr lIns="18000" tIns="18000" rIns="18000" bIns="18000" rtlCol="0" anchor="ctr"/>
      <a:lstStyle>
        <a:defPPr algn="ctr">
          <a:defRPr sz="10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75000"/>
              <a:lumOff val="2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100" dirty="0">
            <a:latin typeface="Arial" pitchFamily="34" charset="0"/>
            <a:cs typeface="Arial" pitchFamily="34" charset="0"/>
          </a:defRPr>
        </a:defPPr>
      </a:lstStyle>
    </a:txDef>
  </a:objectDefaults>
  <a:extraClrSchemeLst/>
  <a:extLst>
    <a:ext uri="{05A4C25C-085E-4340-85A3-A5531E510DB2}">
      <thm15:themeFamily xmlns:thm15="http://schemas.microsoft.com/office/thememl/2012/main" name="Visualising complex systems title page " id="{5223AAB5-463F-8F4F-9172-80825BD9C7B6}" vid="{674FF7D0-5B76-D947-BEE9-326A16BD7E6E}"/>
    </a:ext>
  </a:extLst>
</a:theme>
</file>

<file path=ppt/theme/theme3.xml><?xml version="1.0" encoding="utf-8"?>
<a:theme xmlns:a="http://schemas.openxmlformats.org/drawingml/2006/main" name="1_ThinkPlace">
  <a:themeElements>
    <a:clrScheme name="ThinkPlace">
      <a:dk1>
        <a:sysClr val="windowText" lastClr="000000"/>
      </a:dk1>
      <a:lt1>
        <a:srgbClr val="1F1F1F"/>
      </a:lt1>
      <a:dk2>
        <a:srgbClr val="FFFFFF"/>
      </a:dk2>
      <a:lt2>
        <a:srgbClr val="FFFFFF"/>
      </a:lt2>
      <a:accent1>
        <a:srgbClr val="F18E00"/>
      </a:accent1>
      <a:accent2>
        <a:srgbClr val="BFB500"/>
      </a:accent2>
      <a:accent3>
        <a:srgbClr val="353535"/>
      </a:accent3>
      <a:accent4>
        <a:srgbClr val="353535"/>
      </a:accent4>
      <a:accent5>
        <a:srgbClr val="7F7F7F"/>
      </a:accent5>
      <a:accent6>
        <a:srgbClr val="FFFFFF"/>
      </a:accent6>
      <a:hlink>
        <a:srgbClr val="974B99"/>
      </a:hlink>
      <a:folHlink>
        <a:srgbClr val="3F3F3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accent1"/>
          </a:solidFill>
        </a:ln>
      </a:spPr>
      <a:bodyPr lIns="18000" tIns="18000" rIns="18000" bIns="18000" rtlCol="0" anchor="ctr"/>
      <a:lstStyle>
        <a:defPPr algn="ctr">
          <a:defRPr sz="10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75000"/>
              <a:lumOff val="2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100" dirty="0">
            <a:latin typeface="Arial" pitchFamily="34" charset="0"/>
            <a:cs typeface="Arial" pitchFamily="34" charset="0"/>
          </a:defRPr>
        </a:defPPr>
      </a:lstStyle>
    </a:txDef>
  </a:objectDefaults>
  <a:extraClrSchemeLst/>
  <a:extLst>
    <a:ext uri="{05A4C25C-085E-4340-85A3-A5531E510DB2}">
      <thm15:themeFamily xmlns:thm15="http://schemas.microsoft.com/office/thememl/2012/main" name="Visualising complex systems title page " id="{5223AAB5-463F-8F4F-9172-80825BD9C7B6}" vid="{674FF7D0-5B76-D947-BEE9-326A16BD7E6E}"/>
    </a:ext>
  </a:extLst>
</a:theme>
</file>

<file path=ppt/theme/theme4.xml><?xml version="1.0" encoding="utf-8"?>
<a:theme xmlns:a="http://schemas.openxmlformats.org/drawingml/2006/main" name="2_ThinkPlace">
  <a:themeElements>
    <a:clrScheme name="ThinkPlace">
      <a:dk1>
        <a:sysClr val="windowText" lastClr="000000"/>
      </a:dk1>
      <a:lt1>
        <a:srgbClr val="1F1F1F"/>
      </a:lt1>
      <a:dk2>
        <a:srgbClr val="FFFFFF"/>
      </a:dk2>
      <a:lt2>
        <a:srgbClr val="FFFFFF"/>
      </a:lt2>
      <a:accent1>
        <a:srgbClr val="F18E00"/>
      </a:accent1>
      <a:accent2>
        <a:srgbClr val="BFB500"/>
      </a:accent2>
      <a:accent3>
        <a:srgbClr val="353535"/>
      </a:accent3>
      <a:accent4>
        <a:srgbClr val="353535"/>
      </a:accent4>
      <a:accent5>
        <a:srgbClr val="7F7F7F"/>
      </a:accent5>
      <a:accent6>
        <a:srgbClr val="FFFFFF"/>
      </a:accent6>
      <a:hlink>
        <a:srgbClr val="974B99"/>
      </a:hlink>
      <a:folHlink>
        <a:srgbClr val="3F3F3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accent1"/>
          </a:solidFill>
        </a:ln>
      </a:spPr>
      <a:bodyPr lIns="18000" tIns="18000" rIns="18000" bIns="18000" rtlCol="0" anchor="ctr"/>
      <a:lstStyle>
        <a:defPPr algn="ctr">
          <a:defRPr sz="10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75000"/>
              <a:lumOff val="2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100" dirty="0">
            <a:latin typeface="Arial" pitchFamily="34" charset="0"/>
            <a:cs typeface="Arial" pitchFamily="34" charset="0"/>
          </a:defRPr>
        </a:defPPr>
      </a:lstStyle>
    </a:txDef>
  </a:objectDefaults>
  <a:extraClrSchemeLst/>
  <a:extLst>
    <a:ext uri="{05A4C25C-085E-4340-85A3-A5531E510DB2}">
      <thm15:themeFamily xmlns:thm15="http://schemas.microsoft.com/office/thememl/2012/main" name="Visualising complex systems title page " id="{5223AAB5-463F-8F4F-9172-80825BD9C7B6}" vid="{674FF7D0-5B76-D947-BEE9-326A16BD7E6E}"/>
    </a:ext>
  </a:extLst>
</a:theme>
</file>

<file path=ppt/theme/theme5.xml><?xml version="1.0" encoding="utf-8"?>
<a:theme xmlns:a="http://schemas.openxmlformats.org/drawingml/2006/main" name="3_ThinkPlace">
  <a:themeElements>
    <a:clrScheme name="ThinkPlace">
      <a:dk1>
        <a:sysClr val="windowText" lastClr="000000"/>
      </a:dk1>
      <a:lt1>
        <a:srgbClr val="1F1F1F"/>
      </a:lt1>
      <a:dk2>
        <a:srgbClr val="FFFFFF"/>
      </a:dk2>
      <a:lt2>
        <a:srgbClr val="FFFFFF"/>
      </a:lt2>
      <a:accent1>
        <a:srgbClr val="F18E00"/>
      </a:accent1>
      <a:accent2>
        <a:srgbClr val="BFB500"/>
      </a:accent2>
      <a:accent3>
        <a:srgbClr val="353535"/>
      </a:accent3>
      <a:accent4>
        <a:srgbClr val="353535"/>
      </a:accent4>
      <a:accent5>
        <a:srgbClr val="7F7F7F"/>
      </a:accent5>
      <a:accent6>
        <a:srgbClr val="FFFFFF"/>
      </a:accent6>
      <a:hlink>
        <a:srgbClr val="974B99"/>
      </a:hlink>
      <a:folHlink>
        <a:srgbClr val="3F3F3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accent1"/>
          </a:solidFill>
        </a:ln>
      </a:spPr>
      <a:bodyPr lIns="18000" tIns="18000" rIns="18000" bIns="18000" rtlCol="0" anchor="ctr"/>
      <a:lstStyle>
        <a:defPPr algn="ctr">
          <a:defRPr sz="10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75000"/>
              <a:lumOff val="2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100" dirty="0">
            <a:latin typeface="Arial" pitchFamily="34" charset="0"/>
            <a:cs typeface="Arial" pitchFamily="34" charset="0"/>
          </a:defRPr>
        </a:defPPr>
      </a:lstStyle>
    </a:txDef>
  </a:objectDefaults>
  <a:extraClrSchemeLst/>
  <a:extLst>
    <a:ext uri="{05A4C25C-085E-4340-85A3-A5531E510DB2}">
      <thm15:themeFamily xmlns:thm15="http://schemas.microsoft.com/office/thememl/2012/main" name="Visualising complex systems title page " id="{5223AAB5-463F-8F4F-9172-80825BD9C7B6}" vid="{674FF7D0-5B76-D947-BEE9-326A16BD7E6E}"/>
    </a:ext>
  </a:extLst>
</a:theme>
</file>

<file path=ppt/theme/theme6.xml><?xml version="1.0" encoding="utf-8"?>
<a:theme xmlns:a="http://schemas.openxmlformats.org/drawingml/2006/main" name="5_ThinkPlace">
  <a:themeElements>
    <a:clrScheme name="ThinkPlace">
      <a:dk1>
        <a:sysClr val="windowText" lastClr="000000"/>
      </a:dk1>
      <a:lt1>
        <a:srgbClr val="1F1F1F"/>
      </a:lt1>
      <a:dk2>
        <a:srgbClr val="FFFFFF"/>
      </a:dk2>
      <a:lt2>
        <a:srgbClr val="FFFFFF"/>
      </a:lt2>
      <a:accent1>
        <a:srgbClr val="F18E00"/>
      </a:accent1>
      <a:accent2>
        <a:srgbClr val="BFB500"/>
      </a:accent2>
      <a:accent3>
        <a:srgbClr val="353535"/>
      </a:accent3>
      <a:accent4>
        <a:srgbClr val="353535"/>
      </a:accent4>
      <a:accent5>
        <a:srgbClr val="7F7F7F"/>
      </a:accent5>
      <a:accent6>
        <a:srgbClr val="FFFFFF"/>
      </a:accent6>
      <a:hlink>
        <a:srgbClr val="974B99"/>
      </a:hlink>
      <a:folHlink>
        <a:srgbClr val="3F3F3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accent1"/>
          </a:solidFill>
        </a:ln>
      </a:spPr>
      <a:bodyPr lIns="18000" tIns="18000" rIns="18000" bIns="18000" rtlCol="0" anchor="ctr"/>
      <a:lstStyle>
        <a:defPPr algn="ctr">
          <a:defRPr sz="10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75000"/>
              <a:lumOff val="2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100" dirty="0">
            <a:latin typeface="Arial" pitchFamily="34" charset="0"/>
            <a:cs typeface="Arial" pitchFamily="34" charset="0"/>
          </a:defRPr>
        </a:defPPr>
      </a:lstStyle>
    </a:txDef>
  </a:objectDefaults>
  <a:extraClrSchemeLst/>
  <a:extLst>
    <a:ext uri="{05A4C25C-085E-4340-85A3-A5531E510DB2}">
      <thm15:themeFamily xmlns:thm15="http://schemas.microsoft.com/office/thememl/2012/main" name="Visualising complex systems title page " id="{5223AAB5-463F-8F4F-9172-80825BD9C7B6}" vid="{674FF7D0-5B76-D947-BEE9-326A16BD7E6E}"/>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6340</TotalTime>
  <Words>11797</Words>
  <Application>Microsoft Office PowerPoint</Application>
  <PresentationFormat>A3 Paper (297x420 mm)</PresentationFormat>
  <Paragraphs>988</Paragraphs>
  <Slides>37</Slides>
  <Notes>9</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37</vt:i4>
      </vt:variant>
    </vt:vector>
  </HeadingPairs>
  <TitlesOfParts>
    <vt:vector size="51" baseType="lpstr">
      <vt:lpstr>Arial</vt:lpstr>
      <vt:lpstr>Calibri</vt:lpstr>
      <vt:lpstr>Calibri Light</vt:lpstr>
      <vt:lpstr>Courier New</vt:lpstr>
      <vt:lpstr>Mangal</vt:lpstr>
      <vt:lpstr>Roboto</vt:lpstr>
      <vt:lpstr>Times New Roman</vt:lpstr>
      <vt:lpstr>Wingdings</vt:lpstr>
      <vt:lpstr>Office Theme</vt:lpstr>
      <vt:lpstr>ThinkPlace</vt:lpstr>
      <vt:lpstr>1_ThinkPlace</vt:lpstr>
      <vt:lpstr>2_ThinkPlace</vt:lpstr>
      <vt:lpstr>3_ThinkPlace</vt:lpstr>
      <vt:lpstr>5_ThinkPlace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D'Arcy Dalzell</dc:creator>
  <cp:lastModifiedBy>Sacha O'Dea</cp:lastModifiedBy>
  <cp:revision>344</cp:revision>
  <cp:lastPrinted>2017-06-12T21:20:23Z</cp:lastPrinted>
  <dcterms:created xsi:type="dcterms:W3CDTF">2017-05-25T01:52:02Z</dcterms:created>
  <dcterms:modified xsi:type="dcterms:W3CDTF">2017-07-19T19:18:11Z</dcterms:modified>
</cp:coreProperties>
</file>