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57" r:id="rId4"/>
    <p:sldId id="258" r:id="rId5"/>
    <p:sldId id="266" r:id="rId6"/>
    <p:sldId id="259" r:id="rId7"/>
    <p:sldId id="272" r:id="rId8"/>
    <p:sldId id="262" r:id="rId9"/>
    <p:sldId id="268" r:id="rId10"/>
    <p:sldId id="264" r:id="rId11"/>
    <p:sldId id="273" r:id="rId12"/>
    <p:sldId id="269" r:id="rId13"/>
    <p:sldId id="274" r:id="rId14"/>
    <p:sldId id="270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3072"/>
    <a:srgbClr val="047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0" autoAdjust="0"/>
    <p:restoredTop sz="75834" autoAdjust="0"/>
  </p:normalViewPr>
  <p:slideViewPr>
    <p:cSldViewPr snapToGrid="0">
      <p:cViewPr varScale="1">
        <p:scale>
          <a:sx n="84" d="100"/>
          <a:sy n="84" d="100"/>
        </p:scale>
        <p:origin x="15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C7B3D2-C26E-448A-B8AA-E2BACC36E0C1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5C3ED-DD80-4CAF-9926-5B74CEBD873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2527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Today</a:t>
            </a:r>
            <a:r>
              <a:rPr lang="en-NZ" baseline="0" dirty="0" smtClean="0"/>
              <a:t> we are going to talk about the prototype of the transformed disability support system that is rolling out in </a:t>
            </a:r>
            <a:r>
              <a:rPr lang="en-NZ" baseline="0" dirty="0" err="1" smtClean="0"/>
              <a:t>MidCentral</a:t>
            </a:r>
            <a:r>
              <a:rPr lang="en-NZ" baseline="0" dirty="0" smtClean="0"/>
              <a:t> region from 1 October 2018. We are going to talk about: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What the government is trying to achieve through this change that is based on the Enabling Good Lives vision and principles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What we know about what the new system will look like on 1 October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What this will mean for our organisation and for you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We also want to make sure there is a chance for you to ask questions.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5360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</a:rPr>
              <a:t>Providers</a:t>
            </a:r>
            <a:r>
              <a:rPr lang="en-NZ" sz="120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</a:rPr>
              <a:t> might want to tailor a slide about what you are doing to respond to the new system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34170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NZ" sz="1200" b="0" i="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As</a:t>
            </a:r>
            <a:r>
              <a:rPr lang="en-N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 more control is given is disabled people and their whānau it might change the way they work. </a:t>
            </a:r>
          </a:p>
          <a:p>
            <a:pPr lvl="1"/>
            <a:r>
              <a:rPr lang="en-NZ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+mn-cs"/>
              </a:rPr>
              <a:t>Possible changes are - </a:t>
            </a:r>
            <a:endParaRPr lang="en-NZ" dirty="0" smtClean="0"/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	Disabled people and whānau may start asking for different types of disability support – this may create opportunities for providing different types of support, and the way they receive them.</a:t>
            </a: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 </a:t>
            </a:r>
            <a:r>
              <a:rPr lang="en-NZ" sz="12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	This will allow us to be creative and</a:t>
            </a: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 have more flexibility a</a:t>
            </a:r>
            <a:r>
              <a:rPr lang="en-NZ" sz="12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bout how we deliver</a:t>
            </a: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 services. </a:t>
            </a:r>
            <a:endParaRPr lang="en-NZ" sz="1200" dirty="0" smtClean="0">
              <a:latin typeface="Century Gothic" panose="020B0502020202020204" pitchFamily="34" charset="0"/>
              <a:ea typeface="ＭＳ Ｐゴシック" charset="0"/>
              <a:cs typeface="ＭＳ Ｐゴシック" charset="0"/>
            </a:endParaRP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	Disabled people and whānau will have more options about how they access support including more flexible funding and contracting, they may choose</a:t>
            </a: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 to use one provider to host their budget and get their supports from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	somewhere else. 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1200" baseline="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Everyone who is currently employed, will continue to be employed when the new system starts on 1 October. We do expect some disabled people and their whānau to employ support staff directly. The will have the same employment obligations as providers, including pay equity. 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endParaRPr lang="en-NZ" sz="1200" baseline="0" dirty="0" smtClean="0">
              <a:latin typeface="Century Gothic" panose="020B0502020202020204" pitchFamily="34" charset="0"/>
              <a:ea typeface="ＭＳ Ｐゴシック" charset="0"/>
              <a:cs typeface="ＭＳ Ｐゴシック" charset="0"/>
            </a:endParaRPr>
          </a:p>
          <a:p>
            <a:pPr>
              <a:spcAft>
                <a:spcPts val="600"/>
              </a:spcAft>
              <a:buClr>
                <a:srgbClr val="047A9E"/>
              </a:buClr>
            </a:pPr>
            <a:endParaRPr lang="en-NZ" sz="1200" dirty="0" smtClean="0">
              <a:latin typeface="Century Gothic" panose="020B0502020202020204" pitchFamily="34" charset="0"/>
              <a:ea typeface="ＭＳ Ｐゴシック" charset="0"/>
              <a:cs typeface="ＭＳ Ｐゴシック" charset="0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16272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Continuing</a:t>
            </a:r>
            <a:r>
              <a:rPr lang="en-N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from the previous slide. 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will be opportunities for disabled people and whānau to directly employ support workers</a:t>
            </a:r>
            <a:r>
              <a:rPr lang="en-N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we expect some to do this. If you were to be employed directly t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may be flexibility in terms of the hours and days you work. 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you are employed by a disabled person or their whānau, there may be an opportunity to mutually agree on conditions including; times, location and frequency. 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</a:t>
            </a:r>
            <a:r>
              <a:rPr lang="en-N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new system has been working on material to provide information and advice to both disabled people and whānau  who are employers and support workers who will be directly employed. </a:t>
            </a:r>
            <a:endParaRPr lang="en-NZ" sz="11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0407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An</a:t>
            </a:r>
            <a:r>
              <a:rPr lang="en-NZ" baseline="0" dirty="0" smtClean="0"/>
              <a:t> opportunity for those you are presenting to, to ask questions.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14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916703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15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9244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and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whanau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have been calling for change for a long time in New Zealand – culminated in a Select Committee Enquiry in 2008 and government response in 2009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and families are telling us that they want greater control over their support and lives 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 system provides one size fits all support – not tailored to the individual and their circumstances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 and funding is fragmented/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siloed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across government – organised around government agencies not disabled people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Currently, it’s all about what the system needs (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eg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assessments for eligibility), not the disabled person and their families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Poorer outcomes than peers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Rising costs - evidence unclear about cost effectiveness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893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The new</a:t>
            </a:r>
            <a:r>
              <a:rPr lang="en-NZ" baseline="0" dirty="0" smtClean="0"/>
              <a:t> system is based on the Enabling Good Lives vision and principles that were developed by a group of disabled people, families and providers in 2011.</a:t>
            </a:r>
          </a:p>
          <a:p>
            <a:r>
              <a:rPr lang="en-NZ" baseline="0" dirty="0" smtClean="0"/>
              <a:t>The vision focuses on: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Disabled people and families having more flexible support options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Disabled people and families making more decisions over their support and lives</a:t>
            </a:r>
          </a:p>
          <a:p>
            <a:pPr marL="171450" indent="-171450">
              <a:buFontTx/>
              <a:buChar char="-"/>
            </a:pPr>
            <a:endParaRPr lang="en-NZ" baseline="0" dirty="0" smtClean="0"/>
          </a:p>
          <a:p>
            <a:pPr marL="0" indent="0">
              <a:buFontTx/>
              <a:buNone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49357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re are 8 principles. </a:t>
            </a:r>
          </a:p>
          <a:p>
            <a:r>
              <a:rPr lang="en-US" baseline="0" dirty="0" smtClean="0"/>
              <a:t>You may want to get people to discuss what each principle means and how they can apply it the principle in their work</a:t>
            </a:r>
          </a:p>
          <a:p>
            <a:endParaRPr lang="en-US" baseline="0" dirty="0" smtClean="0"/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Self-determination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are in control of their lives.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Beginning early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Invest early in families and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whānau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 support them; to be aspirational for their disabled child; to build community and natural supports; and to support disabled children to become independent, rather than waiting for a crisis before support is available.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Person-centred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have supports that are tailored to their individual needs and goals, and that take a whole life approach rather than being split across programmes.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Ordinary life outcomes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are supported to live an everyday life in everyday places; and are regarded as citizens with opportunities for learning, employment, having a home and family, and social participation - like others at similar stages of life.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Mainstream first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Everybody experiences full participation and inclusion within their community (people, places, assets, infrastructure and supports) as of right and can choose funded supports to enhance and facilitate this</a:t>
            </a:r>
            <a:endParaRPr lang="en-N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NZ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</a:t>
            </a:r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enhancing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abilities and contributions of disabled people and their families are recognised and respected.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Easy to use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Disabled people have supports that are simple to use and flexible.</a:t>
            </a:r>
          </a:p>
          <a:p>
            <a:r>
              <a:rPr lang="en-N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Relationship building</a:t>
            </a:r>
          </a:p>
          <a:p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Supports build and strengthen relationships between disabled people, their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whānau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community.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78575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The</a:t>
            </a:r>
            <a:r>
              <a:rPr lang="en-NZ" baseline="0" dirty="0" smtClean="0"/>
              <a:t> new disability support system will be in place for everyone accessing Disability Support Services funded by the Ministry of Health and everyone who is eligible for disability support</a:t>
            </a:r>
          </a:p>
          <a:p>
            <a:endParaRPr lang="en-NZ" baseline="0" dirty="0" smtClean="0"/>
          </a:p>
          <a:p>
            <a:r>
              <a:rPr lang="en-NZ" baseline="0" dirty="0" smtClean="0"/>
              <a:t>There will be two new teams replacing the NASC: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A disabled people facing team made up of connectors</a:t>
            </a:r>
          </a:p>
          <a:p>
            <a:pPr marL="171450" indent="-171450">
              <a:buFontTx/>
              <a:buChar char="-"/>
            </a:pPr>
            <a:r>
              <a:rPr lang="en-NZ" baseline="0" dirty="0" smtClean="0"/>
              <a:t>A team that supports the connectors</a:t>
            </a:r>
          </a:p>
          <a:p>
            <a:pPr marL="171450" indent="-171450">
              <a:buFontTx/>
              <a:buChar char="-"/>
            </a:pPr>
            <a:endParaRPr lang="en-NZ" baseline="0" dirty="0" smtClean="0"/>
          </a:p>
          <a:p>
            <a:pPr marL="0" indent="0">
              <a:buFontTx/>
              <a:buNone/>
            </a:pPr>
            <a:r>
              <a:rPr lang="en-NZ" baseline="0" dirty="0" smtClean="0"/>
              <a:t>Disabled people and </a:t>
            </a:r>
            <a:r>
              <a:rPr lang="en-NZ" baseline="0" dirty="0" err="1" smtClean="0"/>
              <a:t>whanau</a:t>
            </a:r>
            <a:r>
              <a:rPr lang="en-NZ" baseline="0" dirty="0" smtClean="0"/>
              <a:t> will continue to receive the support they were getting on 30 September until they proactively contact the system to make changes or until their regular check</a:t>
            </a:r>
          </a:p>
          <a:p>
            <a:pPr marL="0" indent="0">
              <a:buFontTx/>
              <a:buNone/>
            </a:pPr>
            <a:endParaRPr lang="en-NZ" baseline="0" dirty="0" smtClean="0"/>
          </a:p>
          <a:p>
            <a:pPr marL="0" indent="0">
              <a:buFontTx/>
              <a:buNone/>
            </a:pPr>
            <a:r>
              <a:rPr lang="en-NZ" baseline="0" dirty="0" smtClean="0"/>
              <a:t>Disabled people will continue to need support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10332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The MidCentral</a:t>
            </a:r>
            <a:r>
              <a:rPr lang="en-NZ" baseline="0" dirty="0" smtClean="0"/>
              <a:t> DHB region includes, Palmerston North, </a:t>
            </a:r>
            <a:r>
              <a:rPr lang="en-NZ" baseline="0" dirty="0" err="1" smtClean="0"/>
              <a:t>Horowhenua</a:t>
            </a:r>
            <a:r>
              <a:rPr lang="en-NZ" baseline="0" dirty="0" smtClean="0"/>
              <a:t>, </a:t>
            </a:r>
            <a:r>
              <a:rPr lang="en-NZ" baseline="0" dirty="0" err="1" smtClean="0"/>
              <a:t>Manawatu</a:t>
            </a:r>
            <a:r>
              <a:rPr lang="en-NZ" baseline="0" dirty="0" smtClean="0"/>
              <a:t>, Ōtaki and the </a:t>
            </a:r>
            <a:r>
              <a:rPr lang="en-NZ" baseline="0" dirty="0" err="1" smtClean="0"/>
              <a:t>Tararua</a:t>
            </a:r>
            <a:r>
              <a:rPr lang="en-NZ" baseline="0" dirty="0" smtClean="0"/>
              <a:t> districts. </a:t>
            </a:r>
          </a:p>
          <a:p>
            <a:r>
              <a:rPr lang="en-NZ" baseline="0" dirty="0" smtClean="0"/>
              <a:t>There are 1,600 people accessing Disability Support Services, of these users 20% are Māori. There is a good mixture of urban and rural users. 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665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People are welcomed into the system in multiple ways, and are then provided with information and linked with a Connector and peer network</a:t>
            </a:r>
          </a:p>
          <a:p>
            <a:r>
              <a:rPr lang="en-US" dirty="0" smtClean="0"/>
              <a:t>Access to Connectors who can walk alongside disabled people and whānau, if they choose, to help them identify what they want in their lives, and the supports available</a:t>
            </a:r>
          </a:p>
          <a:p>
            <a:r>
              <a:rPr lang="en-US" dirty="0" smtClean="0"/>
              <a:t>Easy to use information/processes to meet the diverse needs of disabled people</a:t>
            </a:r>
          </a:p>
          <a:p>
            <a:r>
              <a:rPr lang="en-US" dirty="0" smtClean="0"/>
              <a:t>Connected support across government, with people in the background who assist in accessing other government services, </a:t>
            </a:r>
            <a:r>
              <a:rPr lang="en-US" dirty="0" err="1" smtClean="0"/>
              <a:t>ie</a:t>
            </a:r>
            <a:r>
              <a:rPr lang="en-US" dirty="0" smtClean="0"/>
              <a:t> learning support in school</a:t>
            </a:r>
          </a:p>
          <a:p>
            <a:r>
              <a:rPr lang="en-US" dirty="0" smtClean="0"/>
              <a:t>Funding is flexible about what support can be purchased and easy reporting on how it has been used</a:t>
            </a:r>
          </a:p>
          <a:p>
            <a:r>
              <a:rPr lang="en-US" dirty="0" smtClean="0"/>
              <a:t>Capability funding to build the skills of disabled people and whānau</a:t>
            </a:r>
          </a:p>
          <a:p>
            <a:r>
              <a:rPr lang="en-US" dirty="0" smtClean="0"/>
              <a:t>Greater system accountability to disabled people and whānau who are involved in the monitoring and evaluation of the new system.</a:t>
            </a:r>
            <a:br>
              <a:rPr lang="en-US" dirty="0" smtClean="0"/>
            </a:br>
            <a:endParaRPr lang="en-US" dirty="0" smtClean="0"/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8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87419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A ‘try, learn and adjust’ approach will be taken for the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MidCentral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prototype to refine and finalise the model for rollout across New Zealand. </a:t>
            </a:r>
          </a:p>
          <a:p>
            <a:pPr lvl="0"/>
            <a:endParaRPr lang="en-NZ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Disabled people and their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whānau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will be involved in governance arrangements, monitoring and evaluation.</a:t>
            </a:r>
          </a:p>
          <a:p>
            <a:pPr marL="0" indent="0">
              <a:buNone/>
            </a:pPr>
            <a:r>
              <a:rPr lang="en-NZ" b="1" dirty="0" smtClean="0">
                <a:ea typeface="ＭＳ Ｐゴシック" charset="0"/>
                <a:cs typeface="ＭＳ Ｐゴシック" charset="0"/>
              </a:rPr>
              <a:t>Monitoring &amp; evaluation by disabled people &amp; whanau</a:t>
            </a:r>
            <a:r>
              <a:rPr lang="en-NZ" sz="1600" b="1" baseline="0" dirty="0" smtClean="0">
                <a:ea typeface="ＭＳ Ｐゴシック" charset="0"/>
                <a:cs typeface="ＭＳ Ｐゴシック" charset="0"/>
              </a:rPr>
              <a:t> - </a:t>
            </a:r>
            <a:r>
              <a:rPr lang="en-NZ" dirty="0" smtClean="0">
                <a:ea typeface="ＭＳ Ｐゴシック" charset="0"/>
                <a:cs typeface="ＭＳ Ｐゴシック" charset="0"/>
              </a:rPr>
              <a:t>Disabled people will be involved in assessing </a:t>
            </a:r>
            <a:r>
              <a:rPr lang="en-NZ" b="1" i="1" dirty="0" smtClean="0">
                <a:ea typeface="ＭＳ Ｐゴシック" charset="0"/>
                <a:cs typeface="ＭＳ Ｐゴシック" charset="0"/>
              </a:rPr>
              <a:t>the new system </a:t>
            </a:r>
          </a:p>
          <a:p>
            <a:pPr lvl="0"/>
            <a:endParaRPr lang="en-NZ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Advice will be provided to Cabinet on the final model and expanding the transformed system beyond the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MidCentral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region in late 2020. </a:t>
            </a:r>
          </a:p>
          <a:p>
            <a:pPr lvl="0"/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Officials will work with a working group involving disabled people and </a:t>
            </a:r>
            <a:r>
              <a:rPr lang="en-NZ" sz="1200" kern="1200" dirty="0" err="1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whānau</a:t>
            </a:r>
            <a:r>
              <a:rPr lang="en-NZ" sz="1200" kern="1200" dirty="0" smtClean="0">
                <a:solidFill>
                  <a:schemeClr val="tx1"/>
                </a:solidFill>
                <a:effectLst/>
                <a:latin typeface="+mn-lt"/>
                <a:ea typeface="ＭＳ Ｐゴシック" charset="0"/>
                <a:cs typeface="ＭＳ Ｐゴシック" charset="0"/>
              </a:rPr>
              <a:t> representatives to develop recommendations for organisational arrangements for the transformed disability support system.</a:t>
            </a:r>
          </a:p>
          <a:p>
            <a:pPr lvl="0"/>
            <a:endParaRPr lang="en-NZ" sz="1200" kern="1200" dirty="0" smtClean="0">
              <a:solidFill>
                <a:schemeClr val="tx1"/>
              </a:solidFill>
              <a:effectLst/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959D3B-7168-4E4C-84F2-4F6F8A0EA62D}" type="slidenum">
              <a:rPr lang="en-NZ" smtClean="0"/>
              <a:pPr/>
              <a:t>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0980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 smtClean="0"/>
              <a:t>The Kaitūhono/Connector</a:t>
            </a:r>
            <a:r>
              <a:rPr lang="en-NZ" baseline="0" dirty="0" smtClean="0"/>
              <a:t> team, is the disabled people will engage with the most. The Tari/System team will be doing a lot of work in the back office. 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C3ED-DD80-4CAF-9926-5B74CEBD8738}" type="slidenum">
              <a:rPr lang="en-NZ" smtClean="0"/>
              <a:t>10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9413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6184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880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802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410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37022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9222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240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143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456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0557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1412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AF514-A4B5-4B4A-AEB3-17F8FA4B5FBC}" type="datetimeFigureOut">
              <a:rPr lang="en-NZ" smtClean="0"/>
              <a:t>13/09/2018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AD6D8-BDEB-4F93-9F10-B1F493284C2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073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TFeedback@moh.govt.nz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308610" y="829734"/>
            <a:ext cx="11635740" cy="221350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523072"/>
                </a:solidFill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Mana Whaikaha</a:t>
            </a:r>
            <a: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/>
            </a:r>
            <a:b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</a:br>
            <a:r>
              <a:rPr lang="en-NZ" sz="36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A new disability support system starts on 1 October 2018</a:t>
            </a:r>
            <a:endParaRPr lang="en-NZ" sz="36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591283" y="4406900"/>
            <a:ext cx="11144250" cy="157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4800" b="1" dirty="0" smtClean="0">
                <a:latin typeface="Century Gothic" panose="020B0502020202020204" pitchFamily="34" charset="0"/>
              </a:rPr>
              <a:t>What do you need to know about the changes?</a:t>
            </a:r>
            <a:endParaRPr lang="en-NZ" sz="48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58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41" y="436682"/>
            <a:ext cx="10577384" cy="671376"/>
          </a:xfrm>
        </p:spPr>
        <p:txBody>
          <a:bodyPr>
            <a:noAutofit/>
          </a:bodyPr>
          <a:lstStyle/>
          <a:p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There will be two new teams in place</a:t>
            </a:r>
            <a:endParaRPr lang="en-NZ" sz="40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730" y="1863089"/>
            <a:ext cx="10788839" cy="2960371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47675" lvl="1" indent="-447675">
              <a:lnSpc>
                <a:spcPct val="100000"/>
              </a:lnSpc>
              <a:spcBef>
                <a:spcPts val="0"/>
              </a:spcBef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u="sng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  <a:cs typeface="Arial" panose="020B0604020202020204" pitchFamily="34" charset="0"/>
              </a:rPr>
              <a:t>Kaitūhono/Connectors team</a:t>
            </a:r>
          </a:p>
          <a:p>
            <a:pPr lvl="2" indent="-457200">
              <a:lnSpc>
                <a:spcPct val="100000"/>
              </a:lnSpc>
              <a:spcBef>
                <a:spcPts val="0"/>
              </a:spcBef>
              <a:buClr>
                <a:srgbClr val="047A9E"/>
              </a:buClr>
              <a:buFont typeface="Calibri" panose="020F0502020204030204" pitchFamily="34" charset="0"/>
              <a:buChar char="-"/>
            </a:pP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Connectors </a:t>
            </a:r>
            <a:r>
              <a:rPr lang="en-NZ" sz="2400" dirty="0">
                <a:latin typeface="Century Gothic" panose="020B0502020202020204" pitchFamily="34" charset="0"/>
                <a:cs typeface="Arial" panose="020B0604020202020204" pitchFamily="34" charset="0"/>
              </a:rPr>
              <a:t>and </a:t>
            </a: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a Network Builder </a:t>
            </a:r>
          </a:p>
          <a:p>
            <a:pPr marL="904875" lvl="2" indent="-447675">
              <a:lnSpc>
                <a:spcPct val="100000"/>
              </a:lnSpc>
              <a:spcBef>
                <a:spcPts val="0"/>
              </a:spcBef>
              <a:buClr>
                <a:srgbClr val="047A9E"/>
              </a:buClr>
              <a:buFont typeface="Calibri" panose="020F0502020204030204" pitchFamily="34" charset="0"/>
              <a:buChar char="-"/>
            </a:pPr>
            <a:r>
              <a:rPr lang="en-NZ" sz="2400" dirty="0">
                <a:latin typeface="Century Gothic" panose="020B0502020202020204" pitchFamily="34" charset="0"/>
                <a:cs typeface="Arial" panose="020B0604020202020204" pitchFamily="34" charset="0"/>
              </a:rPr>
              <a:t>Connectors will be an ally for disabled people </a:t>
            </a: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and </a:t>
            </a:r>
            <a:r>
              <a:rPr lang="en-NZ" sz="2400" dirty="0">
                <a:latin typeface="Century Gothic" panose="020B0502020202020204" pitchFamily="34" charset="0"/>
                <a:cs typeface="Arial" panose="020B0604020202020204" pitchFamily="34" charset="0"/>
              </a:rPr>
              <a:t>their whānau  </a:t>
            </a: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/>
            </a:r>
            <a:b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	</a:t>
            </a:r>
          </a:p>
          <a:p>
            <a:pPr marL="457200" indent="-457200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u="sng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  <a:cs typeface="Arial" panose="020B0604020202020204" pitchFamily="34" charset="0"/>
              </a:rPr>
              <a:t>Tari/System team</a:t>
            </a:r>
          </a:p>
          <a:p>
            <a:pPr marL="914400" lvl="1" indent="-457200">
              <a:buClr>
                <a:srgbClr val="047A9E"/>
              </a:buClr>
              <a:buFontTx/>
              <a:buChar char="-"/>
            </a:pPr>
            <a: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  <a:t>This team has Disability Information, Government Liaison, administration, Funding Co-ordinator roles</a:t>
            </a:r>
            <a:br>
              <a:rPr lang="en-NZ" sz="2400" dirty="0" smtClean="0">
                <a:latin typeface="Century Gothic" panose="020B0502020202020204" pitchFamily="34" charset="0"/>
                <a:cs typeface="Arial" panose="020B0604020202020204" pitchFamily="34" charset="0"/>
              </a:rPr>
            </a:br>
            <a:endParaRPr lang="en-NZ" sz="2400" dirty="0" smtClean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endParaRPr lang="en-NZ" sz="2800" dirty="0"/>
          </a:p>
          <a:p>
            <a:endParaRPr lang="en-US" sz="2800" dirty="0" smtClean="0"/>
          </a:p>
          <a:p>
            <a:endParaRPr lang="en-NZ" sz="2800" dirty="0"/>
          </a:p>
          <a:p>
            <a:endParaRPr lang="en-NZ" sz="2800" dirty="0" smtClean="0"/>
          </a:p>
          <a:p>
            <a:endParaRPr lang="en-NZ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NZ" sz="2800" dirty="0" smtClean="0"/>
          </a:p>
          <a:p>
            <a:endParaRPr lang="en-NZ" sz="2800" dirty="0"/>
          </a:p>
        </p:txBody>
      </p:sp>
      <p:sp>
        <p:nvSpPr>
          <p:cNvPr id="3" name="Rectangle 2"/>
          <p:cNvSpPr/>
          <p:nvPr/>
        </p:nvSpPr>
        <p:spPr>
          <a:xfrm>
            <a:off x="6723708" y="461727"/>
            <a:ext cx="1297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NZ" dirty="0"/>
          </a:p>
          <a:p>
            <a:pPr marR="7480"/>
            <a:r>
              <a:rPr lang="en-N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3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>
                <a:uFill>
                  <a:solidFill>
                    <a:srgbClr val="523090"/>
                  </a:solidFill>
                </a:uFill>
                <a:latin typeface="Century Gothic" panose="020B0502020202020204" pitchFamily="34" charset="0"/>
              </a:rPr>
              <a:t>Our response to the new system</a:t>
            </a:r>
            <a:endParaRPr lang="en-NZ" sz="4000" b="1" dirty="0">
              <a:uFill>
                <a:solidFill>
                  <a:srgbClr val="523090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470" y="1690688"/>
            <a:ext cx="11338560" cy="442341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rgbClr val="047A9E"/>
              </a:buClr>
            </a:pPr>
            <a:endParaRPr lang="en-NZ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4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>
                <a:uFill>
                  <a:solidFill>
                    <a:srgbClr val="523090"/>
                  </a:solidFill>
                </a:uFill>
                <a:latin typeface="Century Gothic" panose="020B0502020202020204" pitchFamily="34" charset="0"/>
              </a:rPr>
              <a:t>What does this mean for you?</a:t>
            </a:r>
            <a:endParaRPr lang="en-NZ" sz="4000" b="1" dirty="0">
              <a:uFill>
                <a:solidFill>
                  <a:srgbClr val="523090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609" y="2022158"/>
            <a:ext cx="11584305" cy="421862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2400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Your current employment arrangement, terms and conditions will continue on 1 October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Disabled </a:t>
            </a:r>
            <a:r>
              <a:rPr lang="en-NZ" sz="2400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people </a:t>
            </a:r>
            <a:r>
              <a:rPr lang="en-NZ" sz="24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and whānau: </a:t>
            </a:r>
          </a:p>
          <a:p>
            <a:pPr lvl="1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–"/>
            </a:pPr>
            <a:r>
              <a:rPr lang="en-NZ" sz="21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may start asking for different types of disability support – this may create opportunities for providing different types of support</a:t>
            </a:r>
          </a:p>
          <a:p>
            <a:pPr lvl="1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–"/>
            </a:pPr>
            <a:r>
              <a:rPr lang="en-NZ" sz="21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want to make more decisions about their support and lives – this will change how you work with them</a:t>
            </a:r>
          </a:p>
          <a:p>
            <a:pPr lvl="1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–"/>
            </a:pPr>
            <a:r>
              <a:rPr lang="en-NZ" sz="21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will have more options about how they access support including more flexible funding </a:t>
            </a:r>
          </a:p>
          <a:p>
            <a:pPr lvl="1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–"/>
            </a:pPr>
            <a:r>
              <a:rPr lang="en-NZ" sz="2100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who employ people need to meet all employment obligations including pay </a:t>
            </a:r>
            <a:r>
              <a:rPr lang="en-NZ" sz="2100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equity.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7"/>
          <a:stretch/>
        </p:blipFill>
        <p:spPr>
          <a:xfrm>
            <a:off x="8906937" y="161115"/>
            <a:ext cx="1985853" cy="173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sz="4000" b="1" dirty="0" smtClean="0">
                <a:uFill>
                  <a:solidFill>
                    <a:srgbClr val="523090"/>
                  </a:solidFill>
                </a:uFill>
                <a:latin typeface="Century Gothic" panose="020B0502020202020204" pitchFamily="34" charset="0"/>
              </a:rPr>
              <a:t>What does this mean for you?</a:t>
            </a:r>
            <a:endParaRPr lang="en-NZ" sz="4000" b="1" dirty="0">
              <a:uFill>
                <a:solidFill>
                  <a:srgbClr val="523090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470" y="1690688"/>
            <a:ext cx="11338560" cy="442341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There may be opportunities to:</a:t>
            </a:r>
          </a:p>
          <a:p>
            <a:pPr lvl="2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-"/>
            </a:pPr>
            <a:r>
              <a:rPr lang="en-NZ" sz="3200" dirty="0" smtClean="0">
                <a:latin typeface="Century Gothic" panose="020B0502020202020204" pitchFamily="34" charset="0"/>
              </a:rPr>
              <a:t>Have more flexible work options</a:t>
            </a:r>
          </a:p>
          <a:p>
            <a:pPr lvl="2">
              <a:spcAft>
                <a:spcPts val="600"/>
              </a:spcAft>
              <a:buClr>
                <a:srgbClr val="047A9E"/>
              </a:buClr>
              <a:buFont typeface="Century Gothic" panose="020B0502020202020204" pitchFamily="34" charset="0"/>
              <a:buChar char="-"/>
            </a:pPr>
            <a:r>
              <a:rPr lang="en-NZ" sz="3200" dirty="0" smtClean="0">
                <a:latin typeface="Century Gothic" panose="020B0502020202020204" pitchFamily="34" charset="0"/>
              </a:rPr>
              <a:t>Work differently and support disabled people to make more decisions in their lives</a:t>
            </a:r>
          </a:p>
          <a:p>
            <a:pPr marL="914400" lvl="2" indent="0">
              <a:spcAft>
                <a:spcPts val="600"/>
              </a:spcAft>
              <a:buClr>
                <a:srgbClr val="047A9E"/>
              </a:buClr>
              <a:buNone/>
            </a:pPr>
            <a:endParaRPr lang="en-NZ" sz="3200" dirty="0" smtClean="0"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There will be information, advice and support available for employees and employers within new system</a:t>
            </a:r>
            <a:endParaRPr lang="en-NZ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Questions</a:t>
            </a:r>
            <a:endParaRPr lang="en-NZ" dirty="0">
              <a:uFill>
                <a:solidFill>
                  <a:srgbClr val="523072"/>
                </a:solidFill>
              </a:u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" y="1412776"/>
            <a:ext cx="10972800" cy="384502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2109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92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How to find out more and for updates </a:t>
            </a:r>
            <a:endParaRPr lang="en-NZ" sz="40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97" y="1690688"/>
            <a:ext cx="11150148" cy="416420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Website </a:t>
            </a:r>
            <a:br>
              <a:rPr lang="en-NZ" sz="2400" dirty="0" smtClean="0">
                <a:latin typeface="Century Gothic" panose="020B0502020202020204" pitchFamily="34" charset="0"/>
              </a:rPr>
            </a:br>
            <a:r>
              <a:rPr lang="en-NZ" sz="2400" dirty="0" smtClean="0">
                <a:latin typeface="Century Gothic" panose="020B0502020202020204" pitchFamily="34" charset="0"/>
              </a:rPr>
              <a:t> www.enablinggoodlives.co.nz/system-transformation </a:t>
            </a:r>
          </a:p>
          <a:p>
            <a:pPr>
              <a:buClr>
                <a:srgbClr val="047A9E"/>
              </a:buClr>
            </a:pPr>
            <a:endParaRPr lang="en-NZ" sz="2400" dirty="0" smtClean="0">
              <a:latin typeface="Century Gothic" panose="020B0502020202020204" pitchFamily="34" charset="0"/>
            </a:endParaRPr>
          </a:p>
          <a:p>
            <a:pPr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Livestreaming Question and Answer sessions with Ministry of Health’s Sacha O’Dea</a:t>
            </a:r>
            <a:br>
              <a:rPr lang="en-NZ" sz="2400" dirty="0" smtClean="0">
                <a:latin typeface="Century Gothic" panose="020B0502020202020204" pitchFamily="34" charset="0"/>
              </a:rPr>
            </a:br>
            <a:r>
              <a:rPr lang="en-NZ" sz="2400" dirty="0" smtClean="0">
                <a:latin typeface="Century Gothic" panose="020B0502020202020204" pitchFamily="34" charset="0"/>
              </a:rPr>
              <a:t>www.youtube.com/enablinggoodlives </a:t>
            </a:r>
          </a:p>
          <a:p>
            <a:pPr>
              <a:buClr>
                <a:srgbClr val="047A9E"/>
              </a:buClr>
            </a:pPr>
            <a:endParaRPr lang="en-NZ" sz="2400" dirty="0" smtClean="0">
              <a:latin typeface="Century Gothic" panose="020B0502020202020204" pitchFamily="34" charset="0"/>
            </a:endParaRPr>
          </a:p>
          <a:p>
            <a:pPr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Contact the System Transformation team</a:t>
            </a:r>
          </a:p>
          <a:p>
            <a:pPr lvl="1">
              <a:buClr>
                <a:srgbClr val="047A9E"/>
              </a:buClr>
              <a:buFontTx/>
              <a:buChar char="-"/>
            </a:pPr>
            <a:r>
              <a:rPr lang="en-NZ" dirty="0" smtClean="0">
                <a:latin typeface="Century Gothic" panose="020B0502020202020204" pitchFamily="34" charset="0"/>
                <a:hlinkClick r:id="rId3"/>
              </a:rPr>
              <a:t>STFeedback@moh.govt.nz</a:t>
            </a:r>
            <a:r>
              <a:rPr lang="en-NZ" dirty="0" smtClean="0">
                <a:latin typeface="Century Gothic" panose="020B0502020202020204" pitchFamily="34" charset="0"/>
              </a:rPr>
              <a:t> </a:t>
            </a:r>
            <a:br>
              <a:rPr lang="en-NZ" dirty="0" smtClean="0">
                <a:latin typeface="Century Gothic" panose="020B0502020202020204" pitchFamily="34" charset="0"/>
              </a:rPr>
            </a:br>
            <a:endParaRPr lang="en-NZ" dirty="0" smtClean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628" y="488756"/>
            <a:ext cx="2392727" cy="1088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97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5975" y="395826"/>
            <a:ext cx="4688653" cy="999811"/>
          </a:xfrm>
        </p:spPr>
        <p:txBody>
          <a:bodyPr>
            <a:normAutofit/>
          </a:bodyPr>
          <a:lstStyle/>
          <a:p>
            <a:r>
              <a:rPr lang="en-NZ" sz="44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Overview</a:t>
            </a:r>
            <a:endParaRPr lang="en-NZ" sz="44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028095" y="1786498"/>
            <a:ext cx="10259030" cy="44365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Enabling Good Lives vision and principles</a:t>
            </a:r>
          </a:p>
          <a:p>
            <a:pPr marL="0" indent="0">
              <a:lnSpc>
                <a:spcPct val="100000"/>
              </a:lnSpc>
              <a:buClr>
                <a:srgbClr val="047A9E"/>
              </a:buClr>
              <a:buNone/>
            </a:pPr>
            <a:endParaRPr lang="en-NZ" sz="32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What will the new system look like on 1 October?</a:t>
            </a:r>
          </a:p>
          <a:p>
            <a:pPr marL="0" indent="0">
              <a:lnSpc>
                <a:spcPct val="100000"/>
              </a:lnSpc>
              <a:buClr>
                <a:srgbClr val="047A9E"/>
              </a:buClr>
              <a:buNone/>
            </a:pPr>
            <a:endParaRPr lang="en-NZ" sz="32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What does this mean for you?</a:t>
            </a:r>
          </a:p>
          <a:p>
            <a:pPr marL="0" indent="0">
              <a:lnSpc>
                <a:spcPct val="100000"/>
              </a:lnSpc>
              <a:buClr>
                <a:srgbClr val="047A9E"/>
              </a:buClr>
              <a:buNone/>
            </a:pPr>
            <a:endParaRPr lang="en-NZ" sz="32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spcAft>
                <a:spcPts val="1200"/>
              </a:spcAft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</a:rPr>
              <a:t>Questions</a:t>
            </a:r>
            <a:endParaRPr lang="en-NZ" sz="3200" dirty="0" smtClean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3853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5975" y="395826"/>
            <a:ext cx="9676688" cy="999811"/>
          </a:xfrm>
        </p:spPr>
        <p:txBody>
          <a:bodyPr>
            <a:normAutofit/>
          </a:bodyPr>
          <a:lstStyle/>
          <a:p>
            <a:r>
              <a:rPr lang="en-NZ" sz="44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Why are things changing?</a:t>
            </a:r>
            <a:endParaRPr lang="en-NZ" sz="44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5" name="Text Placeholder 3"/>
          <p:cNvSpPr txBox="1">
            <a:spLocks/>
          </p:cNvSpPr>
          <p:nvPr/>
        </p:nvSpPr>
        <p:spPr>
          <a:xfrm>
            <a:off x="1028095" y="1786498"/>
            <a:ext cx="10299035" cy="4900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Disabled people and families have been asking for:</a:t>
            </a:r>
          </a:p>
          <a:p>
            <a:pPr lvl="2">
              <a:lnSpc>
                <a:spcPct val="100000"/>
              </a:lnSpc>
              <a:buClr>
                <a:srgbClr val="047A9E"/>
              </a:buClr>
              <a:buFont typeface="Century Gothic" panose="020B0502020202020204" pitchFamily="34" charset="0"/>
              <a:buChar char="-"/>
            </a:pPr>
            <a:r>
              <a:rPr lang="en-NZ" sz="2400" dirty="0" smtClean="0">
                <a:latin typeface="Century Gothic" panose="020B0502020202020204" pitchFamily="34" charset="0"/>
              </a:rPr>
              <a:t>More flexible support options</a:t>
            </a:r>
          </a:p>
          <a:p>
            <a:pPr lvl="2">
              <a:lnSpc>
                <a:spcPct val="100000"/>
              </a:lnSpc>
              <a:buClr>
                <a:srgbClr val="047A9E"/>
              </a:buClr>
              <a:buFont typeface="Century Gothic" panose="020B0502020202020204" pitchFamily="34" charset="0"/>
              <a:buChar char="-"/>
            </a:pPr>
            <a:r>
              <a:rPr lang="en-NZ" sz="2400" dirty="0" smtClean="0">
                <a:latin typeface="Century Gothic" panose="020B0502020202020204" pitchFamily="34" charset="0"/>
              </a:rPr>
              <a:t>More control over their support and lives</a:t>
            </a: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endParaRPr lang="en-NZ" sz="24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Currently there is a fixed menu of support – not tailored to individual</a:t>
            </a: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endParaRPr lang="en-NZ" sz="2400" dirty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An opportunity to bring funding together </a:t>
            </a:r>
          </a:p>
          <a:p>
            <a:pPr marL="457200" indent="-457200">
              <a:lnSpc>
                <a:spcPct val="100000"/>
              </a:lnSpc>
            </a:pPr>
            <a:endParaRPr lang="en-NZ" sz="2400" dirty="0" smtClean="0">
              <a:latin typeface="Century Gothic" panose="020B0502020202020204" pitchFamily="34" charset="0"/>
            </a:endParaRPr>
          </a:p>
          <a:p>
            <a:pPr marL="457200" indent="-457200">
              <a:lnSpc>
                <a:spcPct val="100000"/>
              </a:lnSpc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Poorer outcomes than peers and rising costs </a:t>
            </a:r>
            <a:endParaRPr lang="en-NZ" sz="2400" dirty="0" smtClean="0"/>
          </a:p>
          <a:p>
            <a:endParaRPr lang="en-NZ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7" b="8348"/>
          <a:stretch/>
        </p:blipFill>
        <p:spPr>
          <a:xfrm>
            <a:off x="8652735" y="129148"/>
            <a:ext cx="2272402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3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089" y="219484"/>
            <a:ext cx="11523220" cy="1325563"/>
          </a:xfrm>
        </p:spPr>
        <p:txBody>
          <a:bodyPr>
            <a:normAutofit/>
          </a:bodyPr>
          <a:lstStyle/>
          <a:p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Based on Enabling Good Lives vision …</a:t>
            </a:r>
            <a:endParaRPr lang="en-NZ" sz="40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436" y="1387548"/>
            <a:ext cx="11101873" cy="448747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NZ" sz="3600" i="1" dirty="0">
                <a:latin typeface="Century Gothic" panose="020B0502020202020204" pitchFamily="34" charset="0"/>
                <a:ea typeface="ＭＳ Ｐゴシック" pitchFamily="-104" charset="-128"/>
                <a:cs typeface="ＭＳ Ｐゴシック" pitchFamily="-104" charset="-128"/>
              </a:rPr>
              <a:t>In the future, disabled children and adults and their families will have greater choice and control over their supports and lives, and make more use of natural and universally available supports. </a:t>
            </a:r>
          </a:p>
          <a:p>
            <a:pPr marL="0" indent="0">
              <a:buNone/>
            </a:pPr>
            <a:endParaRPr lang="en-NZ" sz="3600" i="1" dirty="0">
              <a:latin typeface="Century Gothic" panose="020B0502020202020204" pitchFamily="34" charset="0"/>
              <a:ea typeface="ＭＳ Ｐゴシック" pitchFamily="-104" charset="-128"/>
              <a:cs typeface="ＭＳ Ｐゴシック" pitchFamily="-104" charset="-128"/>
            </a:endParaRPr>
          </a:p>
          <a:p>
            <a:pPr marL="0" indent="0">
              <a:buNone/>
            </a:pPr>
            <a:r>
              <a:rPr lang="en-NZ" sz="3600" dirty="0">
                <a:latin typeface="Century Gothic" panose="020B0502020202020204" pitchFamily="34" charset="0"/>
                <a:ea typeface="ＭＳ Ｐゴシック" pitchFamily="-104" charset="-128"/>
                <a:cs typeface="ＭＳ Ｐゴシック" pitchFamily="-104" charset="-128"/>
              </a:rPr>
              <a:t>EGL is an approach led by disabled people and </a:t>
            </a:r>
            <a:r>
              <a:rPr lang="en-NZ" sz="3600" dirty="0" smtClean="0">
                <a:latin typeface="Century Gothic" panose="020B0502020202020204" pitchFamily="34" charset="0"/>
                <a:ea typeface="ＭＳ Ｐゴシック" pitchFamily="-104" charset="-128"/>
                <a:cs typeface="ＭＳ Ｐゴシック" pitchFamily="-104" charset="-128"/>
              </a:rPr>
              <a:t>whānau</a:t>
            </a:r>
            <a:endParaRPr lang="en-NZ" sz="3600" dirty="0">
              <a:latin typeface="Century Gothic" panose="020B0502020202020204" pitchFamily="34" charset="0"/>
              <a:ea typeface="ＭＳ Ｐゴシック" pitchFamily="-104" charset="-128"/>
              <a:cs typeface="ＭＳ Ｐゴシック" pitchFamily="-104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999" y="5657846"/>
            <a:ext cx="4242310" cy="102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3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" y="629285"/>
            <a:ext cx="8229600" cy="99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  <a:ea typeface="ＭＳ Ｐゴシック" pitchFamily="-104" charset="-128"/>
                <a:cs typeface="ＭＳ Ｐゴシック" pitchFamily="-104" charset="-128"/>
              </a:rPr>
              <a:t>and principles…</a:t>
            </a:r>
            <a:endParaRPr lang="en-NZ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234613" cy="435133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31800" lvl="1" indent="-342900">
              <a:buClr>
                <a:srgbClr val="047A9E"/>
              </a:buClr>
            </a:pPr>
            <a:r>
              <a:rPr lang="en-NZ" sz="3200" dirty="0" smtClean="0">
                <a:latin typeface="Century Gothic" panose="020B0502020202020204" pitchFamily="34" charset="0"/>
                <a:ea typeface="ＭＳ Ｐゴシック" pitchFamily="-104" charset="-128"/>
              </a:rPr>
              <a:t>self </a:t>
            </a: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determination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beginning early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person centred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ordinary life outcomes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mainstream first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 err="1">
                <a:latin typeface="Century Gothic" panose="020B0502020202020204" pitchFamily="34" charset="0"/>
                <a:ea typeface="ＭＳ Ｐゴシック" pitchFamily="-104" charset="-128"/>
              </a:rPr>
              <a:t>mana</a:t>
            </a: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 enhancing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easy to use</a:t>
            </a:r>
          </a:p>
          <a:p>
            <a:pPr marL="431800" lvl="1" indent="-342900">
              <a:buClr>
                <a:srgbClr val="047A9E"/>
              </a:buClr>
            </a:pPr>
            <a:r>
              <a:rPr lang="en-NZ" sz="3200" dirty="0">
                <a:latin typeface="Century Gothic" panose="020B0502020202020204" pitchFamily="34" charset="0"/>
                <a:ea typeface="ＭＳ Ｐゴシック" pitchFamily="-104" charset="-128"/>
              </a:rPr>
              <a:t>relationship building</a:t>
            </a:r>
          </a:p>
          <a:p>
            <a:pPr marL="0" indent="0"/>
            <a:endParaRPr lang="en-NZ" sz="2600" dirty="0">
              <a:ea typeface="ＭＳ Ｐゴシック" pitchFamily="-104" charset="-128"/>
              <a:cs typeface="ＭＳ Ｐゴシック" pitchFamily="-104" charset="-128"/>
            </a:endParaRPr>
          </a:p>
          <a:p>
            <a:pPr marL="0" indent="0"/>
            <a:endParaRPr lang="en-NZ" sz="2600" dirty="0">
              <a:ea typeface="ＭＳ Ｐゴシック" pitchFamily="-104" charset="-128"/>
              <a:cs typeface="ＭＳ Ｐゴシック" pitchFamily="-10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992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554416"/>
            <a:ext cx="10367010" cy="767255"/>
          </a:xfrm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A new system will be in place on 1 October …</a:t>
            </a:r>
            <a:endParaRPr lang="en-NZ" sz="40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144" y="1514475"/>
            <a:ext cx="10761556" cy="47291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</a:rPr>
              <a:t>Everyone who is accessing disability support in </a:t>
            </a:r>
            <a:r>
              <a:rPr lang="en-NZ" dirty="0" err="1" smtClean="0">
                <a:latin typeface="Century Gothic" panose="020B0502020202020204" pitchFamily="34" charset="0"/>
              </a:rPr>
              <a:t>MidCentral</a:t>
            </a:r>
            <a:r>
              <a:rPr lang="en-NZ" dirty="0" smtClean="0">
                <a:latin typeface="Century Gothic" panose="020B0502020202020204" pitchFamily="34" charset="0"/>
              </a:rPr>
              <a:t> will be in new system from 1 October</a:t>
            </a:r>
          </a:p>
          <a:p>
            <a:pPr>
              <a:buClr>
                <a:srgbClr val="047A9E"/>
              </a:buClr>
            </a:pPr>
            <a:endParaRPr lang="en-NZ" dirty="0">
              <a:latin typeface="Century Gothic" panose="020B0502020202020204" pitchFamily="34" charset="0"/>
            </a:endParaRPr>
          </a:p>
          <a:p>
            <a:pPr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</a:rPr>
              <a:t>There will be two new teams replacing the NASC</a:t>
            </a:r>
          </a:p>
          <a:p>
            <a:pPr>
              <a:buClr>
                <a:srgbClr val="047A9E"/>
              </a:buClr>
            </a:pPr>
            <a:endParaRPr lang="en-NZ" dirty="0">
              <a:latin typeface="Century Gothic" panose="020B0502020202020204" pitchFamily="34" charset="0"/>
            </a:endParaRPr>
          </a:p>
          <a:p>
            <a:pPr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</a:rPr>
              <a:t>Nothing will change for disabled people and whānau unless they contact the new team</a:t>
            </a:r>
          </a:p>
          <a:p>
            <a:pPr>
              <a:buClr>
                <a:srgbClr val="047A9E"/>
              </a:buClr>
            </a:pPr>
            <a:endParaRPr lang="en-NZ" dirty="0">
              <a:latin typeface="Century Gothic" panose="020B0502020202020204" pitchFamily="34" charset="0"/>
            </a:endParaRPr>
          </a:p>
          <a:p>
            <a:pPr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</a:rPr>
              <a:t>Disabled people and whānau will continue to need and will receive high quality disability support</a:t>
            </a:r>
          </a:p>
          <a:p>
            <a:endParaRPr lang="en-NZ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84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376" y="321773"/>
            <a:ext cx="10533993" cy="620111"/>
          </a:xfrm>
        </p:spPr>
        <p:txBody>
          <a:bodyPr>
            <a:noAutofit/>
          </a:bodyPr>
          <a:lstStyle/>
          <a:p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Why </a:t>
            </a:r>
            <a:r>
              <a:rPr lang="en-NZ" sz="4000" b="1" dirty="0" err="1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MidCentral</a:t>
            </a:r>
            <a:r>
              <a:rPr lang="en-NZ" sz="4000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?</a:t>
            </a:r>
            <a:endParaRPr lang="en-NZ" sz="4000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71909" y="1247988"/>
            <a:ext cx="6836358" cy="18312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63525" indent="-263525">
              <a:lnSpc>
                <a:spcPct val="250000"/>
              </a:lnSpc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smtClean="0">
                <a:latin typeface="Century Gothic" panose="020B0502020202020204" pitchFamily="34" charset="0"/>
              </a:rPr>
              <a:t>1,600 people use disability support services</a:t>
            </a:r>
          </a:p>
          <a:p>
            <a:pPr marL="263525" indent="-263525">
              <a:spcAft>
                <a:spcPts val="600"/>
              </a:spcAft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smtClean="0">
                <a:latin typeface="Century Gothic" panose="020B0502020202020204" pitchFamily="34" charset="0"/>
              </a:rPr>
              <a:t>20 % Māori</a:t>
            </a:r>
          </a:p>
          <a:p>
            <a:pPr marL="263525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smtClean="0">
                <a:latin typeface="Century Gothic" panose="020B0502020202020204" pitchFamily="34" charset="0"/>
              </a:rPr>
              <a:t>Mix urban and rural</a:t>
            </a:r>
            <a:endParaRPr lang="en-NZ" sz="2400" dirty="0"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1856" y="2013657"/>
            <a:ext cx="5376333" cy="358422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271909" y="3691466"/>
            <a:ext cx="4757791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Clr>
                <a:srgbClr val="047A9E"/>
              </a:buClr>
            </a:pPr>
            <a:r>
              <a:rPr lang="en-NZ" sz="2400" dirty="0" smtClean="0">
                <a:latin typeface="Century Gothic" panose="020B0502020202020204" pitchFamily="34" charset="0"/>
              </a:rPr>
              <a:t>MidCentral area includes:</a:t>
            </a:r>
          </a:p>
          <a:p>
            <a:pPr marL="263525" lvl="0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smtClean="0">
                <a:latin typeface="Century Gothic" panose="020B0502020202020204" pitchFamily="34" charset="0"/>
              </a:rPr>
              <a:t>Palmerston </a:t>
            </a:r>
            <a:r>
              <a:rPr lang="en-NZ" sz="2400" dirty="0">
                <a:latin typeface="Century Gothic" panose="020B0502020202020204" pitchFamily="34" charset="0"/>
              </a:rPr>
              <a:t>North</a:t>
            </a:r>
          </a:p>
          <a:p>
            <a:pPr marL="263525" lvl="0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err="1">
                <a:latin typeface="Century Gothic" panose="020B0502020202020204" pitchFamily="34" charset="0"/>
              </a:rPr>
              <a:t>Horowhenua</a:t>
            </a:r>
            <a:endParaRPr lang="en-NZ" sz="2400" dirty="0">
              <a:latin typeface="Century Gothic" panose="020B0502020202020204" pitchFamily="34" charset="0"/>
            </a:endParaRPr>
          </a:p>
          <a:p>
            <a:pPr marL="263525" lvl="0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err="1">
                <a:latin typeface="Century Gothic" panose="020B0502020202020204" pitchFamily="34" charset="0"/>
              </a:rPr>
              <a:t>Manawatu</a:t>
            </a:r>
            <a:endParaRPr lang="en-NZ" sz="2400" dirty="0">
              <a:latin typeface="Century Gothic" panose="020B0502020202020204" pitchFamily="34" charset="0"/>
            </a:endParaRPr>
          </a:p>
          <a:p>
            <a:pPr marL="263525" lvl="0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>
                <a:latin typeface="Century Gothic" panose="020B0502020202020204" pitchFamily="34" charset="0"/>
              </a:rPr>
              <a:t>Ōtaki </a:t>
            </a:r>
          </a:p>
          <a:p>
            <a:pPr marL="263525" lvl="0" indent="-263525">
              <a:buClr>
                <a:srgbClr val="047A9E"/>
              </a:buClr>
              <a:buFont typeface="Arial" panose="020B0604020202020204" pitchFamily="34" charset="0"/>
              <a:buChar char="•"/>
            </a:pPr>
            <a:r>
              <a:rPr lang="en-NZ" sz="2400" dirty="0" err="1">
                <a:latin typeface="Century Gothic" panose="020B0502020202020204" pitchFamily="34" charset="0"/>
              </a:rPr>
              <a:t>Tararua</a:t>
            </a:r>
            <a:r>
              <a:rPr lang="en-NZ" sz="2400" dirty="0">
                <a:latin typeface="Century Gothic" panose="020B0502020202020204" pitchFamily="34" charset="0"/>
              </a:rPr>
              <a:t> districts</a:t>
            </a:r>
            <a:r>
              <a:rPr lang="en-NZ" sz="2400" dirty="0" smtClean="0">
                <a:latin typeface="Century Gothic" panose="020B0502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76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98" y="477507"/>
            <a:ext cx="10515600" cy="1152724"/>
          </a:xfrm>
        </p:spPr>
        <p:txBody>
          <a:bodyPr>
            <a:normAutofit fontScale="90000"/>
          </a:bodyPr>
          <a:lstStyle/>
          <a:p>
            <a: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What will be in place on 1 October?</a:t>
            </a:r>
            <a:r>
              <a:rPr lang="en-NZ" b="1" u="sng" dirty="0" smtClean="0"/>
              <a:t/>
            </a:r>
            <a:br>
              <a:rPr lang="en-NZ" b="1" u="sng" dirty="0" smtClean="0"/>
            </a:br>
            <a:endParaRPr lang="en-NZ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018" y="1395010"/>
            <a:ext cx="9886950" cy="494673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People are welcomed into the system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Access to Connectors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Easy to use information and processes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Connected support across government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Streamlined funding with flexibility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Capability funding </a:t>
            </a:r>
          </a:p>
          <a:p>
            <a:pPr marL="539750" lvl="1" indent="-274638">
              <a:lnSpc>
                <a:spcPct val="150000"/>
              </a:lnSpc>
              <a:spcAft>
                <a:spcPts val="600"/>
              </a:spcAft>
              <a:buClr>
                <a:srgbClr val="047A9E"/>
              </a:buClr>
            </a:pPr>
            <a:r>
              <a:rPr lang="en-NZ" sz="2800" dirty="0" smtClean="0">
                <a:latin typeface="Century Gothic" panose="020B0502020202020204" pitchFamily="34" charset="0"/>
              </a:rPr>
              <a:t>Disabled people and whānau involved in governance</a:t>
            </a:r>
          </a:p>
          <a:p>
            <a:pPr marL="0" indent="0">
              <a:buNone/>
            </a:pPr>
            <a:endParaRPr lang="en-NZ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1" t="9527" r="2807" b="9472"/>
          <a:stretch/>
        </p:blipFill>
        <p:spPr>
          <a:xfrm>
            <a:off x="9467214" y="159385"/>
            <a:ext cx="1298575" cy="1115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88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1825625"/>
            <a:ext cx="10873740" cy="435133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A ‘try, learn and adjust’ approach will be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taken in MidCentral before the roll out </a:t>
            </a: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across New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Zealand 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Disabled </a:t>
            </a: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people and their whānau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are involved </a:t>
            </a: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in governance arrangements, monitoring and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evaluating the model </a:t>
            </a: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Advice will be provided to Cabinet on the final model and expanding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beyond </a:t>
            </a: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the MidCentral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region, </a:t>
            </a:r>
            <a:r>
              <a:rPr lang="en-NZ" dirty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in late </a:t>
            </a:r>
            <a:r>
              <a:rPr lang="en-NZ" dirty="0" smtClean="0">
                <a:latin typeface="Century Gothic" panose="020B0502020202020204" pitchFamily="34" charset="0"/>
                <a:ea typeface="ＭＳ Ｐゴシック" charset="0"/>
                <a:cs typeface="ＭＳ Ｐゴシック" charset="0"/>
              </a:rPr>
              <a:t>2020</a:t>
            </a:r>
            <a:endParaRPr lang="en-NZ" dirty="0">
              <a:latin typeface="Century Gothic" panose="020B0502020202020204" pitchFamily="34" charset="0"/>
              <a:ea typeface="ＭＳ Ｐゴシック" charset="0"/>
            </a:endParaRPr>
          </a:p>
          <a:p>
            <a:pPr>
              <a:spcAft>
                <a:spcPts val="600"/>
              </a:spcAft>
              <a:buClr>
                <a:srgbClr val="047A9E"/>
              </a:buClr>
            </a:pPr>
            <a:r>
              <a:rPr lang="en-NZ" dirty="0" smtClean="0">
                <a:latin typeface="Century Gothic" panose="020B0502020202020204" pitchFamily="34" charset="0"/>
              </a:rPr>
              <a:t>EGL </a:t>
            </a:r>
            <a:r>
              <a:rPr lang="en-NZ" dirty="0">
                <a:latin typeface="Century Gothic" panose="020B0502020202020204" pitchFamily="34" charset="0"/>
              </a:rPr>
              <a:t>will </a:t>
            </a:r>
            <a:r>
              <a:rPr lang="en-NZ" dirty="0" smtClean="0">
                <a:latin typeface="Century Gothic" panose="020B0502020202020204" pitchFamily="34" charset="0"/>
              </a:rPr>
              <a:t>continue the way it is </a:t>
            </a:r>
            <a:r>
              <a:rPr lang="en-NZ" dirty="0">
                <a:latin typeface="Century Gothic" panose="020B0502020202020204" pitchFamily="34" charset="0"/>
              </a:rPr>
              <a:t>in Christchurch and the Waikato until </a:t>
            </a:r>
            <a:r>
              <a:rPr lang="en-NZ" dirty="0" smtClean="0">
                <a:latin typeface="Century Gothic" panose="020B0502020202020204" pitchFamily="34" charset="0"/>
              </a:rPr>
              <a:t>the transformation </a:t>
            </a:r>
            <a:r>
              <a:rPr lang="en-NZ" dirty="0">
                <a:latin typeface="Century Gothic" panose="020B0502020202020204" pitchFamily="34" charset="0"/>
              </a:rPr>
              <a:t>starts in </a:t>
            </a:r>
            <a:r>
              <a:rPr lang="en-NZ" dirty="0" smtClean="0">
                <a:latin typeface="Century Gothic" panose="020B0502020202020204" pitchFamily="34" charset="0"/>
              </a:rPr>
              <a:t>their area</a:t>
            </a:r>
            <a:endParaRPr lang="en-NZ" dirty="0">
              <a:latin typeface="Century Gothic" panose="020B0502020202020204" pitchFamily="34" charset="0"/>
            </a:endParaRP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>
                <a:uFill>
                  <a:solidFill>
                    <a:srgbClr val="523072"/>
                  </a:solidFill>
                </a:uFill>
                <a:latin typeface="Century Gothic" panose="020B0502020202020204" pitchFamily="34" charset="0"/>
              </a:rPr>
              <a:t>Try, learn and adjust</a:t>
            </a:r>
            <a:endParaRPr lang="en-NZ" b="1" dirty="0">
              <a:uFill>
                <a:solidFill>
                  <a:srgbClr val="523072"/>
                </a:solidFill>
              </a:u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2017</TotalTime>
  <Words>1659</Words>
  <Application>Microsoft Office PowerPoint</Application>
  <PresentationFormat>Widescreen</PresentationFormat>
  <Paragraphs>189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Century Gothic</vt:lpstr>
      <vt:lpstr>Office Theme</vt:lpstr>
      <vt:lpstr>Mana Whaikaha A new disability support system starts on 1 October 2018</vt:lpstr>
      <vt:lpstr>Overview</vt:lpstr>
      <vt:lpstr>Why are things changing?</vt:lpstr>
      <vt:lpstr>Based on Enabling Good Lives vision …</vt:lpstr>
      <vt:lpstr>and principles…</vt:lpstr>
      <vt:lpstr>A new system will be in place on 1 October …</vt:lpstr>
      <vt:lpstr>Why MidCentral?</vt:lpstr>
      <vt:lpstr>What will be in place on 1 October? </vt:lpstr>
      <vt:lpstr>Try, learn and adjust</vt:lpstr>
      <vt:lpstr>There will be two new teams in place</vt:lpstr>
      <vt:lpstr>Our response to the new system</vt:lpstr>
      <vt:lpstr>What does this mean for you?</vt:lpstr>
      <vt:lpstr>What does this mean for you?</vt:lpstr>
      <vt:lpstr>Questions</vt:lpstr>
      <vt:lpstr>How to find out more and for updates </vt:lpstr>
    </vt:vector>
  </TitlesOfParts>
  <Company>Ministry of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transformation of the disability support system</dc:title>
  <dc:creator>Loren Savage</dc:creator>
  <cp:lastModifiedBy>Loren Savage</cp:lastModifiedBy>
  <cp:revision>56</cp:revision>
  <dcterms:created xsi:type="dcterms:W3CDTF">2018-08-16T01:55:59Z</dcterms:created>
  <dcterms:modified xsi:type="dcterms:W3CDTF">2018-09-13T02:36:11Z</dcterms:modified>
</cp:coreProperties>
</file>