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11">
  <p:sldMasterIdLst>
    <p:sldMasterId id="2147484038" r:id="rId1"/>
  </p:sldMasterIdLst>
  <p:notesMasterIdLst>
    <p:notesMasterId r:id="rId14"/>
  </p:notesMasterIdLst>
  <p:sldIdLst>
    <p:sldId id="256" r:id="rId2"/>
    <p:sldId id="258" r:id="rId3"/>
    <p:sldId id="342" r:id="rId4"/>
    <p:sldId id="336" r:id="rId5"/>
    <p:sldId id="339" r:id="rId6"/>
    <p:sldId id="330" r:id="rId7"/>
    <p:sldId id="337" r:id="rId8"/>
    <p:sldId id="331" r:id="rId9"/>
    <p:sldId id="341" r:id="rId10"/>
    <p:sldId id="272" r:id="rId11"/>
    <p:sldId id="340" r:id="rId12"/>
    <p:sldId id="334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4" charset="0"/>
        <a:ea typeface="ＭＳ Ｐゴシック" pitchFamily="-104" charset="-128"/>
        <a:cs typeface="ＭＳ Ｐゴシック" pitchFamily="-104" charset="-128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4" charset="0"/>
        <a:ea typeface="ＭＳ Ｐゴシック" pitchFamily="-104" charset="-128"/>
        <a:cs typeface="ＭＳ Ｐゴシック" pitchFamily="-104" charset="-128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4" charset="0"/>
        <a:ea typeface="ＭＳ Ｐゴシック" pitchFamily="-104" charset="-128"/>
        <a:cs typeface="ＭＳ Ｐゴシック" pitchFamily="-104" charset="-128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4" charset="0"/>
        <a:ea typeface="ＭＳ Ｐゴシック" pitchFamily="-104" charset="-128"/>
        <a:cs typeface="ＭＳ Ｐゴシック" pitchFamily="-104" charset="-128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4" charset="0"/>
        <a:ea typeface="ＭＳ Ｐゴシック" pitchFamily="-104" charset="-128"/>
        <a:cs typeface="ＭＳ Ｐゴシック" pitchFamily="-104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04" charset="0"/>
        <a:ea typeface="ＭＳ Ｐゴシック" pitchFamily="-104" charset="-128"/>
        <a:cs typeface="ＭＳ Ｐゴシック" pitchFamily="-104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04" charset="0"/>
        <a:ea typeface="ＭＳ Ｐゴシック" pitchFamily="-104" charset="-128"/>
        <a:cs typeface="ＭＳ Ｐゴシック" pitchFamily="-104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04" charset="0"/>
        <a:ea typeface="ＭＳ Ｐゴシック" pitchFamily="-104" charset="-128"/>
        <a:cs typeface="ＭＳ Ｐゴシック" pitchFamily="-104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04" charset="0"/>
        <a:ea typeface="ＭＳ Ｐゴシック" pitchFamily="-104" charset="-128"/>
        <a:cs typeface="ＭＳ Ｐゴシック" pitchFamily="-104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33"/>
    <a:srgbClr val="008000"/>
    <a:srgbClr val="000000"/>
    <a:srgbClr val="006600"/>
    <a:srgbClr val="2B4212"/>
    <a:srgbClr val="669900"/>
    <a:srgbClr val="66E056"/>
    <a:srgbClr val="336600"/>
    <a:srgbClr val="2234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3" autoAdjust="0"/>
    <p:restoredTop sz="78153" autoAdjust="0"/>
  </p:normalViewPr>
  <p:slideViewPr>
    <p:cSldViewPr>
      <p:cViewPr varScale="1">
        <p:scale>
          <a:sx n="89" d="100"/>
          <a:sy n="89" d="100"/>
        </p:scale>
        <p:origin x="2262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11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1C39EF-DD21-4A7B-B3D5-E85B49C03BEF}" type="doc">
      <dgm:prSet loTypeId="urn:microsoft.com/office/officeart/2005/8/layout/cycle2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NZ"/>
        </a:p>
      </dgm:t>
    </dgm:pt>
    <dgm:pt modelId="{75D93DE6-6022-4485-9650-C7C7033299F9}">
      <dgm:prSet phldrT="[Text]"/>
      <dgm:spPr>
        <a:solidFill>
          <a:schemeClr val="bg1"/>
        </a:solidFill>
        <a:ln>
          <a:solidFill>
            <a:schemeClr val="bg2">
              <a:lumMod val="75000"/>
            </a:schemeClr>
          </a:solidFill>
        </a:ln>
      </dgm:spPr>
      <dgm:t>
        <a:bodyPr/>
        <a:lstStyle/>
        <a:p>
          <a:r>
            <a:rPr lang="en-NZ" b="1" dirty="0">
              <a:solidFill>
                <a:schemeClr val="tx1"/>
              </a:solidFill>
            </a:rPr>
            <a:t>Raising community awareness</a:t>
          </a:r>
        </a:p>
      </dgm:t>
    </dgm:pt>
    <dgm:pt modelId="{D1F018BA-FF3D-4B23-A112-53F45DE1B708}" type="parTrans" cxnId="{5EA95CC2-E3E2-4D51-A55F-811F3D2CBEBF}">
      <dgm:prSet/>
      <dgm:spPr/>
      <dgm:t>
        <a:bodyPr/>
        <a:lstStyle/>
        <a:p>
          <a:endParaRPr lang="en-NZ"/>
        </a:p>
      </dgm:t>
    </dgm:pt>
    <dgm:pt modelId="{0057443A-9D3F-49AC-B84F-5C7EC1422E3F}" type="sibTrans" cxnId="{5EA95CC2-E3E2-4D51-A55F-811F3D2CBEBF}">
      <dgm:prSet/>
      <dgm:spPr/>
      <dgm:t>
        <a:bodyPr/>
        <a:lstStyle/>
        <a:p>
          <a:endParaRPr lang="en-NZ"/>
        </a:p>
      </dgm:t>
    </dgm:pt>
    <dgm:pt modelId="{342CDD20-730E-46CE-8C71-511769BAA06E}">
      <dgm:prSet phldrT="[Text]"/>
      <dgm:spPr>
        <a:solidFill>
          <a:schemeClr val="bg1"/>
        </a:solidFill>
        <a:ln>
          <a:solidFill>
            <a:srgbClr val="2B4212"/>
          </a:solidFill>
        </a:ln>
      </dgm:spPr>
      <dgm:t>
        <a:bodyPr/>
        <a:lstStyle/>
        <a:p>
          <a:r>
            <a:rPr lang="en-NZ" b="1" dirty="0">
              <a:solidFill>
                <a:schemeClr val="tx1"/>
              </a:solidFill>
            </a:rPr>
            <a:t>Equipping community</a:t>
          </a:r>
        </a:p>
      </dgm:t>
    </dgm:pt>
    <dgm:pt modelId="{4FAD894C-4573-4B75-9463-2C68DA8D6EE4}" type="parTrans" cxnId="{9B7B2583-7FCE-4DBC-B399-48323FF52393}">
      <dgm:prSet/>
      <dgm:spPr/>
      <dgm:t>
        <a:bodyPr/>
        <a:lstStyle/>
        <a:p>
          <a:endParaRPr lang="en-NZ"/>
        </a:p>
      </dgm:t>
    </dgm:pt>
    <dgm:pt modelId="{2A9D3E4B-503A-4041-B844-743942691879}" type="sibTrans" cxnId="{9B7B2583-7FCE-4DBC-B399-48323FF52393}">
      <dgm:prSet/>
      <dgm:spPr/>
      <dgm:t>
        <a:bodyPr/>
        <a:lstStyle/>
        <a:p>
          <a:endParaRPr lang="en-NZ"/>
        </a:p>
      </dgm:t>
    </dgm:pt>
    <dgm:pt modelId="{3F62A6CF-C0FF-46B5-A1E6-4D3A1964CF94}">
      <dgm:prSet phldrT="[Text]"/>
      <dgm:spPr>
        <a:solidFill>
          <a:schemeClr val="bg1"/>
        </a:solidFill>
        <a:ln>
          <a:solidFill>
            <a:srgbClr val="008000"/>
          </a:solidFill>
        </a:ln>
      </dgm:spPr>
      <dgm:t>
        <a:bodyPr/>
        <a:lstStyle/>
        <a:p>
          <a:r>
            <a:rPr lang="en-NZ" b="1" dirty="0">
              <a:solidFill>
                <a:schemeClr val="tx1"/>
              </a:solidFill>
            </a:rPr>
            <a:t>Developing leadership</a:t>
          </a:r>
        </a:p>
      </dgm:t>
    </dgm:pt>
    <dgm:pt modelId="{7B9D04CC-66E3-49FE-ACEA-E83C2C864BEC}" type="parTrans" cxnId="{500C4F5B-864C-43AE-9401-48D2B979B9AA}">
      <dgm:prSet/>
      <dgm:spPr/>
      <dgm:t>
        <a:bodyPr/>
        <a:lstStyle/>
        <a:p>
          <a:endParaRPr lang="en-NZ"/>
        </a:p>
      </dgm:t>
    </dgm:pt>
    <dgm:pt modelId="{EDE0D062-E111-4DB9-A061-D5BC99EDEE04}" type="sibTrans" cxnId="{500C4F5B-864C-43AE-9401-48D2B979B9AA}">
      <dgm:prSet/>
      <dgm:spPr/>
      <dgm:t>
        <a:bodyPr/>
        <a:lstStyle/>
        <a:p>
          <a:endParaRPr lang="en-NZ"/>
        </a:p>
      </dgm:t>
    </dgm:pt>
    <dgm:pt modelId="{02E32EEB-810F-4741-9229-7F3F9A924798}">
      <dgm:prSet phldrT="[Text]"/>
      <dgm:spPr>
        <a:solidFill>
          <a:schemeClr val="bg1"/>
        </a:solidFill>
        <a:ln>
          <a:solidFill>
            <a:srgbClr val="000000"/>
          </a:solidFill>
        </a:ln>
      </dgm:spPr>
      <dgm:t>
        <a:bodyPr/>
        <a:lstStyle/>
        <a:p>
          <a:r>
            <a:rPr lang="en-NZ" b="1" dirty="0">
              <a:solidFill>
                <a:schemeClr val="tx1"/>
              </a:solidFill>
            </a:rPr>
            <a:t>Cultivating partnership</a:t>
          </a:r>
        </a:p>
      </dgm:t>
    </dgm:pt>
    <dgm:pt modelId="{CA88C548-66AD-4A2D-B00B-D8FBD63CFD3B}" type="parTrans" cxnId="{36837A4F-FF25-4AA8-8BB4-F3F04FCCF9D1}">
      <dgm:prSet/>
      <dgm:spPr/>
      <dgm:t>
        <a:bodyPr/>
        <a:lstStyle/>
        <a:p>
          <a:endParaRPr lang="en-NZ"/>
        </a:p>
      </dgm:t>
    </dgm:pt>
    <dgm:pt modelId="{F6BD536A-3775-4B09-8499-665BCC36AA12}" type="sibTrans" cxnId="{36837A4F-FF25-4AA8-8BB4-F3F04FCCF9D1}">
      <dgm:prSet/>
      <dgm:spPr/>
      <dgm:t>
        <a:bodyPr/>
        <a:lstStyle/>
        <a:p>
          <a:endParaRPr lang="en-NZ"/>
        </a:p>
      </dgm:t>
    </dgm:pt>
    <dgm:pt modelId="{6179C7BD-B201-43C5-84F2-CAF1BF6431D2}">
      <dgm:prSet phldrT="[Text]"/>
      <dgm:spPr>
        <a:solidFill>
          <a:schemeClr val="bg1"/>
        </a:solidFill>
        <a:ln>
          <a:solidFill>
            <a:srgbClr val="008000"/>
          </a:solidFill>
        </a:ln>
      </dgm:spPr>
      <dgm:t>
        <a:bodyPr/>
        <a:lstStyle/>
        <a:p>
          <a:r>
            <a:rPr lang="en-NZ" b="1" dirty="0">
              <a:solidFill>
                <a:schemeClr val="tx1"/>
              </a:solidFill>
            </a:rPr>
            <a:t>Creating enabling processes and places</a:t>
          </a:r>
        </a:p>
      </dgm:t>
    </dgm:pt>
    <dgm:pt modelId="{FEC5B4EF-2432-4A2F-8CA6-A4FED1200F20}" type="sibTrans" cxnId="{1E0B3316-53D2-4F56-9B96-BBC39A0D56E3}">
      <dgm:prSet/>
      <dgm:spPr/>
      <dgm:t>
        <a:bodyPr/>
        <a:lstStyle/>
        <a:p>
          <a:endParaRPr lang="en-NZ"/>
        </a:p>
      </dgm:t>
    </dgm:pt>
    <dgm:pt modelId="{64050312-9FA8-4070-8A66-7C786E8CACD3}" type="parTrans" cxnId="{1E0B3316-53D2-4F56-9B96-BBC39A0D56E3}">
      <dgm:prSet/>
      <dgm:spPr/>
      <dgm:t>
        <a:bodyPr/>
        <a:lstStyle/>
        <a:p>
          <a:endParaRPr lang="en-NZ"/>
        </a:p>
      </dgm:t>
    </dgm:pt>
    <dgm:pt modelId="{84367A81-796B-4AB0-9B2D-01527FCF8F0E}">
      <dgm:prSet/>
      <dgm:spPr>
        <a:solidFill>
          <a:schemeClr val="bg1"/>
        </a:solidFill>
        <a:ln>
          <a:solidFill>
            <a:srgbClr val="339933"/>
          </a:solidFill>
        </a:ln>
      </dgm:spPr>
      <dgm:t>
        <a:bodyPr/>
        <a:lstStyle/>
        <a:p>
          <a:r>
            <a:rPr lang="en-NZ" b="1" dirty="0">
              <a:solidFill>
                <a:schemeClr val="tx1"/>
              </a:solidFill>
            </a:rPr>
            <a:t>Contributing to tripartite forums</a:t>
          </a:r>
        </a:p>
      </dgm:t>
    </dgm:pt>
    <dgm:pt modelId="{453B636D-F442-4F64-9977-A4C5EC6F223A}" type="parTrans" cxnId="{6BF2A417-EE1C-4AC0-A0BA-E9AD9AFD2422}">
      <dgm:prSet/>
      <dgm:spPr/>
      <dgm:t>
        <a:bodyPr/>
        <a:lstStyle/>
        <a:p>
          <a:endParaRPr lang="en-NZ"/>
        </a:p>
      </dgm:t>
    </dgm:pt>
    <dgm:pt modelId="{ABCF8BF1-05AA-40A7-ABEA-5A2C9406F5B7}" type="sibTrans" cxnId="{6BF2A417-EE1C-4AC0-A0BA-E9AD9AFD2422}">
      <dgm:prSet/>
      <dgm:spPr/>
      <dgm:t>
        <a:bodyPr/>
        <a:lstStyle/>
        <a:p>
          <a:endParaRPr lang="en-NZ"/>
        </a:p>
      </dgm:t>
    </dgm:pt>
    <dgm:pt modelId="{6A2D60BA-1852-4AEE-9688-AB131AC058FB}" type="pres">
      <dgm:prSet presAssocID="{C61C39EF-DD21-4A7B-B3D5-E85B49C03BEF}" presName="cycle" presStyleCnt="0">
        <dgm:presLayoutVars>
          <dgm:dir/>
          <dgm:resizeHandles val="exact"/>
        </dgm:presLayoutVars>
      </dgm:prSet>
      <dgm:spPr/>
    </dgm:pt>
    <dgm:pt modelId="{0D6F7091-BE35-4361-8127-D32C7A56492E}" type="pres">
      <dgm:prSet presAssocID="{75D93DE6-6022-4485-9650-C7C7033299F9}" presName="node" presStyleLbl="node1" presStyleIdx="0" presStyleCnt="6">
        <dgm:presLayoutVars>
          <dgm:bulletEnabled val="1"/>
        </dgm:presLayoutVars>
      </dgm:prSet>
      <dgm:spPr/>
    </dgm:pt>
    <dgm:pt modelId="{B894F13C-6C4A-423C-9F38-A64892C07BEC}" type="pres">
      <dgm:prSet presAssocID="{0057443A-9D3F-49AC-B84F-5C7EC1422E3F}" presName="sibTrans" presStyleLbl="sibTrans2D1" presStyleIdx="0" presStyleCnt="6"/>
      <dgm:spPr/>
    </dgm:pt>
    <dgm:pt modelId="{304E10E9-36BE-4E78-9788-EFD703835C10}" type="pres">
      <dgm:prSet presAssocID="{0057443A-9D3F-49AC-B84F-5C7EC1422E3F}" presName="connectorText" presStyleLbl="sibTrans2D1" presStyleIdx="0" presStyleCnt="6"/>
      <dgm:spPr/>
    </dgm:pt>
    <dgm:pt modelId="{2FBA1E7A-44F2-48CB-A8D0-10F3879E889B}" type="pres">
      <dgm:prSet presAssocID="{342CDD20-730E-46CE-8C71-511769BAA06E}" presName="node" presStyleLbl="node1" presStyleIdx="1" presStyleCnt="6" custRadScaleRad="98164" custRadScaleInc="-968">
        <dgm:presLayoutVars>
          <dgm:bulletEnabled val="1"/>
        </dgm:presLayoutVars>
      </dgm:prSet>
      <dgm:spPr/>
    </dgm:pt>
    <dgm:pt modelId="{CFDF8A71-4AEF-40F3-97A9-62DF962FE096}" type="pres">
      <dgm:prSet presAssocID="{2A9D3E4B-503A-4041-B844-743942691879}" presName="sibTrans" presStyleLbl="sibTrans2D1" presStyleIdx="1" presStyleCnt="6"/>
      <dgm:spPr/>
    </dgm:pt>
    <dgm:pt modelId="{C0EB53E1-0D66-40A8-BE06-50883A1DFF60}" type="pres">
      <dgm:prSet presAssocID="{2A9D3E4B-503A-4041-B844-743942691879}" presName="connectorText" presStyleLbl="sibTrans2D1" presStyleIdx="1" presStyleCnt="6"/>
      <dgm:spPr/>
    </dgm:pt>
    <dgm:pt modelId="{AB122A05-7902-403F-83AF-C29F2663C088}" type="pres">
      <dgm:prSet presAssocID="{3F62A6CF-C0FF-46B5-A1E6-4D3A1964CF94}" presName="node" presStyleLbl="node1" presStyleIdx="2" presStyleCnt="6" custRadScaleRad="101624" custRadScaleInc="5166">
        <dgm:presLayoutVars>
          <dgm:bulletEnabled val="1"/>
        </dgm:presLayoutVars>
      </dgm:prSet>
      <dgm:spPr/>
    </dgm:pt>
    <dgm:pt modelId="{7F38A3C1-B683-4E1E-9C6C-03085DD1ECEE}" type="pres">
      <dgm:prSet presAssocID="{EDE0D062-E111-4DB9-A061-D5BC99EDEE04}" presName="sibTrans" presStyleLbl="sibTrans2D1" presStyleIdx="2" presStyleCnt="6"/>
      <dgm:spPr/>
    </dgm:pt>
    <dgm:pt modelId="{92F0D611-67BF-479E-88D6-2EBB2207D697}" type="pres">
      <dgm:prSet presAssocID="{EDE0D062-E111-4DB9-A061-D5BC99EDEE04}" presName="connectorText" presStyleLbl="sibTrans2D1" presStyleIdx="2" presStyleCnt="6"/>
      <dgm:spPr/>
    </dgm:pt>
    <dgm:pt modelId="{CE55B4D8-B7C8-4BEA-8311-FC85955B896C}" type="pres">
      <dgm:prSet presAssocID="{02E32EEB-810F-4741-9229-7F3F9A924798}" presName="node" presStyleLbl="node1" presStyleIdx="3" presStyleCnt="6">
        <dgm:presLayoutVars>
          <dgm:bulletEnabled val="1"/>
        </dgm:presLayoutVars>
      </dgm:prSet>
      <dgm:spPr/>
    </dgm:pt>
    <dgm:pt modelId="{6DF9081C-1A8D-4285-A716-7A9F6DF7684F}" type="pres">
      <dgm:prSet presAssocID="{F6BD536A-3775-4B09-8499-665BCC36AA12}" presName="sibTrans" presStyleLbl="sibTrans2D1" presStyleIdx="3" presStyleCnt="6"/>
      <dgm:spPr/>
    </dgm:pt>
    <dgm:pt modelId="{08FFC45C-ACE2-4FF1-BF95-F4F11EDB212E}" type="pres">
      <dgm:prSet presAssocID="{F6BD536A-3775-4B09-8499-665BCC36AA12}" presName="connectorText" presStyleLbl="sibTrans2D1" presStyleIdx="3" presStyleCnt="6"/>
      <dgm:spPr/>
    </dgm:pt>
    <dgm:pt modelId="{EFD06AA4-47E3-4377-A826-2D6479C887ED}" type="pres">
      <dgm:prSet presAssocID="{6179C7BD-B201-43C5-84F2-CAF1BF6431D2}" presName="node" presStyleLbl="node1" presStyleIdx="4" presStyleCnt="6">
        <dgm:presLayoutVars>
          <dgm:bulletEnabled val="1"/>
        </dgm:presLayoutVars>
      </dgm:prSet>
      <dgm:spPr/>
    </dgm:pt>
    <dgm:pt modelId="{3DB80860-FECC-433A-9E01-F2B49480B515}" type="pres">
      <dgm:prSet presAssocID="{FEC5B4EF-2432-4A2F-8CA6-A4FED1200F20}" presName="sibTrans" presStyleLbl="sibTrans2D1" presStyleIdx="4" presStyleCnt="6"/>
      <dgm:spPr/>
    </dgm:pt>
    <dgm:pt modelId="{5E1BE4BE-376F-4526-93C4-AF0B7DC1F898}" type="pres">
      <dgm:prSet presAssocID="{FEC5B4EF-2432-4A2F-8CA6-A4FED1200F20}" presName="connectorText" presStyleLbl="sibTrans2D1" presStyleIdx="4" presStyleCnt="6"/>
      <dgm:spPr/>
    </dgm:pt>
    <dgm:pt modelId="{9F940CD4-F07B-4995-8F39-8C4B5C3EABC7}" type="pres">
      <dgm:prSet presAssocID="{84367A81-796B-4AB0-9B2D-01527FCF8F0E}" presName="node" presStyleLbl="node1" presStyleIdx="5" presStyleCnt="6">
        <dgm:presLayoutVars>
          <dgm:bulletEnabled val="1"/>
        </dgm:presLayoutVars>
      </dgm:prSet>
      <dgm:spPr/>
    </dgm:pt>
    <dgm:pt modelId="{64D61EFE-9D85-49F5-9463-8CFB16579ACE}" type="pres">
      <dgm:prSet presAssocID="{ABCF8BF1-05AA-40A7-ABEA-5A2C9406F5B7}" presName="sibTrans" presStyleLbl="sibTrans2D1" presStyleIdx="5" presStyleCnt="6"/>
      <dgm:spPr/>
    </dgm:pt>
    <dgm:pt modelId="{702544C2-85C8-4F4F-8364-E95FAC09E7E0}" type="pres">
      <dgm:prSet presAssocID="{ABCF8BF1-05AA-40A7-ABEA-5A2C9406F5B7}" presName="connectorText" presStyleLbl="sibTrans2D1" presStyleIdx="5" presStyleCnt="6"/>
      <dgm:spPr/>
    </dgm:pt>
  </dgm:ptLst>
  <dgm:cxnLst>
    <dgm:cxn modelId="{1F680615-EB54-486C-A9C3-ABA14B96564C}" type="presOf" srcId="{ABCF8BF1-05AA-40A7-ABEA-5A2C9406F5B7}" destId="{64D61EFE-9D85-49F5-9463-8CFB16579ACE}" srcOrd="0" destOrd="0" presId="urn:microsoft.com/office/officeart/2005/8/layout/cycle2"/>
    <dgm:cxn modelId="{1E0B3316-53D2-4F56-9B96-BBC39A0D56E3}" srcId="{C61C39EF-DD21-4A7B-B3D5-E85B49C03BEF}" destId="{6179C7BD-B201-43C5-84F2-CAF1BF6431D2}" srcOrd="4" destOrd="0" parTransId="{64050312-9FA8-4070-8A66-7C786E8CACD3}" sibTransId="{FEC5B4EF-2432-4A2F-8CA6-A4FED1200F20}"/>
    <dgm:cxn modelId="{6BF2A417-EE1C-4AC0-A0BA-E9AD9AFD2422}" srcId="{C61C39EF-DD21-4A7B-B3D5-E85B49C03BEF}" destId="{84367A81-796B-4AB0-9B2D-01527FCF8F0E}" srcOrd="5" destOrd="0" parTransId="{453B636D-F442-4F64-9977-A4C5EC6F223A}" sibTransId="{ABCF8BF1-05AA-40A7-ABEA-5A2C9406F5B7}"/>
    <dgm:cxn modelId="{95141418-6580-4751-BA34-1F5D1AD49FBB}" type="presOf" srcId="{2A9D3E4B-503A-4041-B844-743942691879}" destId="{CFDF8A71-4AEF-40F3-97A9-62DF962FE096}" srcOrd="0" destOrd="0" presId="urn:microsoft.com/office/officeart/2005/8/layout/cycle2"/>
    <dgm:cxn modelId="{A947EE1D-6D0C-474A-83EA-96D042CA145F}" type="presOf" srcId="{75D93DE6-6022-4485-9650-C7C7033299F9}" destId="{0D6F7091-BE35-4361-8127-D32C7A56492E}" srcOrd="0" destOrd="0" presId="urn:microsoft.com/office/officeart/2005/8/layout/cycle2"/>
    <dgm:cxn modelId="{06135F23-88BD-4D60-9891-E0B61ADDDBB2}" type="presOf" srcId="{3F62A6CF-C0FF-46B5-A1E6-4D3A1964CF94}" destId="{AB122A05-7902-403F-83AF-C29F2663C088}" srcOrd="0" destOrd="0" presId="urn:microsoft.com/office/officeart/2005/8/layout/cycle2"/>
    <dgm:cxn modelId="{205AC533-909E-47EB-B620-DB76A7A6F9DF}" type="presOf" srcId="{FEC5B4EF-2432-4A2F-8CA6-A4FED1200F20}" destId="{5E1BE4BE-376F-4526-93C4-AF0B7DC1F898}" srcOrd="1" destOrd="0" presId="urn:microsoft.com/office/officeart/2005/8/layout/cycle2"/>
    <dgm:cxn modelId="{304AD234-F855-4CD4-B4DD-72FFC8C7C2B3}" type="presOf" srcId="{C61C39EF-DD21-4A7B-B3D5-E85B49C03BEF}" destId="{6A2D60BA-1852-4AEE-9688-AB131AC058FB}" srcOrd="0" destOrd="0" presId="urn:microsoft.com/office/officeart/2005/8/layout/cycle2"/>
    <dgm:cxn modelId="{6DEE4D3E-83F9-4323-9D4B-3F9D1FA5B491}" type="presOf" srcId="{F6BD536A-3775-4B09-8499-665BCC36AA12}" destId="{6DF9081C-1A8D-4285-A716-7A9F6DF7684F}" srcOrd="0" destOrd="0" presId="urn:microsoft.com/office/officeart/2005/8/layout/cycle2"/>
    <dgm:cxn modelId="{500C4F5B-864C-43AE-9401-48D2B979B9AA}" srcId="{C61C39EF-DD21-4A7B-B3D5-E85B49C03BEF}" destId="{3F62A6CF-C0FF-46B5-A1E6-4D3A1964CF94}" srcOrd="2" destOrd="0" parTransId="{7B9D04CC-66E3-49FE-ACEA-E83C2C864BEC}" sibTransId="{EDE0D062-E111-4DB9-A061-D5BC99EDEE04}"/>
    <dgm:cxn modelId="{2C4FC85B-59DF-4665-8B93-ACEF18D9939A}" type="presOf" srcId="{0057443A-9D3F-49AC-B84F-5C7EC1422E3F}" destId="{304E10E9-36BE-4E78-9788-EFD703835C10}" srcOrd="1" destOrd="0" presId="urn:microsoft.com/office/officeart/2005/8/layout/cycle2"/>
    <dgm:cxn modelId="{C6F62069-84D9-4F34-8D31-F8282FCC4C9C}" type="presOf" srcId="{02E32EEB-810F-4741-9229-7F3F9A924798}" destId="{CE55B4D8-B7C8-4BEA-8311-FC85955B896C}" srcOrd="0" destOrd="0" presId="urn:microsoft.com/office/officeart/2005/8/layout/cycle2"/>
    <dgm:cxn modelId="{9001AB69-9051-4F19-8AF1-6D70591B3E96}" type="presOf" srcId="{FEC5B4EF-2432-4A2F-8CA6-A4FED1200F20}" destId="{3DB80860-FECC-433A-9E01-F2B49480B515}" srcOrd="0" destOrd="0" presId="urn:microsoft.com/office/officeart/2005/8/layout/cycle2"/>
    <dgm:cxn modelId="{36837A4F-FF25-4AA8-8BB4-F3F04FCCF9D1}" srcId="{C61C39EF-DD21-4A7B-B3D5-E85B49C03BEF}" destId="{02E32EEB-810F-4741-9229-7F3F9A924798}" srcOrd="3" destOrd="0" parTransId="{CA88C548-66AD-4A2D-B00B-D8FBD63CFD3B}" sibTransId="{F6BD536A-3775-4B09-8499-665BCC36AA12}"/>
    <dgm:cxn modelId="{EA2A4050-6E64-4A81-8FBF-6867D8E4C8B8}" type="presOf" srcId="{84367A81-796B-4AB0-9B2D-01527FCF8F0E}" destId="{9F940CD4-F07B-4995-8F39-8C4B5C3EABC7}" srcOrd="0" destOrd="0" presId="urn:microsoft.com/office/officeart/2005/8/layout/cycle2"/>
    <dgm:cxn modelId="{9B7B2583-7FCE-4DBC-B399-48323FF52393}" srcId="{C61C39EF-DD21-4A7B-B3D5-E85B49C03BEF}" destId="{342CDD20-730E-46CE-8C71-511769BAA06E}" srcOrd="1" destOrd="0" parTransId="{4FAD894C-4573-4B75-9463-2C68DA8D6EE4}" sibTransId="{2A9D3E4B-503A-4041-B844-743942691879}"/>
    <dgm:cxn modelId="{FCC1508D-C20F-4EC0-ABCC-36728FE58CF7}" type="presOf" srcId="{342CDD20-730E-46CE-8C71-511769BAA06E}" destId="{2FBA1E7A-44F2-48CB-A8D0-10F3879E889B}" srcOrd="0" destOrd="0" presId="urn:microsoft.com/office/officeart/2005/8/layout/cycle2"/>
    <dgm:cxn modelId="{ED707CBE-21E2-4268-8817-BF6C80730E13}" type="presOf" srcId="{ABCF8BF1-05AA-40A7-ABEA-5A2C9406F5B7}" destId="{702544C2-85C8-4F4F-8364-E95FAC09E7E0}" srcOrd="1" destOrd="0" presId="urn:microsoft.com/office/officeart/2005/8/layout/cycle2"/>
    <dgm:cxn modelId="{5EA95CC2-E3E2-4D51-A55F-811F3D2CBEBF}" srcId="{C61C39EF-DD21-4A7B-B3D5-E85B49C03BEF}" destId="{75D93DE6-6022-4485-9650-C7C7033299F9}" srcOrd="0" destOrd="0" parTransId="{D1F018BA-FF3D-4B23-A112-53F45DE1B708}" sibTransId="{0057443A-9D3F-49AC-B84F-5C7EC1422E3F}"/>
    <dgm:cxn modelId="{34289BC6-F282-4830-8252-20885177D5E4}" type="presOf" srcId="{EDE0D062-E111-4DB9-A061-D5BC99EDEE04}" destId="{92F0D611-67BF-479E-88D6-2EBB2207D697}" srcOrd="1" destOrd="0" presId="urn:microsoft.com/office/officeart/2005/8/layout/cycle2"/>
    <dgm:cxn modelId="{D080A8CA-D2E3-4C29-9499-79CA9A20C0FB}" type="presOf" srcId="{F6BD536A-3775-4B09-8499-665BCC36AA12}" destId="{08FFC45C-ACE2-4FF1-BF95-F4F11EDB212E}" srcOrd="1" destOrd="0" presId="urn:microsoft.com/office/officeart/2005/8/layout/cycle2"/>
    <dgm:cxn modelId="{608E2ED8-479E-4D3F-9E8B-9724E9870E48}" type="presOf" srcId="{0057443A-9D3F-49AC-B84F-5C7EC1422E3F}" destId="{B894F13C-6C4A-423C-9F38-A64892C07BEC}" srcOrd="0" destOrd="0" presId="urn:microsoft.com/office/officeart/2005/8/layout/cycle2"/>
    <dgm:cxn modelId="{47C586DA-55AD-4211-A4D5-5322FCA44579}" type="presOf" srcId="{2A9D3E4B-503A-4041-B844-743942691879}" destId="{C0EB53E1-0D66-40A8-BE06-50883A1DFF60}" srcOrd="1" destOrd="0" presId="urn:microsoft.com/office/officeart/2005/8/layout/cycle2"/>
    <dgm:cxn modelId="{3D6C57DD-D892-4E87-A9B9-BB6927A784D6}" type="presOf" srcId="{EDE0D062-E111-4DB9-A061-D5BC99EDEE04}" destId="{7F38A3C1-B683-4E1E-9C6C-03085DD1ECEE}" srcOrd="0" destOrd="0" presId="urn:microsoft.com/office/officeart/2005/8/layout/cycle2"/>
    <dgm:cxn modelId="{3839F9F7-9732-4536-BB42-3A172095B1A0}" type="presOf" srcId="{6179C7BD-B201-43C5-84F2-CAF1BF6431D2}" destId="{EFD06AA4-47E3-4377-A826-2D6479C887ED}" srcOrd="0" destOrd="0" presId="urn:microsoft.com/office/officeart/2005/8/layout/cycle2"/>
    <dgm:cxn modelId="{91D4157E-AAF5-4278-B2E3-6B18ED462F4D}" type="presParOf" srcId="{6A2D60BA-1852-4AEE-9688-AB131AC058FB}" destId="{0D6F7091-BE35-4361-8127-D32C7A56492E}" srcOrd="0" destOrd="0" presId="urn:microsoft.com/office/officeart/2005/8/layout/cycle2"/>
    <dgm:cxn modelId="{A8E48C58-03EB-4A33-A0C3-A6F378BB6ADE}" type="presParOf" srcId="{6A2D60BA-1852-4AEE-9688-AB131AC058FB}" destId="{B894F13C-6C4A-423C-9F38-A64892C07BEC}" srcOrd="1" destOrd="0" presId="urn:microsoft.com/office/officeart/2005/8/layout/cycle2"/>
    <dgm:cxn modelId="{E729D870-0A8A-406B-923C-E2D240C138BA}" type="presParOf" srcId="{B894F13C-6C4A-423C-9F38-A64892C07BEC}" destId="{304E10E9-36BE-4E78-9788-EFD703835C10}" srcOrd="0" destOrd="0" presId="urn:microsoft.com/office/officeart/2005/8/layout/cycle2"/>
    <dgm:cxn modelId="{C0FB2A5F-3BE3-47C1-8300-F330467072C4}" type="presParOf" srcId="{6A2D60BA-1852-4AEE-9688-AB131AC058FB}" destId="{2FBA1E7A-44F2-48CB-A8D0-10F3879E889B}" srcOrd="2" destOrd="0" presId="urn:microsoft.com/office/officeart/2005/8/layout/cycle2"/>
    <dgm:cxn modelId="{66B09706-EC43-4C3D-B361-A0717CE3729F}" type="presParOf" srcId="{6A2D60BA-1852-4AEE-9688-AB131AC058FB}" destId="{CFDF8A71-4AEF-40F3-97A9-62DF962FE096}" srcOrd="3" destOrd="0" presId="urn:microsoft.com/office/officeart/2005/8/layout/cycle2"/>
    <dgm:cxn modelId="{76379CD6-515C-49BE-B886-47692B40639F}" type="presParOf" srcId="{CFDF8A71-4AEF-40F3-97A9-62DF962FE096}" destId="{C0EB53E1-0D66-40A8-BE06-50883A1DFF60}" srcOrd="0" destOrd="0" presId="urn:microsoft.com/office/officeart/2005/8/layout/cycle2"/>
    <dgm:cxn modelId="{9689851A-B3BC-4D3C-A24F-6B056706EB94}" type="presParOf" srcId="{6A2D60BA-1852-4AEE-9688-AB131AC058FB}" destId="{AB122A05-7902-403F-83AF-C29F2663C088}" srcOrd="4" destOrd="0" presId="urn:microsoft.com/office/officeart/2005/8/layout/cycle2"/>
    <dgm:cxn modelId="{F90BBB38-827A-4A06-B7B4-8AC7118F5D80}" type="presParOf" srcId="{6A2D60BA-1852-4AEE-9688-AB131AC058FB}" destId="{7F38A3C1-B683-4E1E-9C6C-03085DD1ECEE}" srcOrd="5" destOrd="0" presId="urn:microsoft.com/office/officeart/2005/8/layout/cycle2"/>
    <dgm:cxn modelId="{02EB9182-F949-43C3-9ADD-E3690189F06D}" type="presParOf" srcId="{7F38A3C1-B683-4E1E-9C6C-03085DD1ECEE}" destId="{92F0D611-67BF-479E-88D6-2EBB2207D697}" srcOrd="0" destOrd="0" presId="urn:microsoft.com/office/officeart/2005/8/layout/cycle2"/>
    <dgm:cxn modelId="{5F11B11C-D002-4DB2-8601-81C486206A8B}" type="presParOf" srcId="{6A2D60BA-1852-4AEE-9688-AB131AC058FB}" destId="{CE55B4D8-B7C8-4BEA-8311-FC85955B896C}" srcOrd="6" destOrd="0" presId="urn:microsoft.com/office/officeart/2005/8/layout/cycle2"/>
    <dgm:cxn modelId="{40140AF5-7684-4956-971D-9721C0D30221}" type="presParOf" srcId="{6A2D60BA-1852-4AEE-9688-AB131AC058FB}" destId="{6DF9081C-1A8D-4285-A716-7A9F6DF7684F}" srcOrd="7" destOrd="0" presId="urn:microsoft.com/office/officeart/2005/8/layout/cycle2"/>
    <dgm:cxn modelId="{972E1620-FF4A-47B5-A60B-C5107C33A2E9}" type="presParOf" srcId="{6DF9081C-1A8D-4285-A716-7A9F6DF7684F}" destId="{08FFC45C-ACE2-4FF1-BF95-F4F11EDB212E}" srcOrd="0" destOrd="0" presId="urn:microsoft.com/office/officeart/2005/8/layout/cycle2"/>
    <dgm:cxn modelId="{1BE39ACD-173F-4989-97BF-CF859D4E2C82}" type="presParOf" srcId="{6A2D60BA-1852-4AEE-9688-AB131AC058FB}" destId="{EFD06AA4-47E3-4377-A826-2D6479C887ED}" srcOrd="8" destOrd="0" presId="urn:microsoft.com/office/officeart/2005/8/layout/cycle2"/>
    <dgm:cxn modelId="{90478850-5C6D-47B3-A092-44890B1AD985}" type="presParOf" srcId="{6A2D60BA-1852-4AEE-9688-AB131AC058FB}" destId="{3DB80860-FECC-433A-9E01-F2B49480B515}" srcOrd="9" destOrd="0" presId="urn:microsoft.com/office/officeart/2005/8/layout/cycle2"/>
    <dgm:cxn modelId="{D8C8937C-EB6D-4294-BBBC-5DEB7CDC67CE}" type="presParOf" srcId="{3DB80860-FECC-433A-9E01-F2B49480B515}" destId="{5E1BE4BE-376F-4526-93C4-AF0B7DC1F898}" srcOrd="0" destOrd="0" presId="urn:microsoft.com/office/officeart/2005/8/layout/cycle2"/>
    <dgm:cxn modelId="{929151C9-677A-4BD9-8CD3-2344198A6DC0}" type="presParOf" srcId="{6A2D60BA-1852-4AEE-9688-AB131AC058FB}" destId="{9F940CD4-F07B-4995-8F39-8C4B5C3EABC7}" srcOrd="10" destOrd="0" presId="urn:microsoft.com/office/officeart/2005/8/layout/cycle2"/>
    <dgm:cxn modelId="{1F099975-35E5-4201-B1F3-7C026C6E9561}" type="presParOf" srcId="{6A2D60BA-1852-4AEE-9688-AB131AC058FB}" destId="{64D61EFE-9D85-49F5-9463-8CFB16579ACE}" srcOrd="11" destOrd="0" presId="urn:microsoft.com/office/officeart/2005/8/layout/cycle2"/>
    <dgm:cxn modelId="{FA9B1945-D874-45C0-B9E6-06B429B5071D}" type="presParOf" srcId="{64D61EFE-9D85-49F5-9463-8CFB16579ACE}" destId="{702544C2-85C8-4F4F-8364-E95FAC09E7E0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6F7091-BE35-4361-8127-D32C7A56492E}">
      <dsp:nvSpPr>
        <dsp:cNvPr id="0" name=""/>
        <dsp:cNvSpPr/>
      </dsp:nvSpPr>
      <dsp:spPr>
        <a:xfrm>
          <a:off x="3506018" y="231"/>
          <a:ext cx="1217562" cy="1217562"/>
        </a:xfrm>
        <a:prstGeom prst="ellipse">
          <a:avLst/>
        </a:prstGeom>
        <a:solidFill>
          <a:schemeClr val="bg1"/>
        </a:solidFill>
        <a:ln w="26425" cap="flat" cmpd="sng" algn="ctr">
          <a:solidFill>
            <a:schemeClr val="bg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1000" b="1" kern="1200" dirty="0">
              <a:solidFill>
                <a:schemeClr val="tx1"/>
              </a:solidFill>
            </a:rPr>
            <a:t>Raising community awareness</a:t>
          </a:r>
        </a:p>
      </dsp:txBody>
      <dsp:txXfrm>
        <a:off x="3684326" y="178539"/>
        <a:ext cx="860946" cy="860946"/>
      </dsp:txXfrm>
    </dsp:sp>
    <dsp:sp modelId="{B894F13C-6C4A-423C-9F38-A64892C07BEC}">
      <dsp:nvSpPr>
        <dsp:cNvPr id="0" name=""/>
        <dsp:cNvSpPr/>
      </dsp:nvSpPr>
      <dsp:spPr>
        <a:xfrm rot="1846775">
          <a:off x="4726914" y="860849"/>
          <a:ext cx="311270" cy="410927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NZ" sz="800" kern="1200"/>
        </a:p>
      </dsp:txBody>
      <dsp:txXfrm>
        <a:off x="4733491" y="919141"/>
        <a:ext cx="217889" cy="246557"/>
      </dsp:txXfrm>
    </dsp:sp>
    <dsp:sp modelId="{2FBA1E7A-44F2-48CB-A8D0-10F3879E889B}">
      <dsp:nvSpPr>
        <dsp:cNvPr id="0" name=""/>
        <dsp:cNvSpPr/>
      </dsp:nvSpPr>
      <dsp:spPr>
        <a:xfrm>
          <a:off x="5056655" y="923847"/>
          <a:ext cx="1217562" cy="1217562"/>
        </a:xfrm>
        <a:prstGeom prst="ellipse">
          <a:avLst/>
        </a:prstGeom>
        <a:solidFill>
          <a:schemeClr val="bg1"/>
        </a:solidFill>
        <a:ln w="26425" cap="flat" cmpd="sng" algn="ctr">
          <a:solidFill>
            <a:srgbClr val="2B421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1000" b="1" kern="1200" dirty="0">
              <a:solidFill>
                <a:schemeClr val="tx1"/>
              </a:solidFill>
            </a:rPr>
            <a:t>Equipping community</a:t>
          </a:r>
        </a:p>
      </dsp:txBody>
      <dsp:txXfrm>
        <a:off x="5234963" y="1102155"/>
        <a:ext cx="860946" cy="860946"/>
      </dsp:txXfrm>
    </dsp:sp>
    <dsp:sp modelId="{CFDF8A71-4AEF-40F3-97A9-62DF962FE096}">
      <dsp:nvSpPr>
        <dsp:cNvPr id="0" name=""/>
        <dsp:cNvSpPr/>
      </dsp:nvSpPr>
      <dsp:spPr>
        <a:xfrm rot="5338411">
          <a:off x="5506854" y="2256509"/>
          <a:ext cx="350468" cy="410927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2479475"/>
            <a:satOff val="3710"/>
            <a:lumOff val="-415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NZ" sz="800" kern="1200"/>
        </a:p>
      </dsp:txBody>
      <dsp:txXfrm>
        <a:off x="5558482" y="2286132"/>
        <a:ext cx="245328" cy="246557"/>
      </dsp:txXfrm>
    </dsp:sp>
    <dsp:sp modelId="{AB122A05-7902-403F-83AF-C29F2663C088}">
      <dsp:nvSpPr>
        <dsp:cNvPr id="0" name=""/>
        <dsp:cNvSpPr/>
      </dsp:nvSpPr>
      <dsp:spPr>
        <a:xfrm>
          <a:off x="5090313" y="2802371"/>
          <a:ext cx="1217562" cy="1217562"/>
        </a:xfrm>
        <a:prstGeom prst="ellipse">
          <a:avLst/>
        </a:prstGeom>
        <a:solidFill>
          <a:schemeClr val="bg1"/>
        </a:solidFill>
        <a:ln w="26425" cap="flat" cmpd="sng" algn="ctr">
          <a:solidFill>
            <a:srgbClr val="008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1000" b="1" kern="1200" dirty="0">
              <a:solidFill>
                <a:schemeClr val="tx1"/>
              </a:solidFill>
            </a:rPr>
            <a:t>Developing leadership</a:t>
          </a:r>
        </a:p>
      </dsp:txBody>
      <dsp:txXfrm>
        <a:off x="5268621" y="2980679"/>
        <a:ext cx="860946" cy="860946"/>
      </dsp:txXfrm>
    </dsp:sp>
    <dsp:sp modelId="{7F38A3C1-B683-4E1E-9C6C-03085DD1ECEE}">
      <dsp:nvSpPr>
        <dsp:cNvPr id="0" name=""/>
        <dsp:cNvSpPr/>
      </dsp:nvSpPr>
      <dsp:spPr>
        <a:xfrm rot="9095984">
          <a:off x="4760020" y="3629843"/>
          <a:ext cx="309253" cy="410927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4958950"/>
            <a:satOff val="7420"/>
            <a:lumOff val="-831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NZ" sz="800" kern="1200"/>
        </a:p>
      </dsp:txBody>
      <dsp:txXfrm rot="10800000">
        <a:off x="4847213" y="3689965"/>
        <a:ext cx="216477" cy="246557"/>
      </dsp:txXfrm>
    </dsp:sp>
    <dsp:sp modelId="{CE55B4D8-B7C8-4BEA-8311-FC85955B896C}">
      <dsp:nvSpPr>
        <dsp:cNvPr id="0" name=""/>
        <dsp:cNvSpPr/>
      </dsp:nvSpPr>
      <dsp:spPr>
        <a:xfrm>
          <a:off x="3506018" y="3659005"/>
          <a:ext cx="1217562" cy="1217562"/>
        </a:xfrm>
        <a:prstGeom prst="ellipse">
          <a:avLst/>
        </a:prstGeom>
        <a:solidFill>
          <a:schemeClr val="bg1"/>
        </a:solidFill>
        <a:ln w="26425" cap="flat" cmpd="sng" algn="ctr">
          <a:solidFill>
            <a:srgbClr val="0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1000" b="1" kern="1200" dirty="0">
              <a:solidFill>
                <a:schemeClr val="tx1"/>
              </a:solidFill>
            </a:rPr>
            <a:t>Cultivating partnership</a:t>
          </a:r>
        </a:p>
      </dsp:txBody>
      <dsp:txXfrm>
        <a:off x="3684326" y="3837313"/>
        <a:ext cx="860946" cy="860946"/>
      </dsp:txXfrm>
    </dsp:sp>
    <dsp:sp modelId="{6DF9081C-1A8D-4285-A716-7A9F6DF7684F}">
      <dsp:nvSpPr>
        <dsp:cNvPr id="0" name=""/>
        <dsp:cNvSpPr/>
      </dsp:nvSpPr>
      <dsp:spPr>
        <a:xfrm rot="12600000">
          <a:off x="3168466" y="3609565"/>
          <a:ext cx="324266" cy="410927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7438424"/>
            <a:satOff val="11130"/>
            <a:lumOff val="-1247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NZ" sz="800" kern="1200"/>
        </a:p>
      </dsp:txBody>
      <dsp:txXfrm rot="10800000">
        <a:off x="3259229" y="3716070"/>
        <a:ext cx="226986" cy="246557"/>
      </dsp:txXfrm>
    </dsp:sp>
    <dsp:sp modelId="{EFD06AA4-47E3-4377-A826-2D6479C887ED}">
      <dsp:nvSpPr>
        <dsp:cNvPr id="0" name=""/>
        <dsp:cNvSpPr/>
      </dsp:nvSpPr>
      <dsp:spPr>
        <a:xfrm>
          <a:off x="1921722" y="2744312"/>
          <a:ext cx="1217562" cy="1217562"/>
        </a:xfrm>
        <a:prstGeom prst="ellipse">
          <a:avLst/>
        </a:prstGeom>
        <a:solidFill>
          <a:schemeClr val="bg1"/>
        </a:solidFill>
        <a:ln w="26425" cap="flat" cmpd="sng" algn="ctr">
          <a:solidFill>
            <a:srgbClr val="008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1000" b="1" kern="1200" dirty="0">
              <a:solidFill>
                <a:schemeClr val="tx1"/>
              </a:solidFill>
            </a:rPr>
            <a:t>Creating enabling processes and places</a:t>
          </a:r>
        </a:p>
      </dsp:txBody>
      <dsp:txXfrm>
        <a:off x="2100030" y="2922620"/>
        <a:ext cx="860946" cy="860946"/>
      </dsp:txXfrm>
    </dsp:sp>
    <dsp:sp modelId="{3DB80860-FECC-433A-9E01-F2B49480B515}">
      <dsp:nvSpPr>
        <dsp:cNvPr id="0" name=""/>
        <dsp:cNvSpPr/>
      </dsp:nvSpPr>
      <dsp:spPr>
        <a:xfrm rot="16200000">
          <a:off x="2368370" y="2242113"/>
          <a:ext cx="324266" cy="410927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9917899"/>
            <a:satOff val="14840"/>
            <a:lumOff val="-1662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NZ" sz="800" kern="1200"/>
        </a:p>
      </dsp:txBody>
      <dsp:txXfrm>
        <a:off x="2417010" y="2372938"/>
        <a:ext cx="226986" cy="246557"/>
      </dsp:txXfrm>
    </dsp:sp>
    <dsp:sp modelId="{9F940CD4-F07B-4995-8F39-8C4B5C3EABC7}">
      <dsp:nvSpPr>
        <dsp:cNvPr id="0" name=""/>
        <dsp:cNvSpPr/>
      </dsp:nvSpPr>
      <dsp:spPr>
        <a:xfrm>
          <a:off x="1921722" y="914925"/>
          <a:ext cx="1217562" cy="1217562"/>
        </a:xfrm>
        <a:prstGeom prst="ellipse">
          <a:avLst/>
        </a:prstGeom>
        <a:solidFill>
          <a:schemeClr val="bg1"/>
        </a:solidFill>
        <a:ln w="26425" cap="flat" cmpd="sng" algn="ctr">
          <a:solidFill>
            <a:srgbClr val="339933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1000" b="1" kern="1200" dirty="0">
              <a:solidFill>
                <a:schemeClr val="tx1"/>
              </a:solidFill>
            </a:rPr>
            <a:t>Contributing to tripartite forums</a:t>
          </a:r>
        </a:p>
      </dsp:txBody>
      <dsp:txXfrm>
        <a:off x="2100030" y="1093233"/>
        <a:ext cx="860946" cy="860946"/>
      </dsp:txXfrm>
    </dsp:sp>
    <dsp:sp modelId="{64D61EFE-9D85-49F5-9463-8CFB16579ACE}">
      <dsp:nvSpPr>
        <dsp:cNvPr id="0" name=""/>
        <dsp:cNvSpPr/>
      </dsp:nvSpPr>
      <dsp:spPr>
        <a:xfrm rot="19800000">
          <a:off x="3152570" y="865484"/>
          <a:ext cx="324266" cy="410927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12397374"/>
            <a:satOff val="18550"/>
            <a:lumOff val="-2078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NZ" sz="800" kern="1200"/>
        </a:p>
      </dsp:txBody>
      <dsp:txXfrm>
        <a:off x="3159087" y="971989"/>
        <a:ext cx="226986" cy="2465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04" charset="0"/>
              </a:defRPr>
            </a:lvl1pPr>
          </a:lstStyle>
          <a:p>
            <a:fld id="{9112E7C1-43BB-AB40-B493-AD5BFB1BFCC2}" type="datetime1">
              <a:rPr lang="en-NZ"/>
              <a:pPr/>
              <a:t>31/10/2022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NZ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04" charset="0"/>
              </a:defRPr>
            </a:lvl1pPr>
          </a:lstStyle>
          <a:p>
            <a:fld id="{3A959D3B-7168-4E4C-84F2-4F6F8A0EA62D}" type="slidenum">
              <a:rPr lang="en-NZ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955724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9" name="Google Shape;17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g142febb181c_6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0" name="Google Shape;300;g142febb181c_6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NZ" dirty="0"/>
              <a:t>Other functions. RLGs also:</a:t>
            </a:r>
          </a:p>
          <a:p>
            <a:pPr marL="0" indent="0">
              <a:spcBef>
                <a:spcPts val="750"/>
              </a:spcBef>
              <a:buClr>
                <a:schemeClr val="dk1"/>
              </a:buClr>
              <a:buSzPct val="39285"/>
              <a:buNone/>
            </a:pPr>
            <a:endParaRPr lang="en-NZ" dirty="0"/>
          </a:p>
          <a:p>
            <a:pPr marL="0" indent="0">
              <a:spcBef>
                <a:spcPts val="750"/>
              </a:spcBef>
              <a:buClr>
                <a:schemeClr val="dk1"/>
              </a:buClr>
              <a:buSzPct val="39285"/>
              <a:buNone/>
            </a:pPr>
            <a:endParaRPr lang="en-NZ" dirty="0"/>
          </a:p>
          <a:p>
            <a:pPr marL="171450" indent="-171450">
              <a:spcBef>
                <a:spcPts val="750"/>
              </a:spcBef>
              <a:buClr>
                <a:schemeClr val="dk1"/>
              </a:buClr>
              <a:buSzPct val="39285"/>
              <a:buFont typeface="Arial" panose="020B0604020202020204" pitchFamily="34" charset="0"/>
              <a:buChar char="•"/>
            </a:pPr>
            <a:r>
              <a:rPr lang="en-NZ" dirty="0"/>
              <a:t>Contribute guidance to local initiatives and the implementation of change</a:t>
            </a:r>
          </a:p>
          <a:p>
            <a:pPr marL="171450" indent="-171450">
              <a:spcBef>
                <a:spcPts val="750"/>
              </a:spcBef>
              <a:buClr>
                <a:schemeClr val="dk1"/>
              </a:buClr>
              <a:buSzPct val="39285"/>
              <a:buFont typeface="Arial" panose="020B0604020202020204" pitchFamily="34" charset="0"/>
              <a:buChar char="•"/>
            </a:pPr>
            <a:r>
              <a:rPr lang="en-NZ" dirty="0"/>
              <a:t>Give direction to any “EGL Entity”</a:t>
            </a:r>
          </a:p>
          <a:p>
            <a:pPr marL="171450" indent="-171450">
              <a:spcBef>
                <a:spcPts val="750"/>
              </a:spcBef>
              <a:buClr>
                <a:schemeClr val="dk1"/>
              </a:buClr>
              <a:buSzPct val="39285"/>
              <a:buFont typeface="Arial" panose="020B0604020202020204" pitchFamily="34" charset="0"/>
              <a:buChar char="•"/>
            </a:pPr>
            <a:r>
              <a:rPr lang="en-NZ" dirty="0"/>
              <a:t>Provide feedback to the Minister</a:t>
            </a:r>
          </a:p>
          <a:p>
            <a:pPr marL="171450" indent="-171450">
              <a:spcBef>
                <a:spcPts val="750"/>
              </a:spcBef>
              <a:buClr>
                <a:schemeClr val="dk1"/>
              </a:buClr>
              <a:buSzPct val="39285"/>
              <a:buFont typeface="Arial" panose="020B0604020202020204" pitchFamily="34" charset="0"/>
              <a:buChar char="•"/>
            </a:pPr>
            <a:r>
              <a:rPr lang="en-NZ" dirty="0"/>
              <a:t>Provide feedback to various ministries and public services regarding alignment of service delivery with EGL approach</a:t>
            </a:r>
          </a:p>
          <a:p>
            <a:pPr marL="171450" indent="-171450">
              <a:spcBef>
                <a:spcPts val="750"/>
              </a:spcBef>
              <a:buClr>
                <a:schemeClr val="dk1"/>
              </a:buClr>
              <a:buSzPct val="39285"/>
              <a:buFont typeface="Arial" panose="020B0604020202020204" pitchFamily="34" charset="0"/>
              <a:buChar char="•"/>
            </a:pPr>
            <a:r>
              <a:rPr lang="en-NZ" dirty="0"/>
              <a:t>Provide connection between local/regional change and National EGL Leadership Group</a:t>
            </a:r>
          </a:p>
          <a:p>
            <a:pPr marL="171450" indent="-171450">
              <a:spcBef>
                <a:spcPts val="750"/>
              </a:spcBef>
              <a:buClr>
                <a:schemeClr val="dk1"/>
              </a:buClr>
              <a:buSzPct val="39285"/>
              <a:buFont typeface="Arial" panose="020B0604020202020204" pitchFamily="34" charset="0"/>
              <a:buChar char="•"/>
            </a:pPr>
            <a:r>
              <a:rPr lang="en-NZ" dirty="0"/>
              <a:t>To ensure a clear understanding of the priorities and perspectives of disabled people, families and service providers</a:t>
            </a:r>
          </a:p>
          <a:p>
            <a:pPr marL="171450" indent="-171450">
              <a:spcBef>
                <a:spcPts val="750"/>
              </a:spcBef>
              <a:buClr>
                <a:schemeClr val="dk1"/>
              </a:buClr>
              <a:buSzPct val="39285"/>
              <a:buFont typeface="Arial" panose="020B0604020202020204" pitchFamily="34" charset="0"/>
              <a:buChar char="•"/>
            </a:pPr>
            <a:r>
              <a:rPr lang="en-NZ" dirty="0"/>
              <a:t>To ensure the system will be accountable locally</a:t>
            </a:r>
          </a:p>
          <a:p>
            <a:pPr marL="171450" indent="-171450">
              <a:spcBef>
                <a:spcPts val="750"/>
              </a:spcBef>
              <a:buClr>
                <a:schemeClr val="dk1"/>
              </a:buClr>
              <a:buSzPct val="39285"/>
              <a:buFont typeface="Arial" panose="020B0604020202020204" pitchFamily="34" charset="0"/>
              <a:buChar char="•"/>
            </a:pPr>
            <a:r>
              <a:rPr lang="en-NZ" dirty="0"/>
              <a:t>To create an ‘honourable space’ that promotes accessible and inclusive communities</a:t>
            </a:r>
          </a:p>
          <a:p>
            <a:pPr marL="171450" indent="-171450">
              <a:spcBef>
                <a:spcPts val="750"/>
              </a:spcBef>
              <a:buClr>
                <a:schemeClr val="dk1"/>
              </a:buClr>
              <a:buSzPct val="39285"/>
              <a:buFont typeface="Arial" panose="020B0604020202020204" pitchFamily="34" charset="0"/>
              <a:buChar char="•"/>
            </a:pPr>
            <a:r>
              <a:rPr lang="en-NZ" dirty="0"/>
              <a:t>To bring key stakeholders together to discuss key issues of the community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NZ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NZ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NZ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NZ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NZ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NZ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NZ" dirty="0"/>
              <a:t>https://www.enablinggoodlives.co.nz/negl/national-leadership-group-position-statements/regional-leadership-groups/</a:t>
            </a:r>
            <a:endParaRPr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228600">
              <a:spcAft>
                <a:spcPts val="750"/>
              </a:spcAft>
              <a:buFont typeface="Arial" panose="020B0604020202020204" pitchFamily="34" charset="0"/>
              <a:buChar char="•"/>
            </a:pPr>
            <a:endParaRPr lang="en-NZ" sz="12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28600" indent="0">
              <a:spcAft>
                <a:spcPts val="750"/>
              </a:spcAft>
              <a:buFontTx/>
              <a:buNone/>
            </a:pPr>
            <a:r>
              <a:rPr lang="en-NZ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Functions of Core Groups include:</a:t>
            </a:r>
          </a:p>
          <a:p>
            <a:pPr marL="228600" indent="0">
              <a:spcAft>
                <a:spcPts val="750"/>
              </a:spcAft>
              <a:buFontTx/>
              <a:buNone/>
            </a:pPr>
            <a:endParaRPr lang="en-NZ" sz="12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457200" indent="-228600">
              <a:spcAft>
                <a:spcPts val="750"/>
              </a:spcAft>
              <a:buFont typeface="Arial" panose="020B0604020202020204" pitchFamily="34" charset="0"/>
              <a:buChar char="•"/>
            </a:pPr>
            <a:r>
              <a:rPr lang="en-NZ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Support the people they selected to be on the RLG</a:t>
            </a:r>
            <a:endParaRPr lang="en-NZ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228600">
              <a:spcAft>
                <a:spcPts val="750"/>
              </a:spcAft>
              <a:buFont typeface="Arial" panose="020B0604020202020204" pitchFamily="34" charset="0"/>
              <a:buChar char="•"/>
            </a:pPr>
            <a:r>
              <a:rPr lang="en-NZ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Provide guidance to their members on the RLG</a:t>
            </a:r>
            <a:endParaRPr lang="en-NZ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228600">
              <a:spcAft>
                <a:spcPts val="750"/>
              </a:spcAft>
              <a:buFont typeface="Arial" panose="020B0604020202020204" pitchFamily="34" charset="0"/>
              <a:buChar char="•"/>
            </a:pPr>
            <a:r>
              <a:rPr lang="en-NZ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Offer a space where a wider group of interested local people can discuss ideas, potential impacts and perspectives on suggested changes</a:t>
            </a:r>
            <a:endParaRPr lang="en-NZ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228600">
              <a:spcAft>
                <a:spcPts val="750"/>
              </a:spcAft>
              <a:buFont typeface="Arial" panose="020B0604020202020204" pitchFamily="34" charset="0"/>
              <a:buChar char="•"/>
            </a:pPr>
            <a:r>
              <a:rPr lang="en-NZ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Ensure there are informed people who can step in, when required, if a member of the RLG is unable to attend a meeting</a:t>
            </a:r>
            <a:endParaRPr lang="en-NZ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228600">
              <a:spcAft>
                <a:spcPts val="750"/>
              </a:spcAft>
              <a:buFont typeface="Arial" panose="020B0604020202020204" pitchFamily="34" charset="0"/>
              <a:buChar char="•"/>
            </a:pPr>
            <a:r>
              <a:rPr lang="en-NZ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Assist with hosting community forums</a:t>
            </a:r>
            <a:endParaRPr lang="en-NZ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228600">
              <a:spcAft>
                <a:spcPts val="750"/>
              </a:spcAft>
              <a:buFont typeface="Arial" panose="020B0604020202020204" pitchFamily="34" charset="0"/>
              <a:buChar char="•"/>
            </a:pPr>
            <a:r>
              <a:rPr lang="en-NZ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Provide a place where people with specific experiences and expertise can offer their views to the local leaders before RLG meetings </a:t>
            </a:r>
            <a:endParaRPr lang="en-NZ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750"/>
              </a:spcAft>
            </a:pPr>
            <a:r>
              <a:rPr lang="en-NZ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NZ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750"/>
              </a:spcAft>
            </a:pPr>
            <a:r>
              <a:rPr lang="en-NZ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Typically, core group membership is organic and flexible. People self-select, with the understanding that consistent participation is desirable. </a:t>
            </a:r>
          </a:p>
          <a:p>
            <a:pPr>
              <a:spcAft>
                <a:spcPts val="750"/>
              </a:spcAft>
            </a:pPr>
            <a:r>
              <a:rPr lang="en-NZ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Core Groups are usually focused ‘working groups’ and will meet monthly for approximately 1 ½ hours each month. </a:t>
            </a:r>
            <a:endParaRPr lang="en-NZ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750"/>
              </a:spcAft>
            </a:pPr>
            <a:r>
              <a:rPr lang="en-NZ" sz="12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NZ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228600">
              <a:spcAft>
                <a:spcPts val="750"/>
              </a:spcAft>
            </a:pPr>
            <a:r>
              <a:rPr lang="en-NZ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·Participation in core group meetings is voluntary </a:t>
            </a:r>
            <a:endParaRPr lang="en-NZ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228600">
              <a:spcAft>
                <a:spcPts val="750"/>
              </a:spcAft>
            </a:pPr>
            <a:r>
              <a:rPr lang="en-NZ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·Local leaders on the RLG will attend core group meetings.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959D3B-7168-4E4C-84F2-4F6F8A0EA62D}" type="slidenum">
              <a:rPr lang="en-NZ" smtClean="0"/>
              <a:pPr/>
              <a:t>11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651997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NZ" dirty="0"/>
              <a:t>A space to surface stars ….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NZ" dirty="0"/>
              <a:t>Exciting time of change …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NZ" dirty="0"/>
              <a:t>Opportunities to build something new/better that works for disabled people and their families …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NZ" dirty="0"/>
              <a:t>Mana Kotahitanga (Strength and integrity of unity) ….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959D3B-7168-4E4C-84F2-4F6F8A0EA62D}" type="slidenum">
              <a:rPr lang="en-NZ" smtClean="0"/>
              <a:pPr/>
              <a:t>12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954908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NZ" dirty="0"/>
              <a:t>A key element of the EGL approach is the building of informed local/regional leadership.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NZ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NZ" dirty="0"/>
              <a:t>EGL leadership is where disabled people, families, </a:t>
            </a:r>
            <a:r>
              <a:rPr lang="en-NZ" dirty="0" err="1"/>
              <a:t>Tangata</a:t>
            </a:r>
            <a:r>
              <a:rPr lang="en-NZ" dirty="0"/>
              <a:t> </a:t>
            </a:r>
            <a:r>
              <a:rPr lang="en-NZ" dirty="0" err="1"/>
              <a:t>Whaikaha</a:t>
            </a:r>
            <a:r>
              <a:rPr lang="en-NZ" dirty="0"/>
              <a:t> </a:t>
            </a:r>
            <a:r>
              <a:rPr lang="en-NZ" dirty="0" err="1"/>
              <a:t>Maori</a:t>
            </a:r>
            <a:r>
              <a:rPr lang="en-NZ" dirty="0"/>
              <a:t> me o </a:t>
            </a:r>
            <a:r>
              <a:rPr lang="en-NZ" dirty="0" err="1"/>
              <a:t>ratou</a:t>
            </a:r>
            <a:r>
              <a:rPr lang="en-NZ" dirty="0"/>
              <a:t> whanau exercise their ability to influence positive change, create locally relevant innovations and monitor progress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NZ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NZ" dirty="0"/>
              <a:t>Regional leadership may take slightly different forms in different areas (WHAT needs to be achieved remains the same nationally – but, HOW it achieved might vary according to local preferences)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NZ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NZ" dirty="0"/>
              <a:t>We are all exploring together how to bring to life a good and effective tripartite partnership  </a:t>
            </a:r>
            <a:endParaRPr dirty="0"/>
          </a:p>
        </p:txBody>
      </p:sp>
      <p:sp>
        <p:nvSpPr>
          <p:cNvPr id="196" name="Google Shape;19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NZ" b="1" dirty="0"/>
              <a:t>Excerpts from the Mana, Self-determination and Voice paper.</a:t>
            </a:r>
          </a:p>
          <a:p>
            <a:endParaRPr lang="en-NZ" dirty="0"/>
          </a:p>
          <a:p>
            <a:pPr marL="313055" indent="-313055">
              <a:spcBef>
                <a:spcPts val="600"/>
              </a:spcBef>
              <a:spcAft>
                <a:spcPts val="600"/>
              </a:spcAft>
              <a:tabLst>
                <a:tab pos="313055" algn="l"/>
                <a:tab pos="457200" algn="l"/>
              </a:tabLst>
            </a:pPr>
            <a:r>
              <a:rPr lang="en-NZ" dirty="0"/>
              <a:t>“</a:t>
            </a:r>
            <a:r>
              <a:rPr lang="en-NZ" sz="1800" kern="1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We have chosen the term Mana, Self-determination and Voice to reflect and embody our key features and what they represent and aim to achieve. </a:t>
            </a:r>
          </a:p>
          <a:p>
            <a:pPr marL="313055" indent="-313055">
              <a:spcBef>
                <a:spcPts val="600"/>
              </a:spcBef>
              <a:spcAft>
                <a:spcPts val="600"/>
              </a:spcAft>
              <a:tabLst>
                <a:tab pos="313055" algn="l"/>
                <a:tab pos="457200" algn="l"/>
              </a:tabLst>
            </a:pPr>
            <a:r>
              <a:rPr lang="en-NZ" sz="1800" kern="1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Our key features are about giving a voice to disabled people (both as individuals and as a collective) and their </a:t>
            </a:r>
            <a:r>
              <a:rPr lang="mi-NZ" sz="1800" kern="1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whānau.</a:t>
            </a:r>
            <a:r>
              <a:rPr lang="en-NZ" sz="1800" kern="11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marL="313055" indent="-313055">
              <a:spcBef>
                <a:spcPts val="600"/>
              </a:spcBef>
              <a:spcAft>
                <a:spcPts val="600"/>
              </a:spcAft>
              <a:tabLst>
                <a:tab pos="313055" algn="l"/>
                <a:tab pos="457200" algn="l"/>
              </a:tabLst>
            </a:pPr>
            <a:r>
              <a:rPr lang="en-NZ" sz="1800" kern="11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 </a:t>
            </a:r>
            <a:r>
              <a:rPr lang="en-NZ" sz="1800" kern="1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is also about empowerment and mana and push for real transformational change to allow disabled people to be in control of their lives.</a:t>
            </a:r>
            <a:endParaRPr lang="en-NZ" sz="1800" kern="1100" dirty="0">
              <a:solidFill>
                <a:srgbClr val="000000"/>
              </a:solidFill>
              <a:effectLst/>
              <a:latin typeface="Verdana" panose="020B060403050404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13055" indent="-313055">
              <a:spcBef>
                <a:spcPts val="600"/>
              </a:spcBef>
              <a:spcAft>
                <a:spcPts val="600"/>
              </a:spcAft>
              <a:tabLst>
                <a:tab pos="313055" algn="l"/>
                <a:tab pos="457200" algn="l"/>
              </a:tabLst>
            </a:pPr>
            <a:endParaRPr lang="en-NZ" sz="1800" kern="11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13055" indent="-313055">
              <a:spcBef>
                <a:spcPts val="600"/>
              </a:spcBef>
              <a:spcAft>
                <a:spcPts val="600"/>
              </a:spcAft>
              <a:tabLst>
                <a:tab pos="313055" algn="l"/>
                <a:tab pos="457200" algn="l"/>
              </a:tabLst>
            </a:pPr>
            <a:r>
              <a:rPr lang="en-NZ" sz="1800" kern="1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Mana represents the strength, prestige and authority of disabled people. It shows disabled people are valued and respected and are contributing members of society. </a:t>
            </a:r>
          </a:p>
          <a:p>
            <a:pPr marL="313055" indent="-313055">
              <a:spcBef>
                <a:spcPts val="600"/>
              </a:spcBef>
              <a:spcAft>
                <a:spcPts val="600"/>
              </a:spcAft>
              <a:tabLst>
                <a:tab pos="313055" algn="l"/>
                <a:tab pos="457200" algn="l"/>
              </a:tabLst>
            </a:pPr>
            <a:r>
              <a:rPr lang="en-NZ" sz="1800" kern="1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Self-determination recognises that disabled people are experts in their own lives and should be able to exercise full autonomy. </a:t>
            </a:r>
          </a:p>
          <a:p>
            <a:pPr marL="313055" indent="-313055">
              <a:spcBef>
                <a:spcPts val="600"/>
              </a:spcBef>
              <a:spcAft>
                <a:spcPts val="600"/>
              </a:spcAft>
              <a:tabLst>
                <a:tab pos="313055" algn="l"/>
                <a:tab pos="457200" algn="l"/>
              </a:tabLst>
            </a:pPr>
            <a:r>
              <a:rPr lang="en-NZ" sz="1800" kern="1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Voice is more than being heard; it is about the ability to exercise decision making and shape the disability support system.  </a:t>
            </a:r>
            <a:endParaRPr lang="en-NZ" sz="1800" kern="1100" dirty="0">
              <a:solidFill>
                <a:srgbClr val="000000"/>
              </a:solidFill>
              <a:effectLst/>
              <a:latin typeface="Verdana" panose="020B060403050404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NZ" dirty="0"/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NZ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 is important to note that communication is an underpinning value for all the key features—good communication will help ensure arrangements are built on a strong foundation. The key features are:</a:t>
            </a:r>
            <a:endParaRPr lang="en-NZ" sz="1800" dirty="0">
              <a:effectLst/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NZ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Ensure arrangements, which include engaged decision making and clear communications, are transparent, accountable and timely;</a:t>
            </a:r>
            <a:endParaRPr lang="en-NZ" sz="1800" dirty="0">
              <a:effectLst/>
              <a:latin typeface="Verdana" panose="020B060403050404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NZ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Explore the use of existing machinery of government arrangements as part of the development of a new approach;</a:t>
            </a:r>
            <a:endParaRPr lang="en-NZ" sz="1800" dirty="0">
              <a:effectLst/>
              <a:latin typeface="Verdana" panose="020B060403050404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NZ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Enable voice to be heard through multiple channels;</a:t>
            </a:r>
            <a:endParaRPr lang="en-NZ" sz="1800" dirty="0">
              <a:effectLst/>
              <a:latin typeface="Verdana" panose="020B060403050404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NZ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Enable capability building for disabled people and their </a:t>
            </a:r>
            <a:r>
              <a:rPr lang="mi-NZ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whānau</a:t>
            </a:r>
            <a:r>
              <a:rPr lang="en-NZ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lang="en-NZ" sz="1800" dirty="0">
              <a:effectLst/>
              <a:latin typeface="Verdana" panose="020B060403050404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NZ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Partnership between disabled people and government is built on trust, mutual respect and a shared purpose.</a:t>
            </a:r>
            <a:endParaRPr lang="en-NZ" sz="1800" dirty="0">
              <a:effectLst/>
              <a:latin typeface="Verdana" panose="020B060403050404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NZ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Ensure there is proactive engagement with disabled people and </a:t>
            </a:r>
            <a:r>
              <a:rPr lang="mi-NZ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whānau</a:t>
            </a:r>
            <a:r>
              <a:rPr lang="en-NZ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throughout the process;</a:t>
            </a:r>
            <a:endParaRPr lang="en-NZ" sz="1800" dirty="0">
              <a:effectLst/>
              <a:latin typeface="Verdana" panose="020B060403050404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NZ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Voice mechanisms are independent and an integral part of machinery of government; and</a:t>
            </a:r>
            <a:endParaRPr lang="en-NZ" sz="1800" dirty="0">
              <a:effectLst/>
              <a:latin typeface="Verdana" panose="020B060403050404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NZ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Make certain that arrangements are collectively responsible to hear, respond and adapt to the voices of all.”</a:t>
            </a:r>
            <a:endParaRPr lang="en-NZ" sz="1800" dirty="0">
              <a:effectLst/>
              <a:latin typeface="Verdana" panose="020B060403050404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959D3B-7168-4E4C-84F2-4F6F8A0EA62D}" type="slidenum">
              <a:rPr lang="en-NZ" smtClean="0"/>
              <a:pPr/>
              <a:t>3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048623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NZ" dirty="0"/>
              <a:t>Some key dates include:</a:t>
            </a:r>
          </a:p>
          <a:p>
            <a:endParaRPr lang="en-NZ" dirty="0"/>
          </a:p>
          <a:p>
            <a:r>
              <a:rPr lang="en-NZ" dirty="0"/>
              <a:t>2009 Formation of the coalition (People First NZ, DPA, SAMS, Imagine Better and Parent to Parent)</a:t>
            </a:r>
          </a:p>
          <a:p>
            <a:r>
              <a:rPr lang="en-NZ" dirty="0">
                <a:solidFill>
                  <a:srgbClr val="111111"/>
                </a:solidFill>
              </a:rPr>
              <a:t>2013 EGL National Leadership</a:t>
            </a:r>
          </a:p>
          <a:p>
            <a:r>
              <a:rPr lang="en-NZ" dirty="0">
                <a:solidFill>
                  <a:srgbClr val="111111"/>
                </a:solidFill>
              </a:rPr>
              <a:t>2013 EGL Regional Leadership - Christchurch</a:t>
            </a:r>
          </a:p>
          <a:p>
            <a:r>
              <a:rPr lang="en-NZ" dirty="0">
                <a:solidFill>
                  <a:srgbClr val="111111"/>
                </a:solidFill>
              </a:rPr>
              <a:t>2013 EGL Regional leadership – Waikato</a:t>
            </a:r>
          </a:p>
          <a:p>
            <a:r>
              <a:rPr lang="en-NZ" dirty="0">
                <a:solidFill>
                  <a:srgbClr val="111111"/>
                </a:solidFill>
              </a:rPr>
              <a:t>2014 The Joint Agency Group (JAG)</a:t>
            </a:r>
          </a:p>
          <a:p>
            <a:r>
              <a:rPr lang="en-NZ" dirty="0">
                <a:solidFill>
                  <a:srgbClr val="111111"/>
                </a:solidFill>
              </a:rPr>
              <a:t>2017 EGL Regional Leadership – </a:t>
            </a:r>
            <a:r>
              <a:rPr lang="en-NZ" dirty="0" err="1">
                <a:solidFill>
                  <a:srgbClr val="111111"/>
                </a:solidFill>
              </a:rPr>
              <a:t>MidCentral</a:t>
            </a:r>
            <a:endParaRPr lang="en-NZ" dirty="0">
              <a:solidFill>
                <a:srgbClr val="111111"/>
              </a:solidFill>
            </a:endParaRPr>
          </a:p>
          <a:p>
            <a:r>
              <a:rPr lang="en-NZ" dirty="0">
                <a:solidFill>
                  <a:srgbClr val="111111"/>
                </a:solidFill>
              </a:rPr>
              <a:t>2017 High-level co-design</a:t>
            </a:r>
          </a:p>
          <a:p>
            <a:r>
              <a:rPr lang="en-NZ" dirty="0">
                <a:solidFill>
                  <a:srgbClr val="111111"/>
                </a:solidFill>
              </a:rPr>
              <a:t>2021 Tripartite discussions</a:t>
            </a:r>
          </a:p>
          <a:p>
            <a:r>
              <a:rPr lang="en-NZ" dirty="0">
                <a:solidFill>
                  <a:srgbClr val="111111"/>
                </a:solidFill>
              </a:rPr>
              <a:t>2021 ‘Establishment Unit’ Groups </a:t>
            </a:r>
            <a:r>
              <a:rPr lang="en-NZ" sz="900" dirty="0">
                <a:solidFill>
                  <a:srgbClr val="111111"/>
                </a:solidFill>
              </a:rPr>
              <a:t>(Governance Group and Community Steering Group)</a:t>
            </a:r>
          </a:p>
          <a:p>
            <a:r>
              <a:rPr lang="en-NZ" dirty="0">
                <a:solidFill>
                  <a:srgbClr val="111111"/>
                </a:solidFill>
              </a:rPr>
              <a:t>2022 NEGL connection with EGL Regional Leadership - 	Taranaki</a:t>
            </a:r>
          </a:p>
          <a:p>
            <a:r>
              <a:rPr lang="en-NZ" dirty="0">
                <a:solidFill>
                  <a:srgbClr val="111111"/>
                </a:solidFill>
              </a:rPr>
              <a:t>2022 Better Outcomes Partnership Board and Community 	Reference Group</a:t>
            </a:r>
          </a:p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959D3B-7168-4E4C-84F2-4F6F8A0EA62D}" type="slidenum">
              <a:rPr lang="en-NZ" smtClean="0"/>
              <a:pPr/>
              <a:t>4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780407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NZ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NEGLs work has included: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NZ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NZ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further development of the EGL approach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NZ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working with communities to ‘test’ the approach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NZ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providing guidance on how innovations can be aligned to the EGL approach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NZ" sz="1200" dirty="0">
                <a:effectLst/>
                <a:ea typeface="Calibri" panose="020F0502020204030204" pitchFamily="34" charset="0"/>
              </a:rPr>
              <a:t>be trusted kaitiaki of the EGL approach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NZ" sz="1200" dirty="0">
                <a:effectLst/>
                <a:ea typeface="Calibri" panose="020F0502020204030204" pitchFamily="34" charset="0"/>
              </a:rPr>
              <a:t>providing input to a wide variety of leadership and working groups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NZ" sz="1200" dirty="0">
                <a:effectLst/>
                <a:ea typeface="Calibri" panose="020F0502020204030204" pitchFamily="34" charset="0"/>
              </a:rPr>
              <a:t>up-dates and conversations with  disabled peoples and family networks </a:t>
            </a:r>
            <a:endParaRPr lang="en-NZ" sz="1200" dirty="0"/>
          </a:p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959D3B-7168-4E4C-84F2-4F6F8A0EA62D}" type="slidenum">
              <a:rPr lang="en-NZ" smtClean="0"/>
              <a:pPr/>
              <a:t>5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5897232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NZ" dirty="0"/>
              <a:t>The tripartite partnership is reflected in the operation of the Better Outcomes Partnership Board, the Insights Alliance and many working groups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NZ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NZ" dirty="0"/>
              <a:t>How the tripartite partnership works is something that is evolving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NZ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NZ" dirty="0"/>
              <a:t>It is critical that this work reflects </a:t>
            </a:r>
            <a:r>
              <a:rPr lang="en-NZ" dirty="0" err="1"/>
              <a:t>Te</a:t>
            </a:r>
            <a:r>
              <a:rPr lang="en-NZ" dirty="0"/>
              <a:t> </a:t>
            </a:r>
            <a:r>
              <a:rPr lang="en-NZ" dirty="0" err="1"/>
              <a:t>Tiriti</a:t>
            </a:r>
            <a:endParaRPr lang="en-NZ" dirty="0"/>
          </a:p>
          <a:p>
            <a:pPr marL="0" indent="0">
              <a:buFont typeface="Arial" panose="020B0604020202020204" pitchFamily="34" charset="0"/>
              <a:buNone/>
            </a:pPr>
            <a:endParaRPr lang="en-NZ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NZ" dirty="0"/>
              <a:t>It is important that all innovations consider how to implement equity based approaches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959D3B-7168-4E4C-84F2-4F6F8A0EA62D}" type="slidenum">
              <a:rPr lang="en-NZ" smtClean="0"/>
              <a:pPr/>
              <a:t>6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059274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NZ" dirty="0"/>
              <a:t>The current state …..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959D3B-7168-4E4C-84F2-4F6F8A0EA62D}" type="slidenum">
              <a:rPr lang="en-NZ" smtClean="0"/>
              <a:pPr/>
              <a:t>7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608246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NZ" dirty="0"/>
              <a:t>NEGL is a channel to ensure the perspectives of disabled people and families are provided in multiple partnership forums and to assist in growing independent voice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959D3B-7168-4E4C-84F2-4F6F8A0EA62D}" type="slidenum">
              <a:rPr lang="en-NZ" smtClean="0"/>
              <a:pPr/>
              <a:t>8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3373778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NZ" dirty="0"/>
              <a:t>NEGL provide a national perspective. Regional Leadership Groups (RLGs) have members on NEGL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NZ" dirty="0"/>
              <a:t>RLGs provide regional leadership. Core Groups have members on the RLG.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NZ" dirty="0"/>
              <a:t>Core Groups are “open”, self-selecting and inclusive. There are multiple parallel Core Groups, in a region, that select local representatives for the RLG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NZ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NZ" dirty="0"/>
              <a:t>Each group relies on the existence of the others for on-going mandate and “real-time” information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NZ" dirty="0"/>
              <a:t>Each group is deeply connected but autonomous (NEGL does not direct RLGs – it supports them and is directly informed by them, RLGs do not control Core Groups – it supports them as the place to obtain diverse views and membership)</a:t>
            </a:r>
          </a:p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959D3B-7168-4E4C-84F2-4F6F8A0EA62D}" type="slidenum">
              <a:rPr lang="en-NZ" smtClean="0"/>
              <a:pPr/>
              <a:t>9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76292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8F95-F645-40DE-A8D4-17098E2DC9D1}" type="datetimeFigureOut">
              <a:rPr lang="en-NZ" smtClean="0"/>
              <a:pPr/>
              <a:t>31/10/2022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87734-D487-45A5-9A87-0E637B0FC849}" type="slidenum">
              <a:rPr lang="en-NZ" smtClean="0"/>
              <a:pPr/>
              <a:t>‹#›</a:t>
            </a:fld>
            <a:endParaRPr lang="en-NZ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8F95-F645-40DE-A8D4-17098E2DC9D1}" type="datetimeFigureOut">
              <a:rPr lang="en-NZ" smtClean="0"/>
              <a:pPr/>
              <a:t>31/10/2022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87734-D487-45A5-9A87-0E637B0FC849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8F95-F645-40DE-A8D4-17098E2DC9D1}" type="datetimeFigureOut">
              <a:rPr lang="en-NZ" smtClean="0"/>
              <a:pPr/>
              <a:t>31/10/2022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87734-D487-45A5-9A87-0E637B0FC849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8F95-F645-40DE-A8D4-17098E2DC9D1}" type="datetimeFigureOut">
              <a:rPr lang="en-NZ" smtClean="0"/>
              <a:pPr/>
              <a:t>31/10/2022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87734-D487-45A5-9A87-0E637B0FC849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8F95-F645-40DE-A8D4-17098E2DC9D1}" type="datetimeFigureOut">
              <a:rPr lang="en-NZ" smtClean="0"/>
              <a:pPr/>
              <a:t>31/10/2022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87734-D487-45A5-9A87-0E637B0FC849}" type="slidenum">
              <a:rPr lang="en-NZ" smtClean="0"/>
              <a:pPr/>
              <a:t>‹#›</a:t>
            </a:fld>
            <a:endParaRPr lang="en-NZ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8F95-F645-40DE-A8D4-17098E2DC9D1}" type="datetimeFigureOut">
              <a:rPr lang="en-NZ" smtClean="0"/>
              <a:pPr/>
              <a:t>31/10/2022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87734-D487-45A5-9A87-0E637B0FC849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8F95-F645-40DE-A8D4-17098E2DC9D1}" type="datetimeFigureOut">
              <a:rPr lang="en-NZ" smtClean="0"/>
              <a:pPr/>
              <a:t>31/10/2022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87734-D487-45A5-9A87-0E637B0FC849}" type="slidenum">
              <a:rPr lang="en-NZ" smtClean="0"/>
              <a:pPr/>
              <a:t>‹#›</a:t>
            </a:fld>
            <a:endParaRPr lang="en-NZ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8F95-F645-40DE-A8D4-17098E2DC9D1}" type="datetimeFigureOut">
              <a:rPr lang="en-NZ" smtClean="0"/>
              <a:pPr/>
              <a:t>31/10/2022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87734-D487-45A5-9A87-0E637B0FC849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8F95-F645-40DE-A8D4-17098E2DC9D1}" type="datetimeFigureOut">
              <a:rPr lang="en-NZ" smtClean="0"/>
              <a:pPr/>
              <a:t>31/10/2022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87734-D487-45A5-9A87-0E637B0FC849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8F95-F645-40DE-A8D4-17098E2DC9D1}" type="datetimeFigureOut">
              <a:rPr lang="en-NZ" smtClean="0"/>
              <a:pPr/>
              <a:t>31/10/2022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87734-D487-45A5-9A87-0E637B0FC849}" type="slidenum">
              <a:rPr lang="en-NZ" smtClean="0"/>
              <a:pPr/>
              <a:t>‹#›</a:t>
            </a:fld>
            <a:endParaRPr lang="en-NZ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B8F95-F645-40DE-A8D4-17098E2DC9D1}" type="datetimeFigureOut">
              <a:rPr lang="en-NZ" smtClean="0"/>
              <a:pPr/>
              <a:t>31/10/2022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87734-D487-45A5-9A87-0E637B0FC849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C3D3044C-DACC-FC40-A113-9D20A154BD33}" type="datetime1">
              <a:rPr lang="en-US" smtClean="0"/>
              <a:pPr/>
              <a:t>10/31/2022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300E21C-0E8E-084C-B207-C39B0FD8C11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9" r:id="rId1"/>
    <p:sldLayoutId id="2147484040" r:id="rId2"/>
    <p:sldLayoutId id="2147484041" r:id="rId3"/>
    <p:sldLayoutId id="2147484042" r:id="rId4"/>
    <p:sldLayoutId id="2147484043" r:id="rId5"/>
    <p:sldLayoutId id="2147484044" r:id="rId6"/>
    <p:sldLayoutId id="2147484045" r:id="rId7"/>
    <p:sldLayoutId id="2147484046" r:id="rId8"/>
    <p:sldLayoutId id="2147484047" r:id="rId9"/>
    <p:sldLayoutId id="2147484048" r:id="rId10"/>
    <p:sldLayoutId id="2147484049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1"/>
          <p:cNvSpPr/>
          <p:nvPr/>
        </p:nvSpPr>
        <p:spPr>
          <a:xfrm>
            <a:off x="0" y="857250"/>
            <a:ext cx="91440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</a:pPr>
            <a:endParaRPr sz="1350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1"/>
          <p:cNvSpPr/>
          <p:nvPr/>
        </p:nvSpPr>
        <p:spPr>
          <a:xfrm>
            <a:off x="6394378" y="1439137"/>
            <a:ext cx="2240924" cy="2240924"/>
          </a:xfrm>
          <a:prstGeom prst="arc">
            <a:avLst>
              <a:gd name="adj1" fmla="val 14441841"/>
              <a:gd name="adj2" fmla="val 0"/>
            </a:avLst>
          </a:prstGeom>
          <a:noFill/>
          <a:ln w="127000" cap="rnd" cmpd="sng">
            <a:solidFill>
              <a:schemeClr val="accent4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</a:pPr>
            <a:endParaRPr sz="135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1"/>
          <p:cNvSpPr txBox="1">
            <a:spLocks noGrp="1"/>
          </p:cNvSpPr>
          <p:nvPr>
            <p:ph type="ctrTitle"/>
          </p:nvPr>
        </p:nvSpPr>
        <p:spPr>
          <a:xfrm>
            <a:off x="4813299" y="1575536"/>
            <a:ext cx="3848099" cy="268641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b" anchorCtr="0">
            <a:norm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ts val="4400"/>
            </a:pPr>
            <a:r>
              <a:rPr lang="en-NZ" sz="3300" b="1" dirty="0">
                <a:solidFill>
                  <a:schemeClr val="tx1"/>
                </a:solidFill>
                <a:latin typeface="Nunito"/>
                <a:ea typeface="Nunito"/>
                <a:cs typeface="Nunito"/>
                <a:sym typeface="Nunito"/>
              </a:rPr>
              <a:t>LEADERSHIP OF  The Enabling Good </a:t>
            </a:r>
            <a:r>
              <a:rPr lang="en-NZ" sz="3300" b="1" dirty="0">
                <a:solidFill>
                  <a:schemeClr val="tx1"/>
                </a:solidFill>
                <a:latin typeface="Nunito"/>
                <a:ea typeface="Nunito"/>
                <a:cs typeface="Nunito"/>
                <a:sym typeface="Nunito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0"/>
                  </a:ext>
                </a:extLst>
              </a:rPr>
              <a:t>Lives</a:t>
            </a:r>
            <a:r>
              <a:rPr lang="en-NZ" sz="3300" b="1" dirty="0">
                <a:solidFill>
                  <a:schemeClr val="tx1"/>
                </a:solidFill>
                <a:latin typeface="Nunito"/>
                <a:ea typeface="Nunito"/>
                <a:cs typeface="Nunito"/>
                <a:sym typeface="Nunito"/>
              </a:rPr>
              <a:t> Approach</a:t>
            </a:r>
            <a:endParaRPr b="1" dirty="0">
              <a:solidFill>
                <a:schemeClr val="tx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84" name="Google Shape;184;p1"/>
          <p:cNvSpPr txBox="1">
            <a:spLocks noGrp="1"/>
          </p:cNvSpPr>
          <p:nvPr>
            <p:ph type="subTitle" idx="1"/>
          </p:nvPr>
        </p:nvSpPr>
        <p:spPr>
          <a:xfrm>
            <a:off x="4813299" y="3707407"/>
            <a:ext cx="3848099" cy="173026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t" anchorCtr="0">
            <a:normAutofit/>
          </a:bodyPr>
          <a:lstStyle/>
          <a:p>
            <a:pPr algn="ctr">
              <a:lnSpc>
                <a:spcPct val="90000"/>
              </a:lnSpc>
              <a:spcBef>
                <a:spcPts val="750"/>
              </a:spcBef>
              <a:buClr>
                <a:schemeClr val="dk1"/>
              </a:buClr>
              <a:buSzPts val="2400"/>
            </a:pPr>
            <a:endParaRPr lang="en-NZ" dirty="0"/>
          </a:p>
          <a:p>
            <a:pPr algn="ctr">
              <a:lnSpc>
                <a:spcPct val="90000"/>
              </a:lnSpc>
              <a:spcBef>
                <a:spcPts val="750"/>
              </a:spcBef>
              <a:buClr>
                <a:schemeClr val="dk1"/>
              </a:buClr>
              <a:buSzPts val="2400"/>
            </a:pPr>
            <a:endParaRPr lang="en-NZ" dirty="0"/>
          </a:p>
          <a:p>
            <a:pPr algn="ctr">
              <a:lnSpc>
                <a:spcPct val="90000"/>
              </a:lnSpc>
              <a:spcBef>
                <a:spcPts val="750"/>
              </a:spcBef>
              <a:buClr>
                <a:schemeClr val="dk1"/>
              </a:buClr>
              <a:buSzPts val="2400"/>
            </a:pPr>
            <a:r>
              <a:rPr lang="en-NZ" sz="1400" dirty="0"/>
              <a:t>Resource 2 of 3 </a:t>
            </a:r>
            <a:endParaRPr sz="1400" dirty="0"/>
          </a:p>
        </p:txBody>
      </p:sp>
      <p:pic>
        <p:nvPicPr>
          <p:cNvPr id="185" name="Google Shape;185;p1" descr="Graphical user interface, applicati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52163" y="1052838"/>
            <a:ext cx="4387862" cy="4384832"/>
          </a:xfrm>
          <a:custGeom>
            <a:avLst/>
            <a:gdLst/>
            <a:ahLst/>
            <a:cxnLst/>
            <a:rect l="l" t="t" r="r" b="b"/>
            <a:pathLst>
              <a:path w="6094252" h="6857998" extrusionOk="0">
                <a:moveTo>
                  <a:pt x="0" y="0"/>
                </a:moveTo>
                <a:lnTo>
                  <a:pt x="5898122" y="0"/>
                </a:lnTo>
                <a:cubicBezTo>
                  <a:pt x="6006442" y="0"/>
                  <a:pt x="6094252" y="87810"/>
                  <a:pt x="6094252" y="196130"/>
                </a:cubicBezTo>
                <a:lnTo>
                  <a:pt x="6094252" y="6661869"/>
                </a:lnTo>
                <a:cubicBezTo>
                  <a:pt x="6094252" y="6756649"/>
                  <a:pt x="6027023" y="6835726"/>
                  <a:pt x="5937649" y="6854015"/>
                </a:cubicBezTo>
                <a:lnTo>
                  <a:pt x="5898132" y="6857998"/>
                </a:lnTo>
                <a:lnTo>
                  <a:pt x="0" y="6857998"/>
                </a:lnTo>
                <a:close/>
              </a:path>
            </a:pathLst>
          </a:custGeom>
          <a:noFill/>
          <a:ln>
            <a:noFill/>
          </a:ln>
        </p:spPr>
      </p:pic>
      <p:sp>
        <p:nvSpPr>
          <p:cNvPr id="186" name="Google Shape;186;p1"/>
          <p:cNvSpPr/>
          <p:nvPr/>
        </p:nvSpPr>
        <p:spPr>
          <a:xfrm>
            <a:off x="8322809" y="5063038"/>
            <a:ext cx="385082" cy="37463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</a:pPr>
            <a:endParaRPr sz="135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g142febb181c_6_14"/>
          <p:cNvSpPr txBox="1">
            <a:spLocks noGrp="1"/>
          </p:cNvSpPr>
          <p:nvPr>
            <p:ph type="title"/>
          </p:nvPr>
        </p:nvSpPr>
        <p:spPr>
          <a:xfrm>
            <a:off x="628650" y="1101094"/>
            <a:ext cx="7886700" cy="994275"/>
          </a:xfrm>
          <a:prstGeom prst="rect">
            <a:avLst/>
          </a:prstGeom>
        </p:spPr>
        <p:txBody>
          <a:bodyPr spcFirstLastPara="1" vert="horz" wrap="square" lIns="68569" tIns="34275" rIns="68569" bIns="34275" rtlCol="0" anchor="ctr" anchorCtr="0">
            <a:normAutofit/>
          </a:bodyPr>
          <a:lstStyle/>
          <a:p>
            <a:pPr>
              <a:spcBef>
                <a:spcPts val="0"/>
              </a:spcBef>
            </a:pPr>
            <a:r>
              <a:rPr lang="en-NZ" sz="3600" b="1" dirty="0">
                <a:solidFill>
                  <a:schemeClr val="tx1"/>
                </a:solidFill>
                <a:latin typeface="Arial" panose="020B0604020202020204" pitchFamily="34" charset="0"/>
                <a:ea typeface="Nunito"/>
                <a:cs typeface="Arial" panose="020B0604020202020204" pitchFamily="34" charset="0"/>
                <a:sym typeface="Nunito"/>
              </a:rPr>
              <a:t>Regional Leadership Groups (RLGs)</a:t>
            </a:r>
            <a:endParaRPr sz="3600" b="1" dirty="0">
              <a:solidFill>
                <a:schemeClr val="tx1"/>
              </a:solidFill>
              <a:latin typeface="Arial" panose="020B0604020202020204" pitchFamily="34" charset="0"/>
              <a:ea typeface="Nunito"/>
              <a:cs typeface="Arial" panose="020B0604020202020204" pitchFamily="34" charset="0"/>
              <a:sym typeface="Nunito"/>
            </a:endParaRPr>
          </a:p>
        </p:txBody>
      </p:sp>
      <p:sp>
        <p:nvSpPr>
          <p:cNvPr id="303" name="Google Shape;303;g142febb181c_6_14"/>
          <p:cNvSpPr txBox="1">
            <a:spLocks noGrp="1"/>
          </p:cNvSpPr>
          <p:nvPr>
            <p:ph type="body" idx="1"/>
          </p:nvPr>
        </p:nvSpPr>
        <p:spPr>
          <a:xfrm>
            <a:off x="628650" y="2226469"/>
            <a:ext cx="7886700" cy="2894850"/>
          </a:xfrm>
          <a:prstGeom prst="rect">
            <a:avLst/>
          </a:prstGeom>
        </p:spPr>
        <p:txBody>
          <a:bodyPr spcFirstLastPara="1" vert="horz" wrap="square" lIns="68569" tIns="34275" rIns="68569" bIns="34275" rtlCol="0" anchor="t" anchorCtr="0">
            <a:normAutofit/>
          </a:bodyPr>
          <a:lstStyle/>
          <a:p>
            <a:pPr marL="0" indent="0">
              <a:spcBef>
                <a:spcPts val="750"/>
              </a:spcBef>
              <a:buClr>
                <a:schemeClr val="dk1"/>
              </a:buClr>
              <a:buSzPct val="39285"/>
              <a:buNone/>
            </a:pPr>
            <a:r>
              <a:rPr lang="en-NZ" sz="3200" dirty="0"/>
              <a:t>Promote and protect Enabling Good Lives’ (EGL) principles and values that the evolving system change is informed by</a:t>
            </a:r>
            <a:endParaRPr sz="3200" dirty="0"/>
          </a:p>
          <a:p>
            <a:pPr marL="0" indent="0">
              <a:spcBef>
                <a:spcPts val="750"/>
              </a:spcBef>
              <a:buNone/>
            </a:pPr>
            <a:endParaRPr dirty="0"/>
          </a:p>
        </p:txBody>
      </p:sp>
      <p:pic>
        <p:nvPicPr>
          <p:cNvPr id="304" name="Google Shape;304;g142febb181c_6_14" descr="Graphical user interface, applicati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149870" y="5010620"/>
            <a:ext cx="994125" cy="990124"/>
          </a:xfrm>
          <a:custGeom>
            <a:avLst/>
            <a:gdLst/>
            <a:ahLst/>
            <a:cxnLst/>
            <a:rect l="l" t="t" r="r" b="b"/>
            <a:pathLst>
              <a:path w="6094252" h="6857998" extrusionOk="0">
                <a:moveTo>
                  <a:pt x="0" y="0"/>
                </a:moveTo>
                <a:lnTo>
                  <a:pt x="5898122" y="0"/>
                </a:lnTo>
                <a:cubicBezTo>
                  <a:pt x="6006442" y="0"/>
                  <a:pt x="6094252" y="87810"/>
                  <a:pt x="6094252" y="196130"/>
                </a:cubicBezTo>
                <a:lnTo>
                  <a:pt x="6094252" y="6661869"/>
                </a:lnTo>
                <a:cubicBezTo>
                  <a:pt x="6094252" y="6756649"/>
                  <a:pt x="6027023" y="6835726"/>
                  <a:pt x="5937649" y="6854015"/>
                </a:cubicBezTo>
                <a:lnTo>
                  <a:pt x="5898132" y="6857998"/>
                </a:lnTo>
                <a:lnTo>
                  <a:pt x="0" y="6857998"/>
                </a:lnTo>
                <a:close/>
              </a:path>
            </a:pathLst>
          </a:cu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2284B0-72E9-3EB1-F007-3FE445CFEC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>
                <a:solidFill>
                  <a:schemeClr val="tx1"/>
                </a:solidFill>
              </a:rPr>
              <a:t>Core Groups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317965-EC17-2C3F-77CE-6CDEC3D8B0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Aft>
                <a:spcPts val="750"/>
              </a:spcAft>
              <a:buNone/>
            </a:pPr>
            <a:endParaRPr lang="en-NZ" sz="18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indent="0">
              <a:spcAft>
                <a:spcPts val="750"/>
              </a:spcAft>
              <a:buNone/>
            </a:pPr>
            <a:r>
              <a:rPr lang="en-NZ" sz="1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Typically Core Groups:</a:t>
            </a:r>
          </a:p>
          <a:p>
            <a:pPr marL="0" indent="0">
              <a:spcAft>
                <a:spcPts val="750"/>
              </a:spcAft>
              <a:buNone/>
            </a:pPr>
            <a:endParaRPr lang="en-NZ" sz="18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spcAft>
                <a:spcPts val="750"/>
              </a:spcAft>
            </a:pPr>
            <a:r>
              <a:rPr lang="en-NZ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Are a safe place </a:t>
            </a:r>
            <a:r>
              <a:rPr lang="en-NZ" sz="1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for people to explore the EGL approach and identify and support local leaders</a:t>
            </a:r>
          </a:p>
          <a:p>
            <a:pPr>
              <a:spcAft>
                <a:spcPts val="750"/>
              </a:spcAft>
            </a:pPr>
            <a:r>
              <a:rPr lang="en-NZ" sz="1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Are inclusive i.e. people self-select as members/open to all in that community</a:t>
            </a:r>
          </a:p>
          <a:p>
            <a:pPr>
              <a:spcAft>
                <a:spcPts val="750"/>
              </a:spcAft>
            </a:pPr>
            <a:r>
              <a:rPr lang="en-NZ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Operate in parallel e.g. </a:t>
            </a:r>
            <a:r>
              <a:rPr lang="en-NZ" sz="1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disabled people, families, </a:t>
            </a:r>
            <a:r>
              <a:rPr lang="en-NZ" sz="1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tanagata</a:t>
            </a:r>
            <a:r>
              <a:rPr lang="en-NZ" sz="1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NZ" sz="1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whaikha</a:t>
            </a:r>
            <a:r>
              <a:rPr lang="en-NZ" sz="1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NZ" sz="1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Maori</a:t>
            </a:r>
            <a:r>
              <a:rPr lang="en-NZ" sz="1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Pacific peoples, Deaf Community, people with a learning disability</a:t>
            </a:r>
            <a:endParaRPr lang="en-N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750"/>
              </a:spcAft>
            </a:pPr>
            <a:r>
              <a:rPr lang="en-NZ" sz="18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en-NZ" sz="18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</a:t>
            </a:r>
            <a:r>
              <a:rPr lang="en-NZ" sz="18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dentify what they want/need in order to inform and equip themselves </a:t>
            </a:r>
          </a:p>
          <a:p>
            <a:pPr>
              <a:spcAft>
                <a:spcPts val="750"/>
              </a:spcAft>
            </a:pPr>
            <a:endParaRPr lang="en-N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indent="0">
              <a:spcAft>
                <a:spcPts val="750"/>
              </a:spcAft>
              <a:buNone/>
            </a:pP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7071574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DF4A50-FA47-933E-B988-4980E49F0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NZ" dirty="0">
                <a:solidFill>
                  <a:schemeClr val="tx1"/>
                </a:solidFill>
              </a:rPr>
              <a:t>A space for existing and emerging leaders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BEEDDB-D5B6-23F9-C510-4E4713DFFE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NZ" dirty="0"/>
          </a:p>
          <a:p>
            <a:pPr marL="0" indent="0">
              <a:buNone/>
            </a:pPr>
            <a:r>
              <a:rPr lang="en-NZ" dirty="0"/>
              <a:t>EGL is a place to:</a:t>
            </a:r>
          </a:p>
          <a:p>
            <a:pPr marL="0" indent="0">
              <a:buNone/>
            </a:pPr>
            <a:endParaRPr lang="en-NZ" dirty="0"/>
          </a:p>
          <a:p>
            <a:pPr lvl="1"/>
            <a:r>
              <a:rPr lang="en-NZ" dirty="0"/>
              <a:t> acknowledge existing leaders and innovators</a:t>
            </a:r>
          </a:p>
          <a:p>
            <a:pPr lvl="1"/>
            <a:r>
              <a:rPr lang="en-NZ" dirty="0"/>
              <a:t> develop and refine leadership skills</a:t>
            </a:r>
          </a:p>
          <a:p>
            <a:pPr lvl="1"/>
            <a:r>
              <a:rPr lang="en-NZ" dirty="0"/>
              <a:t> influence positive change</a:t>
            </a:r>
          </a:p>
          <a:p>
            <a:pPr lvl="1"/>
            <a:r>
              <a:rPr lang="en-NZ" dirty="0"/>
              <a:t> pioneer new ideas</a:t>
            </a:r>
          </a:p>
          <a:p>
            <a:pPr lvl="1"/>
            <a:r>
              <a:rPr lang="en-NZ" dirty="0"/>
              <a:t> connect with other leaders and share approaches and skills</a:t>
            </a:r>
          </a:p>
          <a:p>
            <a:pPr lvl="1"/>
            <a:r>
              <a:rPr lang="en-NZ" dirty="0"/>
              <a:t> make collective action real</a:t>
            </a:r>
          </a:p>
          <a:p>
            <a:endParaRPr lang="en-NZ" dirty="0"/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183112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2"/>
          <p:cNvSpPr/>
          <p:nvPr/>
        </p:nvSpPr>
        <p:spPr>
          <a:xfrm>
            <a:off x="-396552" y="-1203722"/>
            <a:ext cx="91440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</a:pPr>
            <a:endParaRPr sz="135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2"/>
          <p:cNvSpPr/>
          <p:nvPr/>
        </p:nvSpPr>
        <p:spPr>
          <a:xfrm rot="3967198" flipH="1">
            <a:off x="6473512" y="1225120"/>
            <a:ext cx="2240924" cy="2240924"/>
          </a:xfrm>
          <a:prstGeom prst="arc">
            <a:avLst>
              <a:gd name="adj1" fmla="val 14441841"/>
              <a:gd name="adj2" fmla="val 0"/>
            </a:avLst>
          </a:prstGeom>
          <a:noFill/>
          <a:ln w="127000" cap="rnd" cmpd="sng">
            <a:solidFill>
              <a:schemeClr val="accent4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</a:pPr>
            <a:endParaRPr sz="135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2"/>
          <p:cNvSpPr txBox="1">
            <a:spLocks noGrp="1"/>
          </p:cNvSpPr>
          <p:nvPr>
            <p:ph type="title"/>
          </p:nvPr>
        </p:nvSpPr>
        <p:spPr>
          <a:xfrm>
            <a:off x="4421221" y="1216870"/>
            <a:ext cx="4094129" cy="994172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ctr" anchorCtr="0">
            <a:norm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ts val="4000"/>
            </a:pPr>
            <a:r>
              <a:rPr lang="en-NZ" sz="3600" b="1" dirty="0">
                <a:solidFill>
                  <a:schemeClr val="tx1"/>
                </a:solidFill>
                <a:latin typeface="Nunito"/>
                <a:ea typeface="Nunito"/>
                <a:cs typeface="Nunito"/>
                <a:sym typeface="Nunito"/>
              </a:rPr>
              <a:t>Vision</a:t>
            </a:r>
            <a:endParaRPr sz="3600" b="1" dirty="0">
              <a:solidFill>
                <a:schemeClr val="tx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01" name="Google Shape;201;p2"/>
          <p:cNvSpPr/>
          <p:nvPr/>
        </p:nvSpPr>
        <p:spPr>
          <a:xfrm flipH="1">
            <a:off x="1" y="4972050"/>
            <a:ext cx="2004647" cy="1028700"/>
          </a:xfrm>
          <a:custGeom>
            <a:avLst/>
            <a:gdLst/>
            <a:ahLst/>
            <a:cxnLst/>
            <a:rect l="l" t="t" r="r" b="b"/>
            <a:pathLst>
              <a:path w="2672863" h="1371600" extrusionOk="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</a:pPr>
            <a:endParaRPr sz="135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02" name="Google Shape;202;p2" descr="Shape, background pattern, circle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27387" y="1623227"/>
            <a:ext cx="3583036" cy="3481516"/>
          </a:xfrm>
          <a:custGeom>
            <a:avLst/>
            <a:gdLst/>
            <a:ahLst/>
            <a:cxnLst/>
            <a:rect l="l" t="t" r="r" b="b"/>
            <a:pathLst>
              <a:path w="4777381" h="5643794" extrusionOk="0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  <a:noFill/>
          <a:ln>
            <a:noFill/>
          </a:ln>
        </p:spPr>
      </p:pic>
      <p:sp>
        <p:nvSpPr>
          <p:cNvPr id="203" name="Google Shape;203;p2"/>
          <p:cNvSpPr txBox="1">
            <a:spLocks noGrp="1"/>
          </p:cNvSpPr>
          <p:nvPr>
            <p:ph type="body" idx="1"/>
          </p:nvPr>
        </p:nvSpPr>
        <p:spPr>
          <a:xfrm>
            <a:off x="4421221" y="2345582"/>
            <a:ext cx="4094129" cy="314439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t" anchorCtr="0">
            <a:normAutofit/>
          </a:bodyPr>
          <a:lstStyle/>
          <a:p>
            <a:pPr marL="0" indent="0">
              <a:lnSpc>
                <a:spcPct val="90000"/>
              </a:lnSpc>
              <a:spcBef>
                <a:spcPts val="750"/>
              </a:spcBef>
              <a:buClr>
                <a:schemeClr val="dk1"/>
              </a:buClr>
              <a:buSzPts val="2400"/>
              <a:buNone/>
            </a:pPr>
            <a:r>
              <a:rPr lang="en-NZ" b="0" i="0" dirty="0">
                <a:solidFill>
                  <a:srgbClr val="242424"/>
                </a:solidFill>
                <a:effectLst/>
                <a:latin typeface="Roboto" panose="02000000000000000000" pitchFamily="2" charset="0"/>
              </a:rPr>
              <a:t>“Disabled people, their organisations, family and </a:t>
            </a:r>
            <a:r>
              <a:rPr lang="en-NZ" b="0" i="0" dirty="0" err="1">
                <a:solidFill>
                  <a:srgbClr val="242424"/>
                </a:solidFill>
                <a:effectLst/>
                <a:latin typeface="Roboto" panose="02000000000000000000" pitchFamily="2" charset="0"/>
              </a:rPr>
              <a:t>whānau</a:t>
            </a:r>
            <a:r>
              <a:rPr lang="en-NZ" b="0" i="0" dirty="0">
                <a:solidFill>
                  <a:srgbClr val="242424"/>
                </a:solidFill>
                <a:effectLst/>
                <a:latin typeface="Roboto" panose="02000000000000000000" pitchFamily="2" charset="0"/>
              </a:rPr>
              <a:t> national networks must have key roles in both National and Regional Governance of the system’s transformation and the new approaches that are created”</a:t>
            </a:r>
            <a:br>
              <a:rPr lang="en-NZ" dirty="0">
                <a:latin typeface="Nunito"/>
                <a:ea typeface="Nunito"/>
                <a:cs typeface="Nunito"/>
                <a:sym typeface="Nunito"/>
              </a:rPr>
            </a:br>
            <a:endParaRPr dirty="0"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E9731B-C47A-19A8-2F59-3EBD273C4C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b="1" dirty="0">
                <a:solidFill>
                  <a:schemeClr val="tx1"/>
                </a:solidFill>
              </a:rPr>
              <a:t>Independent Voice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5801E2-7F49-3B3C-18A2-B904E3BAAB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NZ" sz="2800" b="1" dirty="0"/>
          </a:p>
          <a:p>
            <a:pPr marL="0" indent="0">
              <a:buNone/>
            </a:pPr>
            <a:endParaRPr lang="en-NZ" sz="2800" b="1" dirty="0"/>
          </a:p>
          <a:p>
            <a:pPr marL="0" indent="0">
              <a:buNone/>
            </a:pPr>
            <a:r>
              <a:rPr lang="en-NZ" sz="2800" b="1" dirty="0"/>
              <a:t>“</a:t>
            </a:r>
            <a:r>
              <a:rPr lang="en-NZ" sz="28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Voice mechanisms should be independent to ensure it can influence arrangements without fear of being managed or controlled. “</a:t>
            </a:r>
          </a:p>
          <a:p>
            <a:pPr marL="0" indent="0">
              <a:buNone/>
            </a:pPr>
            <a:endParaRPr lang="en-NZ" sz="1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NZ" sz="1800" dirty="0">
                <a:solidFill>
                  <a:srgbClr val="000000"/>
                </a:solidFill>
                <a:latin typeface="Arial" panose="020B0604020202020204" pitchFamily="34" charset="0"/>
              </a:rPr>
              <a:t>Mana, Self-determination and Voice paper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939383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F1023-53B0-2F69-515A-807AF7768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sz="3600" b="1" dirty="0">
                <a:solidFill>
                  <a:schemeClr val="tx1"/>
                </a:solidFill>
              </a:rPr>
              <a:t>EGL Whakapapa (Leadership)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138670-B4C1-7DEA-7B50-20932468ED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NZ" dirty="0"/>
          </a:p>
          <a:p>
            <a:pPr marL="0" indent="0">
              <a:buNone/>
            </a:pPr>
            <a:r>
              <a:rPr lang="en-NZ" b="1" dirty="0">
                <a:solidFill>
                  <a:srgbClr val="111111"/>
                </a:solidFill>
              </a:rPr>
              <a:t>Since: </a:t>
            </a:r>
          </a:p>
          <a:p>
            <a:pPr marL="0" indent="0">
              <a:buNone/>
            </a:pPr>
            <a:endParaRPr lang="en-NZ" b="1" dirty="0">
              <a:solidFill>
                <a:srgbClr val="111111"/>
              </a:solidFill>
            </a:endParaRPr>
          </a:p>
          <a:p>
            <a:r>
              <a:rPr lang="en-NZ" b="1" dirty="0">
                <a:solidFill>
                  <a:srgbClr val="111111"/>
                </a:solidFill>
              </a:rPr>
              <a:t>2009 disabled people and their families have been working collaboratively for positive change</a:t>
            </a:r>
          </a:p>
          <a:p>
            <a:r>
              <a:rPr lang="en-NZ" b="1" dirty="0">
                <a:solidFill>
                  <a:srgbClr val="111111"/>
                </a:solidFill>
              </a:rPr>
              <a:t>2013 there has been national leadership by disabled people and their families of the EGL approach</a:t>
            </a:r>
          </a:p>
          <a:p>
            <a:r>
              <a:rPr lang="en-NZ" b="1" dirty="0">
                <a:solidFill>
                  <a:srgbClr val="111111"/>
                </a:solidFill>
              </a:rPr>
              <a:t>2021 there has been a move towards a tripartite approach </a:t>
            </a:r>
            <a:r>
              <a:rPr lang="en-NZ" sz="1400" b="1" dirty="0">
                <a:solidFill>
                  <a:srgbClr val="111111"/>
                </a:solidFill>
              </a:rPr>
              <a:t>i.e. </a:t>
            </a:r>
            <a:r>
              <a:rPr lang="en-NZ" sz="1400" b="1" dirty="0" err="1">
                <a:solidFill>
                  <a:srgbClr val="111111"/>
                </a:solidFill>
              </a:rPr>
              <a:t>Tangata</a:t>
            </a:r>
            <a:r>
              <a:rPr lang="en-NZ" sz="1400" b="1" dirty="0">
                <a:solidFill>
                  <a:srgbClr val="111111"/>
                </a:solidFill>
              </a:rPr>
              <a:t> </a:t>
            </a:r>
            <a:r>
              <a:rPr lang="en-NZ" sz="1400" b="1" dirty="0" err="1">
                <a:solidFill>
                  <a:srgbClr val="111111"/>
                </a:solidFill>
              </a:rPr>
              <a:t>whaikaha</a:t>
            </a:r>
            <a:r>
              <a:rPr lang="en-NZ" sz="1400" b="1" dirty="0">
                <a:solidFill>
                  <a:srgbClr val="111111"/>
                </a:solidFill>
              </a:rPr>
              <a:t> </a:t>
            </a:r>
            <a:r>
              <a:rPr lang="en-NZ" sz="1400" b="1" dirty="0" err="1">
                <a:solidFill>
                  <a:srgbClr val="111111"/>
                </a:solidFill>
              </a:rPr>
              <a:t>Maori</a:t>
            </a:r>
            <a:r>
              <a:rPr lang="en-NZ" sz="1400" b="1" dirty="0">
                <a:solidFill>
                  <a:srgbClr val="111111"/>
                </a:solidFill>
              </a:rPr>
              <a:t>, disabled people and their families + the Crown</a:t>
            </a:r>
          </a:p>
          <a:p>
            <a:endParaRPr lang="en-NZ" b="1" dirty="0">
              <a:solidFill>
                <a:srgbClr val="111111"/>
              </a:solidFill>
            </a:endParaRPr>
          </a:p>
          <a:p>
            <a:endParaRPr lang="en-NZ" b="1" dirty="0">
              <a:solidFill>
                <a:srgbClr val="111111"/>
              </a:solidFill>
            </a:endParaRPr>
          </a:p>
          <a:p>
            <a:endParaRPr lang="en-NZ" b="1" i="0" dirty="0">
              <a:solidFill>
                <a:srgbClr val="111111"/>
              </a:solidFill>
              <a:effectLst/>
            </a:endParaRPr>
          </a:p>
          <a:p>
            <a:endParaRPr lang="en-NZ" b="1" i="0" dirty="0">
              <a:solidFill>
                <a:srgbClr val="111111"/>
              </a:solidFill>
              <a:effectLst/>
            </a:endParaRPr>
          </a:p>
          <a:p>
            <a:endParaRPr lang="en-NZ" b="1" i="0" dirty="0">
              <a:solidFill>
                <a:srgbClr val="111111"/>
              </a:solidFill>
              <a:effectLst/>
            </a:endParaRPr>
          </a:p>
          <a:p>
            <a:endParaRPr lang="en-NZ" b="1" dirty="0"/>
          </a:p>
          <a:p>
            <a:endParaRPr lang="en-NZ" dirty="0"/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718922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904D7-3D3B-548B-6984-9EF1E20E5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sz="3200" b="1" dirty="0">
                <a:solidFill>
                  <a:schemeClr val="tx1"/>
                </a:solidFill>
              </a:rPr>
              <a:t>EGL National Leadership Group (NEGL)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6781EE-EC30-007E-909B-C854995585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NZ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Since its inception in 2013, NEGL has worked to provide credible independent leadership.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NZ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NZ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The EGL National Leadership Group (NEGL), as the kaitiaki of the EGL approach, includes leaders who offer a Māori, </a:t>
            </a:r>
            <a:r>
              <a:rPr lang="en-NZ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Pasefika</a:t>
            </a:r>
            <a:r>
              <a:rPr lang="en-NZ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disabled peoples and family view. </a:t>
            </a:r>
            <a:endParaRPr lang="en-NZ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NZ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NZ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NZ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endParaRPr lang="en-NZ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Google Shape;202;p2" descr="Shape, background pattern, circle&#10;&#10;Description automatically generated">
            <a:extLst>
              <a:ext uri="{FF2B5EF4-FFF2-40B4-BE49-F238E27FC236}">
                <a16:creationId xmlns:a16="http://schemas.microsoft.com/office/drawing/2014/main" id="{D0BBCD6B-7231-D325-55BF-297F1A563FA2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759324" y="4892824"/>
            <a:ext cx="1625352" cy="1584176"/>
          </a:xfrm>
          <a:custGeom>
            <a:avLst/>
            <a:gdLst/>
            <a:ahLst/>
            <a:cxnLst/>
            <a:rect l="l" t="t" r="r" b="b"/>
            <a:pathLst>
              <a:path w="4777381" h="5643794" extrusionOk="0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588389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8D02D7-A754-0843-2FC4-55814F610B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0" lang="en-NZ" altLang="en-US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How NEGL fits in the tripartite landscape</a:t>
            </a:r>
            <a:br>
              <a:rPr kumimoji="0" lang="en-NZ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lang="en-N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4D8770-08D0-6612-095F-DFFAEEF88E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34852"/>
            <a:ext cx="8229600" cy="5242148"/>
          </a:xfrm>
        </p:spPr>
        <p:txBody>
          <a:bodyPr/>
          <a:lstStyle/>
          <a:p>
            <a:pPr marL="0" indent="0">
              <a:buNone/>
            </a:pPr>
            <a:endParaRPr lang="en-NZ" dirty="0"/>
          </a:p>
        </p:txBody>
      </p:sp>
      <p:sp>
        <p:nvSpPr>
          <p:cNvPr id="4" name="Oval 6">
            <a:extLst>
              <a:ext uri="{FF2B5EF4-FFF2-40B4-BE49-F238E27FC236}">
                <a16:creationId xmlns:a16="http://schemas.microsoft.com/office/drawing/2014/main" id="{36D07C59-B740-044F-27E6-7DB9A49FBC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7012" y="3505315"/>
            <a:ext cx="1295400" cy="914400"/>
          </a:xfrm>
          <a:prstGeom prst="ellipse">
            <a:avLst/>
          </a:prstGeom>
          <a:solidFill>
            <a:schemeClr val="bg1"/>
          </a:solidFill>
          <a:ln w="76200">
            <a:solidFill>
              <a:srgbClr val="7030A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Tripartite Forums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Oval 7">
            <a:extLst>
              <a:ext uri="{FF2B5EF4-FFF2-40B4-BE49-F238E27FC236}">
                <a16:creationId xmlns:a16="http://schemas.microsoft.com/office/drawing/2014/main" id="{CC3AB565-E5A9-AD1D-A895-FAC1BDFD15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5012" y="3838244"/>
            <a:ext cx="1739900" cy="1117600"/>
          </a:xfrm>
          <a:prstGeom prst="ellipse">
            <a:avLst/>
          </a:prstGeom>
          <a:solidFill>
            <a:schemeClr val="bg1"/>
          </a:solidFill>
          <a:ln w="76200">
            <a:solidFill>
              <a:srgbClr val="C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TAMA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WOIG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Oval 8">
            <a:extLst>
              <a:ext uri="{FF2B5EF4-FFF2-40B4-BE49-F238E27FC236}">
                <a16:creationId xmlns:a16="http://schemas.microsoft.com/office/drawing/2014/main" id="{CE049417-0CF5-8576-226E-04AD03DE1F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9934" y="3595703"/>
            <a:ext cx="927100" cy="914400"/>
          </a:xfrm>
          <a:prstGeom prst="ellipse">
            <a:avLst/>
          </a:prstGeom>
          <a:solidFill>
            <a:schemeClr val="bg1"/>
          </a:solidFill>
          <a:ln w="76200">
            <a:solidFill>
              <a:srgbClr val="375623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NEGL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Oval 9">
            <a:extLst>
              <a:ext uri="{FF2B5EF4-FFF2-40B4-BE49-F238E27FC236}">
                <a16:creationId xmlns:a16="http://schemas.microsoft.com/office/drawing/2014/main" id="{A50AF792-C935-2341-5FD0-B69A7172FC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8262" y="2111752"/>
            <a:ext cx="1835150" cy="1172785"/>
          </a:xfrm>
          <a:prstGeom prst="ellipse">
            <a:avLst/>
          </a:prstGeom>
          <a:noFill/>
          <a:ln w="76200">
            <a:solidFill>
              <a:srgbClr val="0070C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err="1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Whaikaha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: Rounded Corners 10">
            <a:extLst>
              <a:ext uri="{FF2B5EF4-FFF2-40B4-BE49-F238E27FC236}">
                <a16:creationId xmlns:a16="http://schemas.microsoft.com/office/drawing/2014/main" id="{6984729A-D6E7-CABC-EE81-6163161EAE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8790" y="4651598"/>
            <a:ext cx="2012950" cy="1513706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76200">
            <a:solidFill>
              <a:srgbClr val="0066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bmk="_Hlk108013945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kumimoji="0" lang="en-US" altLang="en-US" sz="1400" b="1" i="0" u="none" strike="noStrike" cap="none" normalizeH="0" baseline="0" dirty="0" bmk="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isabled people and their families via Regional Leadership Groups + Disabled People’s and family networks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: Rounded Corners 11">
            <a:extLst>
              <a:ext uri="{FF2B5EF4-FFF2-40B4-BE49-F238E27FC236}">
                <a16:creationId xmlns:a16="http://schemas.microsoft.com/office/drawing/2014/main" id="{B2AF0FF2-5C57-A7D0-7DF8-537CD94F05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4219" y="2345477"/>
            <a:ext cx="1530350" cy="1041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7150">
            <a:solidFill>
              <a:srgbClr val="C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Māori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US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err="1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altLang="en-US" sz="1400" b="1" i="0" u="none" strike="noStrike" cap="none" normalizeH="0" baseline="0" dirty="0" err="1">
                <a:ln>
                  <a:noFill/>
                </a:ln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āngata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 </a:t>
            </a:r>
            <a:r>
              <a:rPr kumimoji="0" lang="en-US" altLang="en-US" sz="1400" b="1" i="0" u="none" strike="noStrike" cap="none" normalizeH="0" baseline="0" dirty="0" err="1">
                <a:ln>
                  <a:noFill/>
                </a:ln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whaikaha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 Māori me ō </a:t>
            </a:r>
            <a:r>
              <a:rPr kumimoji="0" lang="en-US" altLang="en-US" sz="1400" b="1" i="0" u="none" strike="noStrike" cap="none" normalizeH="0" baseline="0" dirty="0" err="1">
                <a:ln>
                  <a:noFill/>
                </a:ln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rātou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 </a:t>
            </a:r>
            <a:r>
              <a:rPr kumimoji="0" lang="en-US" altLang="en-US" sz="1400" b="1" i="0" u="none" strike="noStrike" cap="none" normalizeH="0" baseline="0" dirty="0" err="1">
                <a:ln>
                  <a:noFill/>
                </a:ln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w</a:t>
            </a:r>
            <a:r>
              <a:rPr kumimoji="0" lang="en-US" altLang="en-US" sz="1400" b="1" i="0" u="none" strike="noStrike" cap="none" normalizeH="0" baseline="0" dirty="0" err="1" bmk="">
                <a:ln>
                  <a:noFill/>
                </a:ln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hānau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: Rounded Corners 12">
            <a:extLst>
              <a:ext uri="{FF2B5EF4-FFF2-40B4-BE49-F238E27FC236}">
                <a16:creationId xmlns:a16="http://schemas.microsoft.com/office/drawing/2014/main" id="{9426B3AC-D162-5C4A-63B0-EB9D0A8305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3484" y="2532132"/>
            <a:ext cx="1530350" cy="62865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76200">
            <a:solidFill>
              <a:srgbClr val="0070C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Crown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176975CE-05AD-F082-5CBC-E76B31DCE229}"/>
              </a:ext>
            </a:extLst>
          </p:cNvPr>
          <p:cNvCxnSpPr/>
          <p:nvPr/>
        </p:nvCxnSpPr>
        <p:spPr>
          <a:xfrm>
            <a:off x="2321743" y="3464404"/>
            <a:ext cx="104775" cy="36195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ED9C4589-48E0-50F6-91E0-20D30C142D5C}"/>
              </a:ext>
            </a:extLst>
          </p:cNvPr>
          <p:cNvCxnSpPr/>
          <p:nvPr/>
        </p:nvCxnSpPr>
        <p:spPr>
          <a:xfrm flipH="1" flipV="1">
            <a:off x="6321487" y="4289094"/>
            <a:ext cx="279400" cy="28575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22F119EA-06D8-E234-771D-2E16AB17AD2C}"/>
              </a:ext>
            </a:extLst>
          </p:cNvPr>
          <p:cNvCxnSpPr>
            <a:cxnSpLocks/>
          </p:cNvCxnSpPr>
          <p:nvPr/>
        </p:nvCxnSpPr>
        <p:spPr>
          <a:xfrm flipH="1">
            <a:off x="5323678" y="2894250"/>
            <a:ext cx="485034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7786808-9D8D-B9FF-4C45-E3862F4EE566}"/>
              </a:ext>
            </a:extLst>
          </p:cNvPr>
          <p:cNvCxnSpPr/>
          <p:nvPr/>
        </p:nvCxnSpPr>
        <p:spPr>
          <a:xfrm flipV="1">
            <a:off x="3372740" y="4203815"/>
            <a:ext cx="292100" cy="215900"/>
          </a:xfrm>
          <a:prstGeom prst="straightConnector1">
            <a:avLst/>
          </a:prstGeom>
          <a:ln w="28575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A13AF23-C8EA-6340-7077-9B018D2AA4C0}"/>
              </a:ext>
            </a:extLst>
          </p:cNvPr>
          <p:cNvCxnSpPr/>
          <p:nvPr/>
        </p:nvCxnSpPr>
        <p:spPr>
          <a:xfrm>
            <a:off x="4984065" y="4068874"/>
            <a:ext cx="292100" cy="50800"/>
          </a:xfrm>
          <a:prstGeom prst="straightConnector1">
            <a:avLst/>
          </a:prstGeom>
          <a:ln w="28575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2FC2254F-E07E-13B2-BD00-3758AF8F4D35}"/>
              </a:ext>
            </a:extLst>
          </p:cNvPr>
          <p:cNvCxnSpPr/>
          <p:nvPr/>
        </p:nvCxnSpPr>
        <p:spPr>
          <a:xfrm>
            <a:off x="4395837" y="3302115"/>
            <a:ext cx="0" cy="203200"/>
          </a:xfrm>
          <a:prstGeom prst="straightConnector1">
            <a:avLst/>
          </a:prstGeom>
          <a:ln w="28575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Rectangle 22">
            <a:extLst>
              <a:ext uri="{FF2B5EF4-FFF2-40B4-BE49-F238E27FC236}">
                <a16:creationId xmlns:a16="http://schemas.microsoft.com/office/drawing/2014/main" id="{4B62FCB1-257F-0DDA-E42E-D1DDB5062F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5012" y="2051605"/>
            <a:ext cx="184731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NZ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NZ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NZ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C45230A-227B-7913-9A9A-5FFA46E1F25D}"/>
              </a:ext>
            </a:extLst>
          </p:cNvPr>
          <p:cNvSpPr txBox="1"/>
          <p:nvPr/>
        </p:nvSpPr>
        <p:spPr>
          <a:xfrm>
            <a:off x="1004340" y="5610078"/>
            <a:ext cx="3207620" cy="831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NZ" sz="1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NEGL – EGL National Leadership Group</a:t>
            </a:r>
            <a:endParaRPr lang="en-NZ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NZ" sz="1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TAMA – </a:t>
            </a:r>
            <a:r>
              <a:rPr lang="en-NZ" sz="1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</a:t>
            </a:r>
            <a:r>
              <a:rPr lang="en-NZ" sz="1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NZ" sz="1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Ao</a:t>
            </a:r>
            <a:r>
              <a:rPr lang="en-NZ" sz="1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NZ" sz="1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Marama</a:t>
            </a:r>
            <a:r>
              <a:rPr lang="en-NZ" sz="1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Aotearoa</a:t>
            </a:r>
            <a:endParaRPr lang="en-NZ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NZ" sz="1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WOIG – </a:t>
            </a:r>
            <a:r>
              <a:rPr lang="en-NZ" sz="1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Whānau</a:t>
            </a:r>
            <a:r>
              <a:rPr lang="en-NZ" sz="1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Ora Interface Group</a:t>
            </a:r>
            <a:endParaRPr lang="en-NZ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35498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9E8887-E063-3F6A-6024-8E99999535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sz="3600" b="1" dirty="0">
                <a:solidFill>
                  <a:schemeClr val="tx1"/>
                </a:solidFill>
              </a:rPr>
              <a:t>Partnership Landscape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A1DDCD-B38F-FFCE-B093-95FCE2B32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 dirty="0"/>
          </a:p>
          <a:p>
            <a:r>
              <a:rPr lang="en-NZ" b="1" dirty="0"/>
              <a:t>The Better Outcomes Partnership Group</a:t>
            </a:r>
          </a:p>
          <a:p>
            <a:pPr lvl="2"/>
            <a:r>
              <a:rPr lang="en-NZ" dirty="0"/>
              <a:t>What needs to happens (high level priorities, direction and strategy)</a:t>
            </a:r>
          </a:p>
          <a:p>
            <a:r>
              <a:rPr lang="en-NZ" b="1" dirty="0"/>
              <a:t>The Community Reference Group</a:t>
            </a:r>
          </a:p>
          <a:p>
            <a:pPr lvl="2"/>
            <a:r>
              <a:rPr lang="en-NZ" dirty="0"/>
              <a:t>How things can happen (implementing the “what”)</a:t>
            </a:r>
          </a:p>
          <a:p>
            <a:r>
              <a:rPr lang="en-NZ" b="1" dirty="0"/>
              <a:t>The Insights Alliance</a:t>
            </a:r>
          </a:p>
          <a:p>
            <a:pPr lvl="2"/>
            <a:r>
              <a:rPr lang="en-NZ" dirty="0"/>
              <a:t>How well things are going (supporting, adapting …)</a:t>
            </a:r>
          </a:p>
          <a:p>
            <a:r>
              <a:rPr lang="en-NZ" b="1" dirty="0"/>
              <a:t>Working Groups</a:t>
            </a:r>
          </a:p>
          <a:p>
            <a:pPr lvl="2"/>
            <a:r>
              <a:rPr lang="en-NZ" dirty="0"/>
              <a:t>Diverse networks doing detailed work    </a:t>
            </a:r>
          </a:p>
          <a:p>
            <a:pPr lvl="2"/>
            <a:endParaRPr lang="en-NZ" dirty="0"/>
          </a:p>
          <a:p>
            <a:endParaRPr lang="en-NZ" dirty="0"/>
          </a:p>
          <a:p>
            <a:endParaRPr lang="en-NZ" dirty="0"/>
          </a:p>
        </p:txBody>
      </p:sp>
      <p:pic>
        <p:nvPicPr>
          <p:cNvPr id="4" name="Google Shape;202;p2" descr="Shape, background pattern, circle&#10;&#10;Description automatically generated">
            <a:extLst>
              <a:ext uri="{FF2B5EF4-FFF2-40B4-BE49-F238E27FC236}">
                <a16:creationId xmlns:a16="http://schemas.microsoft.com/office/drawing/2014/main" id="{439AD65D-6975-07C5-DFAD-CD561F043BB1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516216" y="3789040"/>
            <a:ext cx="2242592" cy="2151836"/>
          </a:xfrm>
          <a:custGeom>
            <a:avLst/>
            <a:gdLst/>
            <a:ahLst/>
            <a:cxnLst/>
            <a:rect l="l" t="t" r="r" b="b"/>
            <a:pathLst>
              <a:path w="4777381" h="5643794" extrusionOk="0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280925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95C8B5-4110-4AB4-2CB8-0FE308DDB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sz="3600" b="1" dirty="0">
                <a:solidFill>
                  <a:schemeClr val="tx1"/>
                </a:solidFill>
              </a:rPr>
              <a:t>NEGLs role in partnership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82344D9B-4F7A-AC18-FE44-92DDB5D7CB9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4682745"/>
              </p:ext>
            </p:extLst>
          </p:nvPr>
        </p:nvGraphicFramePr>
        <p:xfrm>
          <a:off x="457200" y="1600200"/>
          <a:ext cx="82296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907846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F2257-25B3-15FB-2859-9E3A883B7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NZ" b="1" dirty="0">
                <a:solidFill>
                  <a:schemeClr val="tx1"/>
                </a:solidFill>
              </a:rPr>
              <a:t>How NEGL, Regional Leadership Groups and Core Group connect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176400-FD0C-A57A-C756-C7629E3716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 dirty="0"/>
          </a:p>
          <a:p>
            <a:r>
              <a:rPr lang="en-NZ" dirty="0"/>
              <a:t>NEGL - a national perspective </a:t>
            </a:r>
          </a:p>
          <a:p>
            <a:r>
              <a:rPr lang="en-NZ" dirty="0"/>
              <a:t>RLGs - regional leadership</a:t>
            </a:r>
          </a:p>
          <a:p>
            <a:r>
              <a:rPr lang="en-NZ" dirty="0"/>
              <a:t>Core Groups – local mandate from inclusive forums</a:t>
            </a:r>
          </a:p>
          <a:p>
            <a:endParaRPr lang="en-NZ" dirty="0"/>
          </a:p>
          <a:p>
            <a:pPr marL="0" indent="0">
              <a:buNone/>
            </a:pPr>
            <a:r>
              <a:rPr lang="en-NZ" dirty="0"/>
              <a:t>The three groups are:</a:t>
            </a:r>
          </a:p>
          <a:p>
            <a:pPr marL="0" indent="0">
              <a:buNone/>
            </a:pPr>
            <a:endParaRPr lang="en-NZ" dirty="0"/>
          </a:p>
          <a:p>
            <a:r>
              <a:rPr lang="en-NZ" dirty="0"/>
              <a:t>Interconnected</a:t>
            </a:r>
          </a:p>
          <a:p>
            <a:r>
              <a:rPr lang="en-NZ" dirty="0"/>
              <a:t>Mutual</a:t>
            </a:r>
          </a:p>
          <a:p>
            <a:r>
              <a:rPr lang="en-NZ" dirty="0"/>
              <a:t>Provide a way for shared influencing</a:t>
            </a:r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570406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41755</TotalTime>
  <Words>1620</Words>
  <Application>Microsoft Office PowerPoint</Application>
  <PresentationFormat>On-screen Show (4:3)</PresentationFormat>
  <Paragraphs>204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Arial</vt:lpstr>
      <vt:lpstr>Calibri</vt:lpstr>
      <vt:lpstr>Nunito</vt:lpstr>
      <vt:lpstr>Roboto</vt:lpstr>
      <vt:lpstr>Segoe UI</vt:lpstr>
      <vt:lpstr>Symbol</vt:lpstr>
      <vt:lpstr>Times New Roman</vt:lpstr>
      <vt:lpstr>Verdana</vt:lpstr>
      <vt:lpstr>1_Clarity</vt:lpstr>
      <vt:lpstr>LEADERSHIP OF  The Enabling Good Lives Approach</vt:lpstr>
      <vt:lpstr>Vision</vt:lpstr>
      <vt:lpstr>Independent Voice</vt:lpstr>
      <vt:lpstr>EGL Whakapapa (Leadership)</vt:lpstr>
      <vt:lpstr>EGL National Leadership Group (NEGL)</vt:lpstr>
      <vt:lpstr>How NEGL fits in the tripartite landscape </vt:lpstr>
      <vt:lpstr>Partnership Landscape</vt:lpstr>
      <vt:lpstr>NEGLs role in partnership</vt:lpstr>
      <vt:lpstr>How NEGL, Regional Leadership Groups and Core Group connect</vt:lpstr>
      <vt:lpstr>Regional Leadership Groups (RLGs)</vt:lpstr>
      <vt:lpstr>Core Groups</vt:lpstr>
      <vt:lpstr>A space for existing and emerging leaders</vt:lpstr>
    </vt:vector>
  </TitlesOfParts>
  <Company>Ministry of Social Development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Christine Potts</dc:creator>
  <cp:lastModifiedBy>Mark Benjamin</cp:lastModifiedBy>
  <cp:revision>240</cp:revision>
  <dcterms:created xsi:type="dcterms:W3CDTF">2017-04-09T20:56:26Z</dcterms:created>
  <dcterms:modified xsi:type="dcterms:W3CDTF">2022-10-30T22:55:46Z</dcterms:modified>
</cp:coreProperties>
</file>