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4014" r:id="rId1"/>
    <p:sldMasterId id="2147484038" r:id="rId2"/>
  </p:sldMasterIdLst>
  <p:notesMasterIdLst>
    <p:notesMasterId r:id="rId17"/>
  </p:notesMasterIdLst>
  <p:sldIdLst>
    <p:sldId id="256" r:id="rId3"/>
    <p:sldId id="294" r:id="rId4"/>
    <p:sldId id="258" r:id="rId5"/>
    <p:sldId id="335" r:id="rId6"/>
    <p:sldId id="336" r:id="rId7"/>
    <p:sldId id="333" r:id="rId8"/>
    <p:sldId id="273" r:id="rId9"/>
    <p:sldId id="265" r:id="rId10"/>
    <p:sldId id="318" r:id="rId11"/>
    <p:sldId id="321" r:id="rId12"/>
    <p:sldId id="322" r:id="rId13"/>
    <p:sldId id="323" r:id="rId14"/>
    <p:sldId id="324" r:id="rId15"/>
    <p:sldId id="33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1pPr>
    <a:lvl2pPr marL="4572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2pPr>
    <a:lvl3pPr marL="9144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3pPr>
    <a:lvl4pPr marL="13716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4pPr>
    <a:lvl5pPr marL="1828800" algn="l" rtl="0" fontAlgn="base">
      <a:spcBef>
        <a:spcPct val="0"/>
      </a:spcBef>
      <a:spcAft>
        <a:spcPct val="0"/>
      </a:spcAft>
      <a:defRPr kern="1200">
        <a:solidFill>
          <a:schemeClr val="tx1"/>
        </a:solidFill>
        <a:latin typeface="Arial" pitchFamily="-104" charset="0"/>
        <a:ea typeface="ＭＳ Ｐゴシック" pitchFamily="-104" charset="-128"/>
        <a:cs typeface="ＭＳ Ｐゴシック" pitchFamily="-104" charset="-128"/>
      </a:defRPr>
    </a:lvl5pPr>
    <a:lvl6pPr marL="22860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6pPr>
    <a:lvl7pPr marL="27432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7pPr>
    <a:lvl8pPr marL="32004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8pPr>
    <a:lvl9pPr marL="3657600" algn="l" defTabSz="457200" rtl="0" eaLnBrk="1" latinLnBrk="0" hangingPunct="1">
      <a:defRPr kern="1200">
        <a:solidFill>
          <a:schemeClr val="tx1"/>
        </a:solidFill>
        <a:latin typeface="Arial" pitchFamily="-104" charset="0"/>
        <a:ea typeface="ＭＳ Ｐゴシック" pitchFamily="-104" charset="-128"/>
        <a:cs typeface="ＭＳ Ｐゴシック" pitchFamily="-10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8000"/>
    <a:srgbClr val="000000"/>
    <a:srgbClr val="006600"/>
    <a:srgbClr val="2B4212"/>
    <a:srgbClr val="669900"/>
    <a:srgbClr val="66E056"/>
    <a:srgbClr val="336600"/>
    <a:srgbClr val="2234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78153" autoAdjust="0"/>
  </p:normalViewPr>
  <p:slideViewPr>
    <p:cSldViewPr>
      <p:cViewPr varScale="1">
        <p:scale>
          <a:sx n="89" d="100"/>
          <a:sy n="89" d="100"/>
        </p:scale>
        <p:origin x="2262" y="90"/>
      </p:cViewPr>
      <p:guideLst>
        <p:guide orient="horz" pos="2160"/>
        <p:guide pos="2880"/>
      </p:guideLst>
    </p:cSldViewPr>
  </p:slideViewPr>
  <p:outlineViewPr>
    <p:cViewPr>
      <p:scale>
        <a:sx n="33" d="100"/>
        <a:sy n="33" d="100"/>
      </p:scale>
      <p:origin x="0" y="51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4" charset="0"/>
              </a:defRPr>
            </a:lvl1pPr>
          </a:lstStyle>
          <a:p>
            <a:fld id="{9112E7C1-43BB-AB40-B493-AD5BFB1BFCC2}" type="datetime1">
              <a:rPr lang="en-NZ"/>
              <a:pPr/>
              <a:t>31/10/2022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4" charset="0"/>
              </a:defRPr>
            </a:lvl1pPr>
          </a:lstStyle>
          <a:p>
            <a:fld id="{3A959D3B-7168-4E4C-84F2-4F6F8A0EA62D}" type="slidenum">
              <a:rPr lang="en-NZ"/>
              <a:pPr/>
              <a:t>‹#›</a:t>
            </a:fld>
            <a:endParaRPr lang="en-NZ"/>
          </a:p>
        </p:txBody>
      </p:sp>
    </p:spTree>
    <p:extLst>
      <p:ext uri="{BB962C8B-B14F-4D97-AF65-F5344CB8AC3E}">
        <p14:creationId xmlns:p14="http://schemas.microsoft.com/office/powerpoint/2010/main" val="359557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families will have input into designing and governing systems, supports and services.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families have increased choice.  These choices range from managing all of their resources themselves to choosing to buy support from service providers.  Some individuals and families may choose a mix of  options. Others may want the  “say so” regarding their resources but have an organisation manage some or all of the tasks associated with making things happen.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families will be able to connect with networks of disabled people and/or families to give them ideas about the choices they can make and the wide range of options that are possible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families will have key roles in the monitoring and evaluation of any systems, supports and services e.g. the MEAL approach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10</a:t>
            </a:fld>
            <a:endParaRPr lang="en-NZ"/>
          </a:p>
        </p:txBody>
      </p:sp>
    </p:spTree>
    <p:extLst>
      <p:ext uri="{BB962C8B-B14F-4D97-AF65-F5344CB8AC3E}">
        <p14:creationId xmlns:p14="http://schemas.microsoft.com/office/powerpoint/2010/main" val="293371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operate with a clear set of principles and expected outcomes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negotiate how they work on a person by person and/or family by family basis.  Note: This will initially be informed by the disabled person’s plan.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experience one monitoring and evaluation process that is developmental.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operate according to a facilitation based approach i.e. make it easier for individuals and families to achieve their goals by tailoring supports rather than the provision of a set range of service types.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work to ensure community (generic) options are exhausted before specialist services are considered.</a:t>
            </a:r>
          </a:p>
          <a:p>
            <a:pPr marL="171450" lvl="0" indent="-171450">
              <a:buFont typeface="Arial" panose="020B0604020202020204" pitchFamily="34" charset="0"/>
              <a:buChar char="•"/>
            </a:pPr>
            <a:r>
              <a:rPr lang="en-NZ" sz="1200" dirty="0"/>
              <a:t>operate with significantly reduced bureaucratic restrictions and experience the “system” as being supportive of innovation.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11</a:t>
            </a:fld>
            <a:endParaRPr lang="en-NZ"/>
          </a:p>
        </p:txBody>
      </p:sp>
    </p:spTree>
    <p:extLst>
      <p:ext uri="{BB962C8B-B14F-4D97-AF65-F5344CB8AC3E}">
        <p14:creationId xmlns:p14="http://schemas.microsoft.com/office/powerpoint/2010/main" val="2555494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The intent of the Enabling Good Lives approach is to make changes so that disabled people and their families have control of their lives.  This includes having the “say so” in how resources are used. An objective of Enabling Good Lives is to increase choice and not eliminate existing options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A diverse group of people is included in the term “disabled people”.  Disabled persons and their families require different supports, services and approaches in order to achieve equity. Enabling Good Lives recognises people live in varied communities.  With the Enabling Good Lives approach, some things will be the same around the country (i.e. principles, general outcomes and monitoring processes) but some communities may need to do things differently to suit their specific circumstances and preferences.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The Enabling Good Lives approach respects the central importance of family/</a:t>
            </a:r>
            <a:r>
              <a:rPr lang="en-NZ" sz="1200" dirty="0" err="1"/>
              <a:t>whānau</a:t>
            </a:r>
            <a:r>
              <a:rPr lang="en-NZ" sz="1200"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Enabling Good Lives is both about a whole new way of doing things (i.e. systems change) and about supports and services doing things in different ways (i.e. service transformation). The Enabling Good Lives approach is based on the belief that for disabled people and family/</a:t>
            </a:r>
            <a:r>
              <a:rPr lang="en-NZ" sz="1200" dirty="0" err="1"/>
              <a:t>whānau</a:t>
            </a:r>
            <a:r>
              <a:rPr lang="en-NZ" sz="1200" dirty="0"/>
              <a:t> to experience real choice and control, complete system change is required i.e. Enabling Good Lives is not an “add on” to the existing system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Enabling Good Lives stresses the critical importance of change being across Ministries,  ‘joined up’, strategic and consistent with the expectation and aspiration expressed by disabled people and family/</a:t>
            </a:r>
            <a:r>
              <a:rPr lang="en-NZ" sz="1200" dirty="0" err="1"/>
              <a:t>whānau</a:t>
            </a: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Disabled people, their organisations and family/</a:t>
            </a:r>
            <a:r>
              <a:rPr lang="en-NZ" sz="1200" dirty="0" err="1"/>
              <a:t>whānau</a:t>
            </a:r>
            <a:r>
              <a:rPr lang="en-NZ" sz="1200" dirty="0"/>
              <a:t> national networks must have key roles in both National and Regional Governance of the system’s transformation and the new approaches that are created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13</a:t>
            </a:fld>
            <a:endParaRPr lang="en-NZ"/>
          </a:p>
        </p:txBody>
      </p:sp>
    </p:spTree>
    <p:extLst>
      <p:ext uri="{BB962C8B-B14F-4D97-AF65-F5344CB8AC3E}">
        <p14:creationId xmlns:p14="http://schemas.microsoft.com/office/powerpoint/2010/main" val="113698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All supports and services will move towards an approach that makes it easier for disabled people and  their families to create good lives for themselves in the community i.e. towards ‘facilitation’ and away from ‘provision’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A primary focus for services is to assist disabled people and families to access and contribute to community based (generic) options, supports and services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All Enabling Good Lives initiatives are developed with the reasonable expectation they can improve supports and services according to the perspective of disabled persons and their families  i.e. do no harm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14</a:t>
            </a:fld>
            <a:endParaRPr lang="en-NZ"/>
          </a:p>
        </p:txBody>
      </p:sp>
    </p:spTree>
    <p:extLst>
      <p:ext uri="{BB962C8B-B14F-4D97-AF65-F5344CB8AC3E}">
        <p14:creationId xmlns:p14="http://schemas.microsoft.com/office/powerpoint/2010/main" val="50055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Disabled people and families have been clear about what is needed. Now is the time for positive change</a:t>
            </a:r>
          </a:p>
        </p:txBody>
      </p:sp>
      <p:sp>
        <p:nvSpPr>
          <p:cNvPr id="4" name="Slide Number Placeholder 3"/>
          <p:cNvSpPr>
            <a:spLocks noGrp="1"/>
          </p:cNvSpPr>
          <p:nvPr>
            <p:ph type="sldNum" sz="quarter" idx="5"/>
          </p:nvPr>
        </p:nvSpPr>
        <p:spPr/>
        <p:txBody>
          <a:bodyPr/>
          <a:lstStyle/>
          <a:p>
            <a:fld id="{3A959D3B-7168-4E4C-84F2-4F6F8A0EA62D}" type="slidenum">
              <a:rPr lang="en-NZ" smtClean="0"/>
              <a:pPr/>
              <a:t>2</a:t>
            </a:fld>
            <a:endParaRPr lang="en-NZ"/>
          </a:p>
        </p:txBody>
      </p:sp>
    </p:spTree>
    <p:extLst>
      <p:ext uri="{BB962C8B-B14F-4D97-AF65-F5344CB8AC3E}">
        <p14:creationId xmlns:p14="http://schemas.microsoft.com/office/powerpoint/2010/main" val="169805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The EGL vision provides the direction for change</a:t>
            </a:r>
            <a:endParaRPr dirty="0"/>
          </a:p>
        </p:txBody>
      </p:sp>
      <p:sp>
        <p:nvSpPr>
          <p:cNvPr id="196" name="Google Shape;1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dirty="0">
                <a:solidFill>
                  <a:srgbClr val="000000"/>
                </a:solidFill>
                <a:effectLst/>
                <a:latin typeface="Open Sans" panose="020B0606030504020204" pitchFamily="34" charset="0"/>
                <a:ea typeface="Open Sans" panose="020B0606030504020204" pitchFamily="34" charset="0"/>
              </a:rPr>
              <a:t>Self-determination</a:t>
            </a:r>
            <a:endParaRPr lang="en-NZ" sz="1800" dirty="0">
              <a:effectLst/>
              <a:latin typeface="Calibri" panose="020F0502020204030204" pitchFamily="34" charset="0"/>
              <a:ea typeface="Calibri" panose="020F0502020204030204" pitchFamily="34" charset="0"/>
            </a:endParaRPr>
          </a:p>
          <a:p>
            <a:pPr>
              <a:lnSpc>
                <a:spcPct val="107000"/>
              </a:lnSpc>
              <a:spcAft>
                <a:spcPts val="600"/>
              </a:spcAft>
            </a:pPr>
            <a:r>
              <a:rPr lang="en-NZ" sz="1800" dirty="0">
                <a:solidFill>
                  <a:srgbClr val="000000"/>
                </a:solidFill>
                <a:effectLst/>
                <a:latin typeface="Open Sans" panose="020B0606030504020204" pitchFamily="34" charset="0"/>
                <a:ea typeface="Open Sans" panose="020B0606030504020204" pitchFamily="34" charset="0"/>
              </a:rPr>
              <a:t>Disabled people are in control of their lives.</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Beginning early</a:t>
            </a:r>
            <a:endParaRPr lang="en-NZ" sz="1800" b="1" dirty="0">
              <a:solidFill>
                <a:srgbClr val="1F3863"/>
              </a:solidFill>
              <a:effectLst/>
              <a:latin typeface="Calibri" panose="020F0502020204030204" pitchFamily="34" charset="0"/>
            </a:endParaRPr>
          </a:p>
          <a:p>
            <a:pPr>
              <a:lnSpc>
                <a:spcPct val="107000"/>
              </a:lnSpc>
              <a:spcAft>
                <a:spcPts val="600"/>
              </a:spcAft>
            </a:pPr>
            <a:r>
              <a:rPr lang="en-NZ" sz="1800" dirty="0">
                <a:solidFill>
                  <a:srgbClr val="000000"/>
                </a:solidFill>
                <a:effectLst/>
                <a:latin typeface="Open Sans" panose="020B0606030504020204" pitchFamily="34" charset="0"/>
                <a:ea typeface="Open Sans" panose="020B0606030504020204" pitchFamily="34" charset="0"/>
              </a:rPr>
              <a:t>Invest early in families and </a:t>
            </a:r>
            <a:r>
              <a:rPr lang="en-NZ" sz="1800" dirty="0" err="1">
                <a:solidFill>
                  <a:srgbClr val="000000"/>
                </a:solidFill>
                <a:effectLst/>
                <a:latin typeface="Open Sans" panose="020B0606030504020204" pitchFamily="34" charset="0"/>
                <a:ea typeface="Open Sans" panose="020B0606030504020204" pitchFamily="34" charset="0"/>
              </a:rPr>
              <a:t>whānau</a:t>
            </a:r>
            <a:r>
              <a:rPr lang="en-NZ" sz="1800" dirty="0">
                <a:solidFill>
                  <a:srgbClr val="000000"/>
                </a:solidFill>
                <a:effectLst/>
                <a:latin typeface="Open Sans" panose="020B0606030504020204" pitchFamily="34" charset="0"/>
                <a:ea typeface="Open Sans" panose="020B0606030504020204" pitchFamily="34" charset="0"/>
              </a:rPr>
              <a:t> to support them; to be aspirational for their disabled child; to build community and natural support; and to support disabled children to become independent, rather than waiting for a crisis before support is available.</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Person-centred</a:t>
            </a:r>
            <a:endParaRPr lang="en-NZ" sz="1800" b="1" dirty="0">
              <a:solidFill>
                <a:srgbClr val="1F3863"/>
              </a:solidFill>
              <a:effectLst/>
              <a:latin typeface="Calibri" panose="020F0502020204030204" pitchFamily="34" charset="0"/>
            </a:endParaRPr>
          </a:p>
          <a:p>
            <a:pPr>
              <a:lnSpc>
                <a:spcPct val="107000"/>
              </a:lnSpc>
              <a:spcAft>
                <a:spcPts val="1500"/>
              </a:spcAft>
            </a:pPr>
            <a:r>
              <a:rPr lang="en-NZ" sz="1800" dirty="0">
                <a:solidFill>
                  <a:srgbClr val="000000"/>
                </a:solidFill>
                <a:effectLst/>
                <a:latin typeface="Open Sans" panose="020B0606030504020204" pitchFamily="34" charset="0"/>
                <a:ea typeface="Open Sans" panose="020B0606030504020204" pitchFamily="34" charset="0"/>
              </a:rPr>
              <a:t>Disabled people have supports that are tailored to their individual needs and goals, and that take a whole life approach rather than being split across programmes.</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Ordinary life outcomes</a:t>
            </a:r>
            <a:endParaRPr lang="en-NZ" sz="1800" b="1" dirty="0">
              <a:solidFill>
                <a:srgbClr val="1F3863"/>
              </a:solidFill>
              <a:effectLst/>
              <a:latin typeface="Calibri" panose="020F0502020204030204" pitchFamily="34" charset="0"/>
            </a:endParaRPr>
          </a:p>
          <a:p>
            <a:pPr>
              <a:lnSpc>
                <a:spcPct val="107000"/>
              </a:lnSpc>
              <a:spcAft>
                <a:spcPts val="1500"/>
              </a:spcAft>
            </a:pPr>
            <a:r>
              <a:rPr lang="en-NZ" sz="1800" dirty="0">
                <a:solidFill>
                  <a:srgbClr val="000000"/>
                </a:solidFill>
                <a:effectLst/>
                <a:latin typeface="Open Sans" panose="020B0606030504020204" pitchFamily="34" charset="0"/>
                <a:ea typeface="Open Sans" panose="020B0606030504020204" pitchFamily="34" charset="0"/>
              </a:rPr>
              <a:t>Disabled people are supported to live an everyday life in everyday places; and are regarded as citizens with opportunities for learning, employment, having a home and family, and social participation - like others at similar stages of life.</a:t>
            </a:r>
            <a:endParaRPr lang="en-NZ" sz="1800" dirty="0">
              <a:effectLst/>
              <a:latin typeface="Calibri" panose="020F0502020204030204" pitchFamily="34" charset="0"/>
              <a:ea typeface="Calibri" panose="020F0502020204030204" pitchFamily="34" charset="0"/>
            </a:endParaRPr>
          </a:p>
          <a:p>
            <a:pPr>
              <a:lnSpc>
                <a:spcPct val="107000"/>
              </a:lnSpc>
              <a:spcBef>
                <a:spcPts val="1650"/>
              </a:spcBef>
            </a:pPr>
            <a:r>
              <a:rPr lang="en-NZ" sz="1800" b="1" dirty="0">
                <a:solidFill>
                  <a:srgbClr val="000000"/>
                </a:solidFill>
                <a:effectLst/>
                <a:latin typeface="Open Sans" panose="020B0606030504020204" pitchFamily="34" charset="0"/>
                <a:ea typeface="Open Sans" panose="020B0606030504020204" pitchFamily="34" charset="0"/>
              </a:rPr>
              <a:t>Mainstream first</a:t>
            </a:r>
            <a:endParaRPr lang="en-NZ" sz="1800" b="1" dirty="0">
              <a:solidFill>
                <a:srgbClr val="1F3863"/>
              </a:solidFill>
              <a:effectLst/>
              <a:latin typeface="Calibri" panose="020F0502020204030204" pitchFamily="34" charset="0"/>
            </a:endParaRPr>
          </a:p>
          <a:p>
            <a:pPr>
              <a:lnSpc>
                <a:spcPct val="107000"/>
              </a:lnSpc>
              <a:spcAft>
                <a:spcPts val="1500"/>
              </a:spcAft>
            </a:pPr>
            <a:r>
              <a:rPr lang="en-NZ" sz="1800" dirty="0">
                <a:solidFill>
                  <a:srgbClr val="000000"/>
                </a:solidFill>
                <a:effectLst/>
                <a:latin typeface="Open Sans" panose="020B0606030504020204" pitchFamily="34" charset="0"/>
                <a:ea typeface="Open Sans" panose="020B0606030504020204" pitchFamily="34" charset="0"/>
              </a:rPr>
              <a:t>Disabled people are supported to access mainstream services before specialist disability services.</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Mana enhancing</a:t>
            </a:r>
            <a:endParaRPr lang="en-NZ" sz="1800" b="1" dirty="0">
              <a:solidFill>
                <a:srgbClr val="1F3863"/>
              </a:solidFill>
              <a:effectLst/>
              <a:latin typeface="Calibri" panose="020F0502020204030204" pitchFamily="34" charset="0"/>
            </a:endParaRPr>
          </a:p>
          <a:p>
            <a:pPr>
              <a:lnSpc>
                <a:spcPct val="107000"/>
              </a:lnSpc>
              <a:spcAft>
                <a:spcPts val="1500"/>
              </a:spcAft>
            </a:pPr>
            <a:r>
              <a:rPr lang="en-NZ" sz="1800" dirty="0">
                <a:solidFill>
                  <a:srgbClr val="000000"/>
                </a:solidFill>
                <a:effectLst/>
                <a:latin typeface="Open Sans" panose="020B0606030504020204" pitchFamily="34" charset="0"/>
                <a:ea typeface="Open Sans" panose="020B0606030504020204" pitchFamily="34" charset="0"/>
              </a:rPr>
              <a:t>The abilities and contributions of disabled people and their families are recognised and respected.</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Easy to use</a:t>
            </a:r>
            <a:endParaRPr lang="en-NZ" sz="1800" b="1" dirty="0">
              <a:solidFill>
                <a:srgbClr val="1F3863"/>
              </a:solidFill>
              <a:effectLst/>
              <a:latin typeface="Calibri" panose="020F0502020204030204" pitchFamily="34" charset="0"/>
            </a:endParaRPr>
          </a:p>
          <a:p>
            <a:pPr>
              <a:lnSpc>
                <a:spcPct val="107000"/>
              </a:lnSpc>
              <a:spcAft>
                <a:spcPts val="1500"/>
              </a:spcAft>
            </a:pPr>
            <a:r>
              <a:rPr lang="en-NZ" sz="1800" dirty="0">
                <a:solidFill>
                  <a:srgbClr val="000000"/>
                </a:solidFill>
                <a:effectLst/>
                <a:latin typeface="Open Sans" panose="020B0606030504020204" pitchFamily="34" charset="0"/>
                <a:ea typeface="Open Sans" panose="020B0606030504020204" pitchFamily="34" charset="0"/>
              </a:rPr>
              <a:t>Disabled people have supports that are simple to use and flexible.</a:t>
            </a:r>
            <a:endParaRPr lang="en-NZ" sz="1800" dirty="0">
              <a:effectLst/>
              <a:latin typeface="Calibri" panose="020F0502020204030204" pitchFamily="34" charset="0"/>
              <a:ea typeface="Calibri" panose="020F0502020204030204" pitchFamily="34" charset="0"/>
            </a:endParaRPr>
          </a:p>
          <a:p>
            <a:pPr>
              <a:lnSpc>
                <a:spcPct val="107000"/>
              </a:lnSpc>
              <a:spcBef>
                <a:spcPts val="1200"/>
              </a:spcBef>
            </a:pPr>
            <a:r>
              <a:rPr lang="en-NZ" sz="1800" b="1" dirty="0">
                <a:solidFill>
                  <a:srgbClr val="000000"/>
                </a:solidFill>
                <a:effectLst/>
                <a:latin typeface="Open Sans" panose="020B0606030504020204" pitchFamily="34" charset="0"/>
                <a:ea typeface="Open Sans" panose="020B0606030504020204" pitchFamily="34" charset="0"/>
              </a:rPr>
              <a:t>Relationship building</a:t>
            </a:r>
            <a:endParaRPr lang="en-NZ" sz="1800" b="1" dirty="0">
              <a:solidFill>
                <a:srgbClr val="1F3863"/>
              </a:solidFill>
              <a:effectLst/>
              <a:latin typeface="Calibri" panose="020F0502020204030204" pitchFamily="34" charset="0"/>
            </a:endParaRPr>
          </a:p>
          <a:p>
            <a:r>
              <a:rPr lang="en-NZ" sz="1800" dirty="0">
                <a:effectLst/>
                <a:latin typeface="Open Sans" panose="020B0606030504020204" pitchFamily="34" charset="0"/>
                <a:ea typeface="Open Sans" panose="020B0606030504020204" pitchFamily="34" charset="0"/>
              </a:rPr>
              <a:t>Supports build and strengthen relationships between disabled people, their </a:t>
            </a:r>
            <a:r>
              <a:rPr lang="en-NZ" sz="1800" dirty="0" err="1">
                <a:effectLst/>
                <a:latin typeface="Open Sans" panose="020B0606030504020204" pitchFamily="34" charset="0"/>
                <a:ea typeface="Open Sans" panose="020B0606030504020204" pitchFamily="34" charset="0"/>
              </a:rPr>
              <a:t>whānau</a:t>
            </a:r>
            <a:r>
              <a:rPr lang="en-NZ" sz="1800" dirty="0">
                <a:effectLst/>
                <a:latin typeface="Open Sans" panose="020B0606030504020204" pitchFamily="34" charset="0"/>
                <a:ea typeface="Open Sans" panose="020B0606030504020204" pitchFamily="34" charset="0"/>
              </a:rPr>
              <a:t> and community. </a:t>
            </a:r>
            <a:r>
              <a:rPr lang="en-NZ" dirty="0"/>
              <a:t>The EGL principles provide the foundation for the change.</a:t>
            </a:r>
          </a:p>
        </p:txBody>
      </p:sp>
      <p:sp>
        <p:nvSpPr>
          <p:cNvPr id="4" name="Slide Number Placeholder 3"/>
          <p:cNvSpPr>
            <a:spLocks noGrp="1"/>
          </p:cNvSpPr>
          <p:nvPr>
            <p:ph type="sldNum" sz="quarter" idx="5"/>
          </p:nvPr>
        </p:nvSpPr>
        <p:spPr/>
        <p:txBody>
          <a:bodyPr/>
          <a:lstStyle/>
          <a:p>
            <a:fld id="{3A959D3B-7168-4E4C-84F2-4F6F8A0EA62D}" type="slidenum">
              <a:rPr lang="en-NZ" smtClean="0"/>
              <a:pPr/>
              <a:t>4</a:t>
            </a:fld>
            <a:endParaRPr lang="en-NZ"/>
          </a:p>
        </p:txBody>
      </p:sp>
    </p:spTree>
    <p:extLst>
      <p:ext uri="{BB962C8B-B14F-4D97-AF65-F5344CB8AC3E}">
        <p14:creationId xmlns:p14="http://schemas.microsoft.com/office/powerpoint/2010/main" val="336221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EGL approach came from disabled people and families.</a:t>
            </a:r>
          </a:p>
          <a:p>
            <a:endParaRPr lang="en-NZ" dirty="0"/>
          </a:p>
          <a:p>
            <a:pPr>
              <a:lnSpc>
                <a:spcPct val="107000"/>
              </a:lnSpc>
              <a:spcAft>
                <a:spcPts val="800"/>
              </a:spcAft>
            </a:pPr>
            <a:r>
              <a:rPr lang="en-NZ" sz="1800" dirty="0">
                <a:effectLst/>
                <a:latin typeface="Open Sans" panose="020B0606030504020204" pitchFamily="34" charset="0"/>
                <a:ea typeface="Open Sans" panose="020B0606030504020204" pitchFamily="34" charset="0"/>
              </a:rPr>
              <a:t>Within the disability sector, there were high expectations that the recommendations from the Social Services Select Committee Inquiry would result in disabled people and family members having leadership of new innovations </a:t>
            </a:r>
            <a:r>
              <a:rPr lang="en-NZ" sz="1800" dirty="0" err="1">
                <a:effectLst/>
                <a:latin typeface="Open Sans" panose="020B0606030504020204" pitchFamily="34" charset="0"/>
                <a:ea typeface="Open Sans" panose="020B0606030504020204" pitchFamily="34" charset="0"/>
              </a:rPr>
              <a:t>ie</a:t>
            </a:r>
            <a:r>
              <a:rPr lang="en-NZ" sz="1800" dirty="0">
                <a:effectLst/>
                <a:latin typeface="Open Sans" panose="020B0606030504020204" pitchFamily="34" charset="0"/>
                <a:ea typeface="Open Sans" panose="020B0606030504020204" pitchFamily="34" charset="0"/>
              </a:rPr>
              <a:t>. a shifting of authority to achieve increased choice and control. Several organisations and networks, governed by disabled people and families, who had been strong contributors to the Select Committee Inquiry were poised to action some of the approaches they had fought to have acknowledged through this process.</a:t>
            </a:r>
            <a:endParaRPr lang="en-NZ" sz="1800" dirty="0">
              <a:effectLst/>
              <a:latin typeface="Calibri" panose="020F0502020204030204" pitchFamily="34" charset="0"/>
              <a:ea typeface="Calibri" panose="020F0502020204030204" pitchFamily="34" charset="0"/>
            </a:endParaRPr>
          </a:p>
          <a:p>
            <a:pPr>
              <a:lnSpc>
                <a:spcPct val="107000"/>
              </a:lnSpc>
              <a:spcAft>
                <a:spcPts val="800"/>
              </a:spcAft>
            </a:pPr>
            <a:r>
              <a:rPr lang="en-NZ" sz="1800" dirty="0">
                <a:effectLst/>
                <a:latin typeface="Open Sans" panose="020B0606030504020204" pitchFamily="34" charset="0"/>
                <a:ea typeface="Open Sans" panose="020B0606030504020204" pitchFamily="34" charset="0"/>
              </a:rPr>
              <a:t>Disabled people’s organisations and family organisations anticipated they would be enabled to use their knowledge, networks and skills to bring about increased choice and control for disabled people and their families. These organisations and networks were dismayed when, rather than their energy and experience being harnessed, the Ministry of Health appeared to “start from scratch”. </a:t>
            </a:r>
            <a:endParaRPr lang="en-NZ" sz="1800" dirty="0">
              <a:effectLst/>
              <a:latin typeface="Calibri" panose="020F0502020204030204" pitchFamily="34" charset="0"/>
              <a:ea typeface="Calibri" panose="020F0502020204030204" pitchFamily="34" charset="0"/>
            </a:endParaRPr>
          </a:p>
          <a:p>
            <a:pPr>
              <a:lnSpc>
                <a:spcPct val="107000"/>
              </a:lnSpc>
              <a:spcAft>
                <a:spcPts val="800"/>
              </a:spcAft>
            </a:pPr>
            <a:r>
              <a:rPr lang="en-NZ" sz="1800" dirty="0">
                <a:effectLst/>
                <a:latin typeface="Open Sans" panose="020B0606030504020204" pitchFamily="34" charset="0"/>
                <a:ea typeface="Open Sans" panose="020B0606030504020204" pitchFamily="34" charset="0"/>
              </a:rPr>
              <a:t>Frustration at a lack of progress was a significant catalyst for the formation of the” Coalition” (2009) and ultimately the Enabling Good Lives report (2011).</a:t>
            </a:r>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5</a:t>
            </a:fld>
            <a:endParaRPr lang="en-NZ"/>
          </a:p>
        </p:txBody>
      </p:sp>
    </p:spTree>
    <p:extLst>
      <p:ext uri="{BB962C8B-B14F-4D97-AF65-F5344CB8AC3E}">
        <p14:creationId xmlns:p14="http://schemas.microsoft.com/office/powerpoint/2010/main" val="128580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3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the co-design we included the 5 elements for System Change.</a:t>
            </a:r>
          </a:p>
          <a:p>
            <a:r>
              <a:rPr lang="en-NZ" dirty="0"/>
              <a:t>Examples:</a:t>
            </a:r>
          </a:p>
          <a:p>
            <a:pPr marL="171450" indent="-171450">
              <a:buFont typeface="Arial" panose="020B0604020202020204" pitchFamily="34" charset="0"/>
              <a:buChar char="•"/>
            </a:pPr>
            <a:r>
              <a:rPr lang="en-NZ" dirty="0"/>
              <a:t>Capability and capacity resources for people,</a:t>
            </a:r>
            <a:r>
              <a:rPr lang="en-NZ" baseline="0" dirty="0"/>
              <a:t> </a:t>
            </a:r>
            <a:r>
              <a:rPr lang="en-NZ" dirty="0"/>
              <a:t>their family/whanau and communities</a:t>
            </a:r>
          </a:p>
          <a:p>
            <a:pPr marL="171450" indent="-171450">
              <a:buFont typeface="Arial" panose="020B0604020202020204" pitchFamily="34" charset="0"/>
              <a:buChar char="•"/>
            </a:pPr>
            <a:r>
              <a:rPr lang="en-NZ" dirty="0"/>
              <a:t>Helping prepare disabled people, their family/whanau and service providers for when System Transformation comes to and during the process of change in their community</a:t>
            </a:r>
          </a:p>
          <a:p>
            <a:pPr marL="171450" indent="-171450">
              <a:buFont typeface="Arial" panose="020B0604020202020204" pitchFamily="34" charset="0"/>
              <a:buChar char="•"/>
            </a:pPr>
            <a:r>
              <a:rPr lang="en-NZ" dirty="0"/>
              <a:t>Legislative changes </a:t>
            </a:r>
          </a:p>
        </p:txBody>
      </p:sp>
      <p:sp>
        <p:nvSpPr>
          <p:cNvPr id="4" name="Slide Number Placeholder 3"/>
          <p:cNvSpPr>
            <a:spLocks noGrp="1"/>
          </p:cNvSpPr>
          <p:nvPr>
            <p:ph type="sldNum" sz="quarter" idx="10"/>
          </p:nvPr>
        </p:nvSpPr>
        <p:spPr/>
        <p:txBody>
          <a:bodyPr/>
          <a:lstStyle/>
          <a:p>
            <a:fld id="{4D0BA99B-2947-4FEA-AE86-95F5A9D0A04F}" type="slidenum">
              <a:rPr lang="en-NZ" smtClean="0"/>
              <a:t>7</a:t>
            </a:fld>
            <a:endParaRPr lang="en-NZ"/>
          </a:p>
        </p:txBody>
      </p:sp>
    </p:spTree>
    <p:extLst>
      <p:ext uri="{BB962C8B-B14F-4D97-AF65-F5344CB8AC3E}">
        <p14:creationId xmlns:p14="http://schemas.microsoft.com/office/powerpoint/2010/main" val="21174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42febb181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42febb18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The characteristics of the approach were developed to guide thinking about what was important to consider in the </a:t>
            </a:r>
            <a:r>
              <a:rPr lang="en-NZ"/>
              <a:t>change process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their families have increased control over their lives.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their families are able to imagine what a good life looks like for them and experience supports and services as something that makes this easier to achieve.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NZ" sz="1200" dirty="0"/>
              <a:t>Individuals and families have one “plan”.  In this plan individuals and families describe what they need and want to build a good life for themselves.  This plan is based on strengths, preferences and aspirations (dreams).  All supports, services and funders use the same plan as the key point of reference.</a:t>
            </a:r>
          </a:p>
          <a:p>
            <a:pPr marL="171450" indent="-171450">
              <a:buFont typeface="Arial" panose="020B0604020202020204" pitchFamily="34" charset="0"/>
              <a:buChar char="•"/>
            </a:pPr>
            <a:r>
              <a:rPr lang="en-NZ" sz="1200" dirty="0"/>
              <a:t>There is one pool of funding i.e. all government agencies will put the money into one “bucket”. Any funding is worked out on a person by person and/or family by family basis.  Individuals and families have control of this funding</a:t>
            </a:r>
          </a:p>
          <a:p>
            <a:pPr marL="171450" lvl="0" indent="-171450">
              <a:buFont typeface="Arial" panose="020B0604020202020204" pitchFamily="34" charset="0"/>
              <a:buChar char="•"/>
            </a:pPr>
            <a:r>
              <a:rPr lang="en-NZ" sz="1200" dirty="0"/>
              <a:t>Individuals and families will have initial contact with an Independent Facilitator (</a:t>
            </a:r>
            <a:r>
              <a:rPr lang="en-NZ" sz="1200" dirty="0" err="1"/>
              <a:t>Kaituhono</a:t>
            </a:r>
            <a:r>
              <a:rPr lang="en-NZ" sz="1200" dirty="0"/>
              <a:t>/Navigator/Connector).  They will be available to work with individuals and families in considering what a good life looks like for them and how they might achieve it. Note: Navigators do not decide on the level of funding. Individuals and families decide on the level of involvement they want with an Independent Facilitator (Navigator)</a:t>
            </a:r>
          </a:p>
          <a:p>
            <a:pPr marL="171450" indent="-171450">
              <a:buFont typeface="Arial" panose="020B0604020202020204" pitchFamily="34" charset="0"/>
              <a:buChar cha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3A959D3B-7168-4E4C-84F2-4F6F8A0EA62D}" type="slidenum">
              <a:rPr lang="en-NZ" smtClean="0"/>
              <a:pPr/>
              <a:t>9</a:t>
            </a:fld>
            <a:endParaRPr lang="en-NZ"/>
          </a:p>
        </p:txBody>
      </p:sp>
    </p:spTree>
    <p:extLst>
      <p:ext uri="{BB962C8B-B14F-4D97-AF65-F5344CB8AC3E}">
        <p14:creationId xmlns:p14="http://schemas.microsoft.com/office/powerpoint/2010/main" val="105670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FB257-3951-E741-B8EB-69143BE2EE45}" type="datetime1">
              <a:rPr lang="en-US" smtClean="0"/>
              <a:pPr/>
              <a:t>10/31/2022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CFB639-084A-CE45-9ECB-31D9562375E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BE900-25E1-0F46-9F0F-D7DE7AE3CFCD}" type="datetime1">
              <a:rPr lang="en-US" smtClean="0"/>
              <a:pPr/>
              <a:t>10/31/2022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C1F3C41-79A3-414A-8741-0DEEB4B68E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E1A13-11C9-B145-94E0-BC97DB6AD97D}" type="datetime1">
              <a:rPr lang="en-US" smtClean="0"/>
              <a:pPr/>
              <a:t>10/31/2022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4F9CF30-711E-FB4A-85BC-3D1A467D79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687734-D487-45A5-9A87-0E637B0FC849}" type="slidenum">
              <a:rPr lang="en-NZ" smtClean="0"/>
              <a:pPr/>
              <a:t>‹#›</a:t>
            </a:fld>
            <a:endParaRPr lang="en-NZ"/>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687734-D487-45A5-9A87-0E637B0FC849}" type="slidenum">
              <a:rPr lang="en-NZ" smtClean="0"/>
              <a:pPr/>
              <a:t>‹#›</a:t>
            </a:fld>
            <a:endParaRPr lang="en-NZ"/>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4687734-D487-45A5-9A87-0E637B0FC849}" type="slidenum">
              <a:rPr lang="en-NZ" smtClean="0"/>
              <a:pPr/>
              <a:t>‹#›</a:t>
            </a:fld>
            <a:endParaRPr lang="en-NZ"/>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687734-D487-45A5-9A87-0E637B0FC849}" type="slidenum">
              <a:rPr lang="en-NZ" smtClean="0"/>
              <a:pPr/>
              <a:t>‹#›</a:t>
            </a:fld>
            <a:endParaRPr lang="en-NZ"/>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8945-DE3C-634A-A2C5-F49938D89246}" type="datetime1">
              <a:rPr lang="en-US" smtClean="0"/>
              <a:pPr/>
              <a:t>10/31/2022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20B8DC-3802-0D4B-995F-BBFDB7CC260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B8F95-F645-40DE-A8D4-17098E2DC9D1}" type="datetimeFigureOut">
              <a:rPr lang="en-NZ" smtClean="0"/>
              <a:pPr/>
              <a:t>31/10/2022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4687734-D487-45A5-9A87-0E637B0FC849}"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E0092-021B-BA49-B096-12EC42733ABD}" type="datetime1">
              <a:rPr lang="en-US" smtClean="0"/>
              <a:pPr/>
              <a:t>10/31/2022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EC8F1EB-853D-2D42-AD77-0298210D7500}"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15B1C1-E02D-7444-B688-6DA2BDFC695D}" type="datetime1">
              <a:rPr lang="en-US" smtClean="0"/>
              <a:pPr/>
              <a:t>10/31/2022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17EA08-18D7-124A-BC63-E55E2D35DA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0935A5-FF2F-774B-963A-9396524436C2}" type="datetime1">
              <a:rPr lang="en-US" smtClean="0"/>
              <a:pPr/>
              <a:t>10/31/2022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8949CD3-0121-C440-971C-A6150898239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8EE609-FECA-204A-AEED-1A84F7053440}" type="datetime1">
              <a:rPr lang="en-US" smtClean="0"/>
              <a:pPr/>
              <a:t>10/31/2022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184FCFA-5D43-DD48-AE0F-C4EB8E0D19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662E3-05C2-5341-AA3F-9690EE8EC7C9}" type="datetime1">
              <a:rPr lang="en-US" smtClean="0"/>
              <a:pPr/>
              <a:t>10/31/2022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553FAFB-F64B-0C44-B6D2-F36ECD0BE7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2FC507-219E-3441-BF4C-50C501595A68}" type="datetime1">
              <a:rPr lang="en-US" smtClean="0"/>
              <a:pPr/>
              <a:t>10/31/2022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D8F61D-C464-C847-A237-22DCBDD0880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C1340-A093-EF42-BB2A-4C211F8F84D7}" type="datetime1">
              <a:rPr lang="en-US" smtClean="0"/>
              <a:pPr/>
              <a:t>10/31/2022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1A591AB-A363-D145-8994-5F0955BF79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7000" t="85000" r="3000" b="1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3D3044C-DACC-FC40-A113-9D20A154BD33}" type="datetime1">
              <a:rPr lang="en-US" smtClean="0"/>
              <a:pPr/>
              <a:t>10/31/2022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300E21C-0E8E-084C-B207-C39B0FD8C1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3D3044C-DACC-FC40-A113-9D20A154BD33}" type="datetime1">
              <a:rPr lang="en-US" smtClean="0"/>
              <a:pPr/>
              <a:t>10/31/2022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300E21C-0E8E-084C-B207-C39B0FD8C1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p:nvPr/>
        </p:nvSpPr>
        <p:spPr>
          <a:xfrm>
            <a:off x="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dirty="0">
              <a:solidFill>
                <a:srgbClr val="FFFFFF"/>
              </a:solidFill>
              <a:latin typeface="Calibri"/>
              <a:ea typeface="Calibri"/>
              <a:cs typeface="Calibri"/>
              <a:sym typeface="Calibri"/>
            </a:endParaRPr>
          </a:p>
        </p:txBody>
      </p:sp>
      <p:sp>
        <p:nvSpPr>
          <p:cNvPr id="182" name="Google Shape;182;p1"/>
          <p:cNvSpPr/>
          <p:nvPr/>
        </p:nvSpPr>
        <p:spPr>
          <a:xfrm>
            <a:off x="6394378" y="1439137"/>
            <a:ext cx="2240924" cy="2240924"/>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dk1"/>
              </a:buClr>
              <a:buSzPts val="1800"/>
            </a:pPr>
            <a:endParaRPr sz="1350">
              <a:solidFill>
                <a:srgbClr val="000000"/>
              </a:solidFill>
              <a:latin typeface="Calibri"/>
              <a:ea typeface="Calibri"/>
              <a:cs typeface="Calibri"/>
              <a:sym typeface="Calibri"/>
            </a:endParaRPr>
          </a:p>
        </p:txBody>
      </p:sp>
      <p:sp>
        <p:nvSpPr>
          <p:cNvPr id="183" name="Google Shape;183;p1"/>
          <p:cNvSpPr txBox="1">
            <a:spLocks noGrp="1"/>
          </p:cNvSpPr>
          <p:nvPr>
            <p:ph type="ctrTitle"/>
          </p:nvPr>
        </p:nvSpPr>
        <p:spPr>
          <a:xfrm>
            <a:off x="4813299" y="1575536"/>
            <a:ext cx="3848099" cy="2686411"/>
          </a:xfrm>
          <a:prstGeom prst="rect">
            <a:avLst/>
          </a:prstGeom>
          <a:noFill/>
          <a:ln>
            <a:noFill/>
          </a:ln>
        </p:spPr>
        <p:txBody>
          <a:bodyPr spcFirstLastPara="1" vert="horz" wrap="square" lIns="68569" tIns="34275" rIns="68569" bIns="34275" rtlCol="0" anchor="b" anchorCtr="0">
            <a:normAutofit/>
          </a:bodyPr>
          <a:lstStyle/>
          <a:p>
            <a:pPr algn="ctr">
              <a:lnSpc>
                <a:spcPct val="90000"/>
              </a:lnSpc>
              <a:spcBef>
                <a:spcPts val="0"/>
              </a:spcBef>
              <a:buClr>
                <a:schemeClr val="dk1"/>
              </a:buClr>
              <a:buSzPts val="4400"/>
            </a:pPr>
            <a:r>
              <a:rPr lang="en-NZ" sz="3300" b="1" dirty="0">
                <a:solidFill>
                  <a:schemeClr val="tx1"/>
                </a:solidFill>
                <a:latin typeface="Nunito"/>
                <a:ea typeface="Nunito"/>
                <a:cs typeface="Nunito"/>
                <a:sym typeface="Nunito"/>
              </a:rPr>
              <a:t>AN INTRODUCTION TO The Enabling Good </a:t>
            </a:r>
            <a:r>
              <a:rPr lang="en-NZ" sz="3300" b="1" dirty="0">
                <a:solidFill>
                  <a:schemeClr val="tx1"/>
                </a:solidFill>
                <a:latin typeface="Nunito"/>
                <a:ea typeface="Nunito"/>
                <a:cs typeface="Nunito"/>
                <a:sym typeface="Nuni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Lives</a:t>
            </a:r>
            <a:r>
              <a:rPr lang="en-NZ" sz="3300" b="1" dirty="0">
                <a:solidFill>
                  <a:schemeClr val="tx1"/>
                </a:solidFill>
                <a:latin typeface="Nunito"/>
                <a:ea typeface="Nunito"/>
                <a:cs typeface="Nunito"/>
                <a:sym typeface="Nunito"/>
              </a:rPr>
              <a:t> Approach</a:t>
            </a:r>
            <a:endParaRPr b="1" dirty="0">
              <a:solidFill>
                <a:schemeClr val="tx1"/>
              </a:solidFill>
              <a:latin typeface="Nunito"/>
              <a:ea typeface="Nunito"/>
              <a:cs typeface="Nunito"/>
              <a:sym typeface="Nunito"/>
            </a:endParaRPr>
          </a:p>
        </p:txBody>
      </p:sp>
      <p:sp>
        <p:nvSpPr>
          <p:cNvPr id="184" name="Google Shape;184;p1"/>
          <p:cNvSpPr txBox="1">
            <a:spLocks noGrp="1"/>
          </p:cNvSpPr>
          <p:nvPr>
            <p:ph type="subTitle" idx="1"/>
          </p:nvPr>
        </p:nvSpPr>
        <p:spPr>
          <a:xfrm>
            <a:off x="4813299" y="3707407"/>
            <a:ext cx="3848099" cy="1730267"/>
          </a:xfrm>
          <a:prstGeom prst="rect">
            <a:avLst/>
          </a:prstGeom>
          <a:noFill/>
          <a:ln>
            <a:noFill/>
          </a:ln>
        </p:spPr>
        <p:txBody>
          <a:bodyPr spcFirstLastPara="1" vert="horz" wrap="square" lIns="68569" tIns="34275" rIns="68569" bIns="34275" rtlCol="0" anchor="t" anchorCtr="0">
            <a:normAutofit/>
          </a:bodyPr>
          <a:lstStyle/>
          <a:p>
            <a:pPr algn="ctr">
              <a:lnSpc>
                <a:spcPct val="90000"/>
              </a:lnSpc>
              <a:spcBef>
                <a:spcPts val="750"/>
              </a:spcBef>
              <a:buClr>
                <a:schemeClr val="dk1"/>
              </a:buClr>
              <a:buSzPts val="2400"/>
            </a:pPr>
            <a:endParaRPr lang="en-NZ" dirty="0"/>
          </a:p>
          <a:p>
            <a:pPr algn="ctr">
              <a:lnSpc>
                <a:spcPct val="90000"/>
              </a:lnSpc>
              <a:spcBef>
                <a:spcPts val="750"/>
              </a:spcBef>
              <a:buClr>
                <a:schemeClr val="dk1"/>
              </a:buClr>
              <a:buSzPts val="2400"/>
            </a:pPr>
            <a:endParaRPr lang="en-NZ" dirty="0"/>
          </a:p>
          <a:p>
            <a:pPr algn="ctr">
              <a:lnSpc>
                <a:spcPct val="90000"/>
              </a:lnSpc>
              <a:spcBef>
                <a:spcPts val="750"/>
              </a:spcBef>
              <a:buClr>
                <a:schemeClr val="dk1"/>
              </a:buClr>
              <a:buSzPts val="2400"/>
            </a:pPr>
            <a:r>
              <a:rPr lang="en-NZ" sz="1400" dirty="0"/>
              <a:t>Resource 1 of 3 </a:t>
            </a:r>
            <a:endParaRPr sz="1400" dirty="0"/>
          </a:p>
        </p:txBody>
      </p:sp>
      <p:pic>
        <p:nvPicPr>
          <p:cNvPr id="185" name="Google Shape;185;p1" descr="Graphical user interface, application&#10;&#10;Description automatically generated"/>
          <p:cNvPicPr preferRelativeResize="0"/>
          <p:nvPr/>
        </p:nvPicPr>
        <p:blipFill rotWithShape="1">
          <a:blip r:embed="rId3">
            <a:alphaModFix/>
          </a:blip>
          <a:srcRect/>
          <a:stretch/>
        </p:blipFill>
        <p:spPr>
          <a:xfrm>
            <a:off x="-52163" y="1052838"/>
            <a:ext cx="4387862" cy="4384832"/>
          </a:xfrm>
          <a:custGeom>
            <a:avLst/>
            <a:gdLst/>
            <a:ahLst/>
            <a:cxnLst/>
            <a:rect l="l" t="t" r="r" b="b"/>
            <a:pathLst>
              <a:path w="6094252" h="6857998" extrusionOk="0">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ln>
            <a:noFill/>
          </a:ln>
        </p:spPr>
      </p:pic>
      <p:sp>
        <p:nvSpPr>
          <p:cNvPr id="186" name="Google Shape;186;p1"/>
          <p:cNvSpPr/>
          <p:nvPr/>
        </p:nvSpPr>
        <p:spPr>
          <a:xfrm>
            <a:off x="8322809" y="5063038"/>
            <a:ext cx="385082" cy="374636"/>
          </a:xfrm>
          <a:prstGeom prst="ellipse">
            <a:avLst/>
          </a:prstGeom>
          <a:solidFill>
            <a:schemeClr val="accent5"/>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3006-2624-4A3E-B534-F66EAAE73E3A}"/>
              </a:ext>
            </a:extLst>
          </p:cNvPr>
          <p:cNvSpPr>
            <a:spLocks noGrp="1"/>
          </p:cNvSpPr>
          <p:nvPr>
            <p:ph type="title"/>
          </p:nvPr>
        </p:nvSpPr>
        <p:spPr>
          <a:xfrm>
            <a:off x="457200" y="533400"/>
            <a:ext cx="8229600" cy="231304"/>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C842D4EC-B364-4CC7-84B6-2CCC38FEBAA5}"/>
              </a:ext>
            </a:extLst>
          </p:cNvPr>
          <p:cNvSpPr>
            <a:spLocks noGrp="1"/>
          </p:cNvSpPr>
          <p:nvPr>
            <p:ph idx="1"/>
          </p:nvPr>
        </p:nvSpPr>
        <p:spPr>
          <a:xfrm>
            <a:off x="457200" y="764704"/>
            <a:ext cx="8229600" cy="5712296"/>
          </a:xfrm>
        </p:spPr>
        <p:txBody>
          <a:bodyPr>
            <a:normAutofit/>
          </a:bodyPr>
          <a:lstStyle/>
          <a:p>
            <a:pPr marL="0" lvl="0" indent="0" algn="ctr">
              <a:buNone/>
            </a:pPr>
            <a:endParaRPr lang="en-NZ" sz="2000" dirty="0"/>
          </a:p>
          <a:p>
            <a:pPr marL="0" lvl="0" indent="0">
              <a:buNone/>
            </a:pPr>
            <a:endParaRPr lang="en-NZ" sz="2000" dirty="0"/>
          </a:p>
          <a:p>
            <a:pPr lvl="0"/>
            <a:r>
              <a:rPr lang="en-NZ" sz="2000" dirty="0"/>
              <a:t>Ways to co-develop, influence and govern</a:t>
            </a:r>
          </a:p>
          <a:p>
            <a:pPr marL="0" lvl="0" indent="0">
              <a:buNone/>
            </a:pPr>
            <a:endParaRPr lang="en-NZ" sz="2000" dirty="0"/>
          </a:p>
          <a:p>
            <a:pPr lvl="0"/>
            <a:r>
              <a:rPr lang="en-NZ" sz="2000" dirty="0"/>
              <a:t>Increased choice</a:t>
            </a:r>
          </a:p>
          <a:p>
            <a:pPr marL="0" lvl="0" indent="0">
              <a:buNone/>
            </a:pPr>
            <a:endParaRPr lang="en-NZ" sz="2000" dirty="0"/>
          </a:p>
          <a:p>
            <a:pPr lvl="0"/>
            <a:r>
              <a:rPr lang="en-NZ" sz="2000" dirty="0"/>
              <a:t>Growing networks</a:t>
            </a:r>
          </a:p>
          <a:p>
            <a:pPr marL="0" lvl="0" indent="0">
              <a:buNone/>
            </a:pPr>
            <a:endParaRPr lang="en-NZ" sz="2000" dirty="0"/>
          </a:p>
          <a:p>
            <a:pPr lvl="0"/>
            <a:r>
              <a:rPr lang="en-NZ" sz="2000" dirty="0"/>
              <a:t>Key roles with monitoring and evaluation</a:t>
            </a:r>
          </a:p>
          <a:p>
            <a:pPr lvl="0"/>
            <a:endParaRPr lang="en-NZ" sz="2000" dirty="0"/>
          </a:p>
          <a:p>
            <a:pPr lvl="0"/>
            <a:endParaRPr lang="en-NZ" sz="2000" dirty="0"/>
          </a:p>
          <a:p>
            <a:endParaRPr lang="en-NZ" dirty="0"/>
          </a:p>
        </p:txBody>
      </p:sp>
    </p:spTree>
    <p:extLst>
      <p:ext uri="{BB962C8B-B14F-4D97-AF65-F5344CB8AC3E}">
        <p14:creationId xmlns:p14="http://schemas.microsoft.com/office/powerpoint/2010/main" val="300184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8523-326E-460E-8D55-502B36796AB6}"/>
              </a:ext>
            </a:extLst>
          </p:cNvPr>
          <p:cNvSpPr>
            <a:spLocks noGrp="1"/>
          </p:cNvSpPr>
          <p:nvPr>
            <p:ph type="title"/>
          </p:nvPr>
        </p:nvSpPr>
        <p:spPr>
          <a:xfrm>
            <a:off x="457200" y="533400"/>
            <a:ext cx="8229600" cy="159296"/>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333232DD-EDB0-4FB2-955B-567C2AC4A315}"/>
              </a:ext>
            </a:extLst>
          </p:cNvPr>
          <p:cNvSpPr>
            <a:spLocks noGrp="1"/>
          </p:cNvSpPr>
          <p:nvPr>
            <p:ph idx="1"/>
          </p:nvPr>
        </p:nvSpPr>
        <p:spPr>
          <a:xfrm>
            <a:off x="457200" y="764704"/>
            <a:ext cx="8229600" cy="5712296"/>
          </a:xfrm>
        </p:spPr>
        <p:txBody>
          <a:bodyPr>
            <a:normAutofit/>
          </a:bodyPr>
          <a:lstStyle/>
          <a:p>
            <a:pPr marL="0" indent="0">
              <a:buNone/>
            </a:pPr>
            <a:endParaRPr lang="en-NZ" dirty="0"/>
          </a:p>
          <a:p>
            <a:pPr marL="0" indent="0">
              <a:buNone/>
            </a:pPr>
            <a:r>
              <a:rPr lang="en-NZ" dirty="0"/>
              <a:t>Service providers will: </a:t>
            </a:r>
          </a:p>
          <a:p>
            <a:pPr marL="0" indent="0">
              <a:buNone/>
            </a:pPr>
            <a:endParaRPr lang="en-NZ" dirty="0"/>
          </a:p>
          <a:p>
            <a:r>
              <a:rPr lang="en-NZ" dirty="0"/>
              <a:t>Have clarity</a:t>
            </a:r>
          </a:p>
          <a:p>
            <a:r>
              <a:rPr lang="en-NZ" dirty="0"/>
              <a:t>Implement a person/family directed approach</a:t>
            </a:r>
          </a:p>
          <a:p>
            <a:r>
              <a:rPr lang="en-NZ" dirty="0"/>
              <a:t>A single quality development approach</a:t>
            </a:r>
          </a:p>
          <a:p>
            <a:r>
              <a:rPr lang="en-NZ" dirty="0"/>
              <a:t>Adopt a “facilitation-based” approach</a:t>
            </a:r>
          </a:p>
          <a:p>
            <a:r>
              <a:rPr lang="en-NZ" dirty="0"/>
              <a:t>Make more use of universal supports and services</a:t>
            </a:r>
          </a:p>
          <a:p>
            <a:r>
              <a:rPr lang="en-NZ" dirty="0"/>
              <a:t>Experience a supportive system</a:t>
            </a:r>
          </a:p>
          <a:p>
            <a:pPr lvl="0"/>
            <a:endParaRPr lang="en-NZ" sz="2000" dirty="0"/>
          </a:p>
          <a:p>
            <a:endParaRPr lang="en-NZ" dirty="0"/>
          </a:p>
        </p:txBody>
      </p:sp>
    </p:spTree>
    <p:extLst>
      <p:ext uri="{BB962C8B-B14F-4D97-AF65-F5344CB8AC3E}">
        <p14:creationId xmlns:p14="http://schemas.microsoft.com/office/powerpoint/2010/main" val="1147875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2EC4-4837-47F7-AD0B-11762BD2AE58}"/>
              </a:ext>
            </a:extLst>
          </p:cNvPr>
          <p:cNvSpPr>
            <a:spLocks noGrp="1"/>
          </p:cNvSpPr>
          <p:nvPr>
            <p:ph type="title"/>
          </p:nvPr>
        </p:nvSpPr>
        <p:spPr>
          <a:xfrm>
            <a:off x="457200" y="533400"/>
            <a:ext cx="8229600" cy="159296"/>
          </a:xfrm>
        </p:spPr>
        <p:txBody>
          <a:bodyPr>
            <a:normAutofit fontScale="90000"/>
          </a:bodyPr>
          <a:lstStyle/>
          <a:p>
            <a:endParaRPr lang="en-NZ" dirty="0"/>
          </a:p>
        </p:txBody>
      </p:sp>
      <p:sp>
        <p:nvSpPr>
          <p:cNvPr id="3" name="Content Placeholder 2">
            <a:extLst>
              <a:ext uri="{FF2B5EF4-FFF2-40B4-BE49-F238E27FC236}">
                <a16:creationId xmlns:a16="http://schemas.microsoft.com/office/drawing/2014/main" id="{4D14529B-6CFF-4CCF-8F78-664C3974054C}"/>
              </a:ext>
            </a:extLst>
          </p:cNvPr>
          <p:cNvSpPr>
            <a:spLocks noGrp="1"/>
          </p:cNvSpPr>
          <p:nvPr>
            <p:ph idx="1"/>
          </p:nvPr>
        </p:nvSpPr>
        <p:spPr>
          <a:xfrm>
            <a:off x="457200" y="692696"/>
            <a:ext cx="8229600" cy="5784304"/>
          </a:xfrm>
        </p:spPr>
        <p:txBody>
          <a:bodyPr/>
          <a:lstStyle/>
          <a:p>
            <a:pPr marL="0" indent="0">
              <a:buNone/>
            </a:pPr>
            <a:endParaRPr lang="en-NZ" dirty="0"/>
          </a:p>
          <a:p>
            <a:pPr marL="0" indent="0">
              <a:buNone/>
            </a:pPr>
            <a:r>
              <a:rPr lang="en-NZ" dirty="0"/>
              <a:t>Government departments will:</a:t>
            </a:r>
          </a:p>
          <a:p>
            <a:pPr marL="0" indent="0">
              <a:buNone/>
            </a:pPr>
            <a:endParaRPr lang="en-NZ" dirty="0"/>
          </a:p>
          <a:p>
            <a:pPr lvl="0"/>
            <a:r>
              <a:rPr lang="en-NZ" sz="2000" dirty="0"/>
              <a:t>have shared principles and outcomes that guide their decisions and actions</a:t>
            </a:r>
          </a:p>
          <a:p>
            <a:pPr lvl="0"/>
            <a:endParaRPr lang="en-NZ" sz="2000" dirty="0"/>
          </a:p>
          <a:p>
            <a:pPr lvl="0"/>
            <a:r>
              <a:rPr lang="en-NZ" sz="2000" dirty="0"/>
              <a:t>have a shared monitoring and evaluation process.</a:t>
            </a:r>
          </a:p>
          <a:p>
            <a:pPr lvl="0"/>
            <a:endParaRPr lang="en-NZ" sz="2000" dirty="0"/>
          </a:p>
          <a:p>
            <a:pPr lvl="0"/>
            <a:r>
              <a:rPr lang="en-NZ" sz="2000" dirty="0"/>
              <a:t>ensure that all endeavours they fund directly or indirectly (e.g. workforce development) operate in accordance with the same principles and intent as Enabling Good Lives.</a:t>
            </a:r>
          </a:p>
          <a:p>
            <a:pPr marL="0" lvl="0" indent="0">
              <a:buNone/>
            </a:pPr>
            <a:endParaRPr lang="en-NZ" sz="2000" dirty="0"/>
          </a:p>
          <a:p>
            <a:pPr lvl="0"/>
            <a:r>
              <a:rPr lang="en-NZ" sz="2000" dirty="0"/>
              <a:t>be trusting and trustworthy partners. </a:t>
            </a:r>
          </a:p>
          <a:p>
            <a:endParaRPr lang="en-NZ" dirty="0"/>
          </a:p>
        </p:txBody>
      </p:sp>
      <p:pic>
        <p:nvPicPr>
          <p:cNvPr id="4" name="Graphic 3">
            <a:extLst>
              <a:ext uri="{FF2B5EF4-FFF2-40B4-BE49-F238E27FC236}">
                <a16:creationId xmlns:a16="http://schemas.microsoft.com/office/drawing/2014/main" id="{A6A6C445-47C3-453D-A85D-0C53869AE8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8184" y="609981"/>
            <a:ext cx="1649825" cy="1296144"/>
          </a:xfrm>
          <a:prstGeom prst="rect">
            <a:avLst/>
          </a:prstGeom>
        </p:spPr>
      </p:pic>
    </p:spTree>
    <p:extLst>
      <p:ext uri="{BB962C8B-B14F-4D97-AF65-F5344CB8AC3E}">
        <p14:creationId xmlns:p14="http://schemas.microsoft.com/office/powerpoint/2010/main" val="15136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39BC2-8A4C-4210-B181-407E5708DDB1}"/>
              </a:ext>
            </a:extLst>
          </p:cNvPr>
          <p:cNvSpPr>
            <a:spLocks noGrp="1"/>
          </p:cNvSpPr>
          <p:nvPr>
            <p:ph type="title"/>
          </p:nvPr>
        </p:nvSpPr>
        <p:spPr/>
        <p:txBody>
          <a:bodyPr/>
          <a:lstStyle/>
          <a:p>
            <a:r>
              <a:rPr lang="en-NZ" dirty="0">
                <a:solidFill>
                  <a:schemeClr val="tx1"/>
                </a:solidFill>
              </a:rPr>
              <a:t>EGL Core ideas include:  </a:t>
            </a:r>
          </a:p>
        </p:txBody>
      </p:sp>
      <p:sp>
        <p:nvSpPr>
          <p:cNvPr id="3" name="Content Placeholder 2">
            <a:extLst>
              <a:ext uri="{FF2B5EF4-FFF2-40B4-BE49-F238E27FC236}">
                <a16:creationId xmlns:a16="http://schemas.microsoft.com/office/drawing/2014/main" id="{F48DCEF0-4966-420C-AB1E-1DD92F947A1A}"/>
              </a:ext>
            </a:extLst>
          </p:cNvPr>
          <p:cNvSpPr>
            <a:spLocks noGrp="1"/>
          </p:cNvSpPr>
          <p:nvPr>
            <p:ph idx="1"/>
          </p:nvPr>
        </p:nvSpPr>
        <p:spPr/>
        <p:txBody>
          <a:bodyPr>
            <a:normAutofit/>
          </a:bodyPr>
          <a:lstStyle/>
          <a:p>
            <a:pPr marL="0" indent="0">
              <a:buNone/>
            </a:pPr>
            <a:r>
              <a:rPr lang="en-NZ" sz="2000" b="1" dirty="0"/>
              <a:t>Choice and Control</a:t>
            </a:r>
          </a:p>
          <a:p>
            <a:pPr marL="0" indent="0">
              <a:buNone/>
            </a:pPr>
            <a:endParaRPr lang="en-NZ" sz="2000" b="1" dirty="0"/>
          </a:p>
          <a:p>
            <a:pPr marL="0" indent="0">
              <a:buNone/>
            </a:pPr>
            <a:r>
              <a:rPr lang="en-NZ" sz="2000" b="1" dirty="0"/>
              <a:t>Diversity</a:t>
            </a:r>
          </a:p>
          <a:p>
            <a:pPr marL="0" indent="0">
              <a:buNone/>
            </a:pPr>
            <a:endParaRPr lang="en-NZ" sz="2000" b="1" dirty="0"/>
          </a:p>
          <a:p>
            <a:pPr marL="0" indent="0">
              <a:buNone/>
            </a:pPr>
            <a:r>
              <a:rPr lang="en-NZ" sz="2000" b="1" dirty="0"/>
              <a:t>Value of Family/</a:t>
            </a:r>
            <a:r>
              <a:rPr lang="en-NZ" sz="2000" b="1" dirty="0" err="1"/>
              <a:t>Whānau</a:t>
            </a:r>
            <a:endParaRPr lang="en-NZ" sz="2000" b="1" dirty="0"/>
          </a:p>
          <a:p>
            <a:pPr marL="0" indent="0">
              <a:buNone/>
            </a:pPr>
            <a:endParaRPr lang="en-NZ" sz="2000" b="1" dirty="0"/>
          </a:p>
          <a:p>
            <a:pPr marL="0" indent="0">
              <a:buNone/>
            </a:pPr>
            <a:r>
              <a:rPr lang="en-NZ" sz="2000" b="1" dirty="0"/>
              <a:t>Positive change</a:t>
            </a:r>
          </a:p>
          <a:p>
            <a:pPr marL="0" indent="0">
              <a:buNone/>
            </a:pPr>
            <a:endParaRPr lang="en-NZ" sz="2000" b="1" dirty="0"/>
          </a:p>
          <a:p>
            <a:pPr marL="0" indent="0">
              <a:buNone/>
            </a:pPr>
            <a:r>
              <a:rPr lang="en-NZ" sz="2000" b="1" dirty="0"/>
              <a:t>A Unified Approach</a:t>
            </a:r>
          </a:p>
          <a:p>
            <a:pPr marL="0" indent="0">
              <a:buNone/>
            </a:pPr>
            <a:endParaRPr lang="en-NZ" sz="2000" b="1" dirty="0"/>
          </a:p>
          <a:p>
            <a:pPr marL="0" indent="0">
              <a:buNone/>
            </a:pPr>
            <a:r>
              <a:rPr lang="en-NZ" sz="2000" b="1" dirty="0"/>
              <a:t>Leadership by disabled people and families</a:t>
            </a:r>
          </a:p>
          <a:p>
            <a:pPr marL="0" indent="0">
              <a:buNone/>
            </a:pPr>
            <a:endParaRPr lang="en-NZ" sz="2000" b="1" dirty="0">
              <a:solidFill>
                <a:srgbClr val="336600"/>
              </a:solidFill>
            </a:endParaRPr>
          </a:p>
          <a:p>
            <a:pPr marL="0" indent="0">
              <a:buNone/>
            </a:pPr>
            <a:endParaRPr lang="en-NZ" sz="2000" b="1" dirty="0">
              <a:solidFill>
                <a:srgbClr val="336600"/>
              </a:solidFill>
            </a:endParaRPr>
          </a:p>
          <a:p>
            <a:pPr marL="0" indent="0">
              <a:buNone/>
            </a:pPr>
            <a:endParaRPr lang="en-NZ" sz="2000" b="1" dirty="0">
              <a:solidFill>
                <a:srgbClr val="336600"/>
              </a:solidFill>
            </a:endParaRPr>
          </a:p>
          <a:p>
            <a:pPr marL="0" indent="0">
              <a:buNone/>
            </a:pPr>
            <a:endParaRPr lang="en-NZ" sz="2000" b="1" dirty="0">
              <a:solidFill>
                <a:srgbClr val="336600"/>
              </a:solidFill>
            </a:endParaRPr>
          </a:p>
          <a:p>
            <a:pPr marL="0" indent="0">
              <a:buNone/>
            </a:pPr>
            <a:endParaRPr lang="en-NZ" dirty="0"/>
          </a:p>
        </p:txBody>
      </p:sp>
      <p:pic>
        <p:nvPicPr>
          <p:cNvPr id="6" name="Graphic 5">
            <a:extLst>
              <a:ext uri="{FF2B5EF4-FFF2-40B4-BE49-F238E27FC236}">
                <a16:creationId xmlns:a16="http://schemas.microsoft.com/office/drawing/2014/main" id="{D50B12F7-9E97-48CE-9B67-3746AA8FA5B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6336" y="746348"/>
            <a:ext cx="887320" cy="815752"/>
          </a:xfrm>
          <a:prstGeom prst="rect">
            <a:avLst/>
          </a:prstGeom>
        </p:spPr>
      </p:pic>
    </p:spTree>
    <p:extLst>
      <p:ext uri="{BB962C8B-B14F-4D97-AF65-F5344CB8AC3E}">
        <p14:creationId xmlns:p14="http://schemas.microsoft.com/office/powerpoint/2010/main" val="76108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B3B3-0BA0-8C5F-9250-6422212A6E32}"/>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DEA2C516-980E-F826-3418-23C6E97E2B56}"/>
              </a:ext>
            </a:extLst>
          </p:cNvPr>
          <p:cNvSpPr>
            <a:spLocks noGrp="1"/>
          </p:cNvSpPr>
          <p:nvPr>
            <p:ph idx="1"/>
          </p:nvPr>
        </p:nvSpPr>
        <p:spPr/>
        <p:txBody>
          <a:bodyPr/>
          <a:lstStyle/>
          <a:p>
            <a:pPr marL="0" indent="0">
              <a:buNone/>
            </a:pPr>
            <a:r>
              <a:rPr lang="en-NZ" sz="2000" b="1" dirty="0"/>
              <a:t>Moving to a Facilitation Based Approach</a:t>
            </a:r>
          </a:p>
          <a:p>
            <a:pPr marL="0" indent="0">
              <a:buNone/>
            </a:pPr>
            <a:endParaRPr lang="en-NZ" sz="2000" b="1" dirty="0"/>
          </a:p>
          <a:p>
            <a:pPr marL="0" indent="0">
              <a:buNone/>
            </a:pPr>
            <a:r>
              <a:rPr lang="en-NZ" sz="2000" b="1" dirty="0"/>
              <a:t>Community</a:t>
            </a:r>
          </a:p>
          <a:p>
            <a:pPr marL="0" indent="0">
              <a:buNone/>
            </a:pPr>
            <a:endParaRPr lang="en-NZ" sz="2000" b="1" dirty="0"/>
          </a:p>
          <a:p>
            <a:pPr marL="0" indent="0">
              <a:buNone/>
            </a:pPr>
            <a:r>
              <a:rPr lang="en-NZ" sz="2000" b="1" dirty="0"/>
              <a:t>Building a Better Way</a:t>
            </a:r>
          </a:p>
          <a:p>
            <a:endParaRPr lang="en-NZ" sz="2400" b="1" dirty="0">
              <a:solidFill>
                <a:srgbClr val="336600"/>
              </a:solidFill>
            </a:endParaRPr>
          </a:p>
          <a:p>
            <a:endParaRPr lang="en-NZ" sz="2400" b="1" dirty="0">
              <a:solidFill>
                <a:srgbClr val="336600"/>
              </a:solidFill>
            </a:endParaRPr>
          </a:p>
          <a:p>
            <a:endParaRPr lang="en-NZ" dirty="0"/>
          </a:p>
        </p:txBody>
      </p:sp>
    </p:spTree>
    <p:extLst>
      <p:ext uri="{BB962C8B-B14F-4D97-AF65-F5344CB8AC3E}">
        <p14:creationId xmlns:p14="http://schemas.microsoft.com/office/powerpoint/2010/main" val="141363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A86-BA00-40F0-A1A2-1D5C9DB4AA95}"/>
              </a:ext>
            </a:extLst>
          </p:cNvPr>
          <p:cNvSpPr>
            <a:spLocks noGrp="1"/>
          </p:cNvSpPr>
          <p:nvPr>
            <p:ph type="title"/>
          </p:nvPr>
        </p:nvSpPr>
        <p:spPr/>
        <p:txBody>
          <a:bodyPr/>
          <a:lstStyle/>
          <a:p>
            <a:r>
              <a:rPr lang="en-NZ" sz="3600" b="1" dirty="0">
                <a:solidFill>
                  <a:schemeClr val="tx1"/>
                </a:solidFill>
                <a:latin typeface="Arial" panose="020B0604020202020204" pitchFamily="34" charset="0"/>
                <a:cs typeface="Arial" panose="020B0604020202020204" pitchFamily="34" charset="0"/>
              </a:rPr>
              <a:t>Lets</a:t>
            </a:r>
            <a:r>
              <a:rPr lang="en-NZ" b="1" dirty="0">
                <a:solidFill>
                  <a:schemeClr val="tx1"/>
                </a:solidFill>
                <a:latin typeface="Arial" panose="020B0604020202020204" pitchFamily="34" charset="0"/>
                <a:cs typeface="Arial" panose="020B0604020202020204" pitchFamily="34" charset="0"/>
              </a:rPr>
              <a:t> go ……</a:t>
            </a:r>
          </a:p>
        </p:txBody>
      </p:sp>
      <p:pic>
        <p:nvPicPr>
          <p:cNvPr id="8" name="Content Placeholder 7">
            <a:extLst>
              <a:ext uri="{FF2B5EF4-FFF2-40B4-BE49-F238E27FC236}">
                <a16:creationId xmlns:a16="http://schemas.microsoft.com/office/drawing/2014/main" id="{FC56CDEE-154C-4702-A495-580C31F837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0969" y="2125266"/>
            <a:ext cx="1631752" cy="3263504"/>
          </a:xfrm>
        </p:spPr>
      </p:pic>
    </p:spTree>
    <p:extLst>
      <p:ext uri="{BB962C8B-B14F-4D97-AF65-F5344CB8AC3E}">
        <p14:creationId xmlns:p14="http://schemas.microsoft.com/office/powerpoint/2010/main" val="24551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
          <p:cNvSpPr/>
          <p:nvPr/>
        </p:nvSpPr>
        <p:spPr>
          <a:xfrm>
            <a:off x="-342000" y="-12307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a:solidFill>
                <a:srgbClr val="FFFFFF"/>
              </a:solidFill>
              <a:latin typeface="Calibri"/>
              <a:ea typeface="Calibri"/>
              <a:cs typeface="Calibri"/>
              <a:sym typeface="Calibri"/>
            </a:endParaRPr>
          </a:p>
        </p:txBody>
      </p:sp>
      <p:sp>
        <p:nvSpPr>
          <p:cNvPr id="199" name="Google Shape;199;p2"/>
          <p:cNvSpPr/>
          <p:nvPr/>
        </p:nvSpPr>
        <p:spPr>
          <a:xfrm rot="3967198" flipH="1">
            <a:off x="6473512" y="1225120"/>
            <a:ext cx="2240924" cy="2240924"/>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dk1"/>
              </a:buClr>
              <a:buSzPts val="1800"/>
            </a:pPr>
            <a:endParaRPr sz="1350">
              <a:solidFill>
                <a:srgbClr val="000000"/>
              </a:solidFill>
              <a:latin typeface="Calibri"/>
              <a:ea typeface="Calibri"/>
              <a:cs typeface="Calibri"/>
              <a:sym typeface="Calibri"/>
            </a:endParaRPr>
          </a:p>
        </p:txBody>
      </p:sp>
      <p:sp>
        <p:nvSpPr>
          <p:cNvPr id="200" name="Google Shape;200;p2"/>
          <p:cNvSpPr txBox="1">
            <a:spLocks noGrp="1"/>
          </p:cNvSpPr>
          <p:nvPr>
            <p:ph type="title"/>
          </p:nvPr>
        </p:nvSpPr>
        <p:spPr>
          <a:xfrm>
            <a:off x="4421221" y="1216870"/>
            <a:ext cx="4094129" cy="99417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000"/>
            </a:pPr>
            <a:r>
              <a:rPr lang="en-NZ" sz="3600" b="1" dirty="0">
                <a:solidFill>
                  <a:schemeClr val="tx1"/>
                </a:solidFill>
                <a:latin typeface="Nunito"/>
                <a:ea typeface="Nunito"/>
                <a:cs typeface="Nunito"/>
                <a:sym typeface="Nunito"/>
              </a:rPr>
              <a:t>Vision</a:t>
            </a:r>
            <a:endParaRPr sz="3600" b="1" dirty="0">
              <a:solidFill>
                <a:schemeClr val="tx1"/>
              </a:solidFill>
              <a:latin typeface="Nunito"/>
              <a:ea typeface="Nunito"/>
              <a:cs typeface="Nunito"/>
              <a:sym typeface="Nunito"/>
            </a:endParaRPr>
          </a:p>
        </p:txBody>
      </p:sp>
      <p:sp>
        <p:nvSpPr>
          <p:cNvPr id="201" name="Google Shape;201;p2"/>
          <p:cNvSpPr/>
          <p:nvPr/>
        </p:nvSpPr>
        <p:spPr>
          <a:xfrm flipH="1">
            <a:off x="1" y="4972050"/>
            <a:ext cx="2004647" cy="10287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a:solidFill>
                <a:srgbClr val="FFFFFF"/>
              </a:solidFill>
              <a:latin typeface="Calibri"/>
              <a:ea typeface="Calibri"/>
              <a:cs typeface="Calibri"/>
              <a:sym typeface="Calibri"/>
            </a:endParaRPr>
          </a:p>
        </p:txBody>
      </p:sp>
      <p:pic>
        <p:nvPicPr>
          <p:cNvPr id="202" name="Google Shape;202;p2" descr="Shape, background pattern, circle&#10;&#10;Description automatically generated"/>
          <p:cNvPicPr preferRelativeResize="0"/>
          <p:nvPr/>
        </p:nvPicPr>
        <p:blipFill rotWithShape="1">
          <a:blip r:embed="rId3">
            <a:alphaModFix/>
          </a:blip>
          <a:srcRect/>
          <a:stretch/>
        </p:blipFill>
        <p:spPr>
          <a:xfrm>
            <a:off x="527387" y="1623227"/>
            <a:ext cx="3583036" cy="3481516"/>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03" name="Google Shape;203;p2"/>
          <p:cNvSpPr txBox="1">
            <a:spLocks noGrp="1"/>
          </p:cNvSpPr>
          <p:nvPr>
            <p:ph type="body" idx="1"/>
          </p:nvPr>
        </p:nvSpPr>
        <p:spPr>
          <a:xfrm>
            <a:off x="4421221" y="2345582"/>
            <a:ext cx="4094129" cy="3144390"/>
          </a:xfrm>
          <a:prstGeom prst="rect">
            <a:avLst/>
          </a:prstGeom>
          <a:noFill/>
          <a:ln>
            <a:noFill/>
          </a:ln>
        </p:spPr>
        <p:txBody>
          <a:bodyPr spcFirstLastPara="1" vert="horz" wrap="square" lIns="68569" tIns="34275" rIns="68569" bIns="34275" rtlCol="0" anchor="t" anchorCtr="0">
            <a:normAutofit fontScale="92500" lnSpcReduction="10000"/>
          </a:bodyPr>
          <a:lstStyle/>
          <a:p>
            <a:pPr marL="0" indent="0">
              <a:lnSpc>
                <a:spcPct val="90000"/>
              </a:lnSpc>
              <a:spcBef>
                <a:spcPts val="0"/>
              </a:spcBef>
              <a:buClr>
                <a:schemeClr val="dk1"/>
              </a:buClr>
              <a:buSzPts val="2400"/>
              <a:buNone/>
            </a:pPr>
            <a:r>
              <a:rPr lang="en-NZ" sz="2800" dirty="0">
                <a:latin typeface="Arial" panose="020B0604020202020204" pitchFamily="34" charset="0"/>
                <a:ea typeface="Nunito"/>
                <a:cs typeface="Arial" panose="020B0604020202020204" pitchFamily="34" charset="0"/>
                <a:sym typeface="Nunito"/>
              </a:rPr>
              <a:t>In the future, disabled children and adults and their families will have greater choice and control over their supports and lives, and make more use of natural and universally available supports.</a:t>
            </a:r>
            <a:endParaRPr sz="2800" dirty="0">
              <a:latin typeface="Arial" panose="020B0604020202020204" pitchFamily="34" charset="0"/>
              <a:ea typeface="Nunito"/>
              <a:cs typeface="Arial" panose="020B0604020202020204" pitchFamily="34" charset="0"/>
              <a:sym typeface="Nunito"/>
            </a:endParaRPr>
          </a:p>
          <a:p>
            <a:pPr marL="0" indent="0">
              <a:lnSpc>
                <a:spcPct val="90000"/>
              </a:lnSpc>
              <a:spcBef>
                <a:spcPts val="750"/>
              </a:spcBef>
              <a:buClr>
                <a:schemeClr val="dk1"/>
              </a:buClr>
              <a:buSzPts val="2400"/>
              <a:buNone/>
            </a:pPr>
            <a:br>
              <a:rPr lang="en-NZ" sz="1800" dirty="0">
                <a:latin typeface="Nunito"/>
                <a:ea typeface="Nunito"/>
                <a:cs typeface="Nunito"/>
                <a:sym typeface="Nunito"/>
              </a:rPr>
            </a:br>
            <a:endParaRPr sz="1800" dirty="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2B0B-4F4B-7EF3-5AB3-887470D4F656}"/>
              </a:ext>
            </a:extLst>
          </p:cNvPr>
          <p:cNvSpPr>
            <a:spLocks noGrp="1"/>
          </p:cNvSpPr>
          <p:nvPr>
            <p:ph type="title"/>
          </p:nvPr>
        </p:nvSpPr>
        <p:spPr/>
        <p:txBody>
          <a:bodyPr>
            <a:normAutofit/>
          </a:bodyPr>
          <a:lstStyle/>
          <a:p>
            <a:r>
              <a:rPr lang="en-NZ" sz="3600" b="1" dirty="0">
                <a:solidFill>
                  <a:schemeClr val="tx1"/>
                </a:solidFill>
              </a:rPr>
              <a:t>EGL principles</a:t>
            </a:r>
          </a:p>
        </p:txBody>
      </p:sp>
      <p:sp>
        <p:nvSpPr>
          <p:cNvPr id="3" name="Content Placeholder 2">
            <a:extLst>
              <a:ext uri="{FF2B5EF4-FFF2-40B4-BE49-F238E27FC236}">
                <a16:creationId xmlns:a16="http://schemas.microsoft.com/office/drawing/2014/main" id="{4B03CA7A-024F-0FD1-451E-2158A8E823E4}"/>
              </a:ext>
            </a:extLst>
          </p:cNvPr>
          <p:cNvSpPr>
            <a:spLocks noGrp="1"/>
          </p:cNvSpPr>
          <p:nvPr>
            <p:ph idx="1"/>
          </p:nvPr>
        </p:nvSpPr>
        <p:spPr/>
        <p:txBody>
          <a:bodyPr/>
          <a:lstStyle/>
          <a:p>
            <a:pPr marL="666750" lvl="2" indent="-257175"/>
            <a:endParaRPr lang="en-NZ" sz="2400" b="1" dirty="0">
              <a:ea typeface="ＭＳ Ｐゴシック" pitchFamily="-104" charset="-128"/>
            </a:endParaRPr>
          </a:p>
          <a:p>
            <a:pPr marL="666750" lvl="2" indent="-257175"/>
            <a:r>
              <a:rPr lang="en-NZ" sz="2400" b="1" dirty="0">
                <a:ea typeface="ＭＳ Ｐゴシック" pitchFamily="-104" charset="-128"/>
              </a:rPr>
              <a:t>self determination</a:t>
            </a:r>
          </a:p>
          <a:p>
            <a:pPr marL="666750" lvl="2" indent="-257175"/>
            <a:r>
              <a:rPr lang="en-NZ" sz="2400" b="1" dirty="0">
                <a:ea typeface="ＭＳ Ｐゴシック" pitchFamily="-104" charset="-128"/>
              </a:rPr>
              <a:t>beginning early                 </a:t>
            </a:r>
          </a:p>
          <a:p>
            <a:pPr marL="666750" lvl="2" indent="-257175"/>
            <a:r>
              <a:rPr lang="en-NZ" sz="2400" b="1" dirty="0">
                <a:ea typeface="ＭＳ Ｐゴシック" pitchFamily="-104" charset="-128"/>
              </a:rPr>
              <a:t>person centred</a:t>
            </a:r>
          </a:p>
          <a:p>
            <a:pPr marL="666750" lvl="2" indent="-257175"/>
            <a:r>
              <a:rPr lang="en-NZ" sz="2400" b="1" dirty="0">
                <a:ea typeface="ＭＳ Ｐゴシック" pitchFamily="-104" charset="-128"/>
              </a:rPr>
              <a:t>ordinary life outcomes</a:t>
            </a:r>
          </a:p>
          <a:p>
            <a:pPr marL="666750" lvl="2" indent="-257175"/>
            <a:r>
              <a:rPr lang="en-NZ" sz="2400" b="1" dirty="0">
                <a:ea typeface="ＭＳ Ｐゴシック" pitchFamily="-104" charset="-128"/>
              </a:rPr>
              <a:t>mainstream first</a:t>
            </a:r>
          </a:p>
          <a:p>
            <a:pPr marL="666750" lvl="2" indent="-257175"/>
            <a:r>
              <a:rPr lang="en-NZ" sz="2400" b="1" dirty="0">
                <a:ea typeface="ＭＳ Ｐゴシック" pitchFamily="-104" charset="-128"/>
              </a:rPr>
              <a:t>mana enhancing</a:t>
            </a:r>
          </a:p>
          <a:p>
            <a:pPr marL="666750" lvl="2" indent="-257175"/>
            <a:r>
              <a:rPr lang="en-NZ" sz="2400" b="1" dirty="0">
                <a:ea typeface="ＭＳ Ｐゴシック" pitchFamily="-104" charset="-128"/>
              </a:rPr>
              <a:t>easy to use</a:t>
            </a:r>
          </a:p>
          <a:p>
            <a:pPr marL="666750" lvl="2" indent="-257175"/>
            <a:r>
              <a:rPr lang="en-NZ" sz="2400" b="1" dirty="0">
                <a:ea typeface="ＭＳ Ｐゴシック" pitchFamily="-104" charset="-128"/>
              </a:rPr>
              <a:t>relationship building</a:t>
            </a:r>
          </a:p>
          <a:p>
            <a:endParaRPr lang="en-NZ" dirty="0"/>
          </a:p>
        </p:txBody>
      </p:sp>
      <p:pic>
        <p:nvPicPr>
          <p:cNvPr id="4" name="Google Shape;202;p2" descr="Shape, background pattern, circle&#10;&#10;Description automatically generated">
            <a:extLst>
              <a:ext uri="{FF2B5EF4-FFF2-40B4-BE49-F238E27FC236}">
                <a16:creationId xmlns:a16="http://schemas.microsoft.com/office/drawing/2014/main" id="{47ABA92F-AFB0-E2C9-0E57-BC865F5883EB}"/>
              </a:ext>
            </a:extLst>
          </p:cNvPr>
          <p:cNvPicPr preferRelativeResize="0"/>
          <p:nvPr/>
        </p:nvPicPr>
        <p:blipFill rotWithShape="1">
          <a:blip r:embed="rId3">
            <a:alphaModFix/>
          </a:blip>
          <a:srcRect/>
          <a:stretch/>
        </p:blipFill>
        <p:spPr>
          <a:xfrm>
            <a:off x="6444208" y="557084"/>
            <a:ext cx="2242592" cy="2151836"/>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Tree>
    <p:extLst>
      <p:ext uri="{BB962C8B-B14F-4D97-AF65-F5344CB8AC3E}">
        <p14:creationId xmlns:p14="http://schemas.microsoft.com/office/powerpoint/2010/main" val="169518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1023-53B0-2F69-515A-807AF776853A}"/>
              </a:ext>
            </a:extLst>
          </p:cNvPr>
          <p:cNvSpPr>
            <a:spLocks noGrp="1"/>
          </p:cNvSpPr>
          <p:nvPr>
            <p:ph type="title"/>
          </p:nvPr>
        </p:nvSpPr>
        <p:spPr/>
        <p:txBody>
          <a:bodyPr>
            <a:normAutofit/>
          </a:bodyPr>
          <a:lstStyle/>
          <a:p>
            <a:r>
              <a:rPr lang="en-NZ" sz="3600" b="1" dirty="0">
                <a:solidFill>
                  <a:schemeClr val="tx1"/>
                </a:solidFill>
              </a:rPr>
              <a:t>EGL Whakapapa</a:t>
            </a:r>
          </a:p>
        </p:txBody>
      </p:sp>
      <p:sp>
        <p:nvSpPr>
          <p:cNvPr id="3" name="Content Placeholder 2">
            <a:extLst>
              <a:ext uri="{FF2B5EF4-FFF2-40B4-BE49-F238E27FC236}">
                <a16:creationId xmlns:a16="http://schemas.microsoft.com/office/drawing/2014/main" id="{AA138670-B4C1-7DEA-7B50-20932468ED0A}"/>
              </a:ext>
            </a:extLst>
          </p:cNvPr>
          <p:cNvSpPr>
            <a:spLocks noGrp="1"/>
          </p:cNvSpPr>
          <p:nvPr>
            <p:ph idx="1"/>
          </p:nvPr>
        </p:nvSpPr>
        <p:spPr/>
        <p:txBody>
          <a:bodyPr/>
          <a:lstStyle/>
          <a:p>
            <a:r>
              <a:rPr lang="en-NZ" b="1" dirty="0"/>
              <a:t>2008 – Select Committee</a:t>
            </a:r>
          </a:p>
          <a:p>
            <a:r>
              <a:rPr lang="en-NZ" dirty="0"/>
              <a:t>2009 Formation of the coalition</a:t>
            </a:r>
          </a:p>
          <a:p>
            <a:r>
              <a:rPr lang="en-NZ" b="1" dirty="0"/>
              <a:t>2010 Launch of </a:t>
            </a:r>
            <a:r>
              <a:rPr lang="en-NZ" b="1" i="0" dirty="0" err="1">
                <a:solidFill>
                  <a:srgbClr val="111111"/>
                </a:solidFill>
                <a:effectLst/>
              </a:rPr>
              <a:t>Whānau</a:t>
            </a:r>
            <a:r>
              <a:rPr lang="en-NZ" b="1" i="0" dirty="0">
                <a:solidFill>
                  <a:srgbClr val="111111"/>
                </a:solidFill>
                <a:effectLst/>
              </a:rPr>
              <a:t> Ora</a:t>
            </a:r>
          </a:p>
          <a:p>
            <a:r>
              <a:rPr lang="en-NZ" dirty="0">
                <a:solidFill>
                  <a:srgbClr val="111111"/>
                </a:solidFill>
              </a:rPr>
              <a:t>2011 Day Services Review + EGL principles adopted</a:t>
            </a:r>
          </a:p>
          <a:p>
            <a:r>
              <a:rPr lang="en-NZ" b="1" i="0" dirty="0">
                <a:solidFill>
                  <a:srgbClr val="111111"/>
                </a:solidFill>
                <a:effectLst/>
              </a:rPr>
              <a:t>2012 Christchurch and Waikato Plans</a:t>
            </a:r>
          </a:p>
          <a:p>
            <a:r>
              <a:rPr lang="en-NZ" dirty="0">
                <a:solidFill>
                  <a:srgbClr val="111111"/>
                </a:solidFill>
              </a:rPr>
              <a:t>2013 Local leadership – Waikato</a:t>
            </a:r>
          </a:p>
          <a:p>
            <a:r>
              <a:rPr lang="en-NZ" b="1" dirty="0">
                <a:solidFill>
                  <a:srgbClr val="111111"/>
                </a:solidFill>
              </a:rPr>
              <a:t>2013 Christchurch demo launched</a:t>
            </a:r>
          </a:p>
          <a:p>
            <a:r>
              <a:rPr lang="en-NZ" dirty="0">
                <a:solidFill>
                  <a:srgbClr val="111111"/>
                </a:solidFill>
              </a:rPr>
              <a:t>2013 EGL National Leadership</a:t>
            </a:r>
          </a:p>
          <a:p>
            <a:r>
              <a:rPr lang="en-NZ" b="1" dirty="0">
                <a:solidFill>
                  <a:srgbClr val="111111"/>
                </a:solidFill>
              </a:rPr>
              <a:t>2017 </a:t>
            </a:r>
            <a:r>
              <a:rPr lang="en-NZ" b="1" dirty="0" err="1">
                <a:solidFill>
                  <a:srgbClr val="111111"/>
                </a:solidFill>
              </a:rPr>
              <a:t>MidCentral</a:t>
            </a:r>
            <a:r>
              <a:rPr lang="en-NZ" b="1" dirty="0">
                <a:solidFill>
                  <a:srgbClr val="111111"/>
                </a:solidFill>
              </a:rPr>
              <a:t> “prototype”</a:t>
            </a:r>
          </a:p>
          <a:p>
            <a:r>
              <a:rPr lang="en-NZ" dirty="0">
                <a:solidFill>
                  <a:srgbClr val="111111"/>
                </a:solidFill>
              </a:rPr>
              <a:t>2022 </a:t>
            </a:r>
            <a:r>
              <a:rPr lang="en-NZ" dirty="0" err="1">
                <a:solidFill>
                  <a:srgbClr val="111111"/>
                </a:solidFill>
              </a:rPr>
              <a:t>Whaikaha</a:t>
            </a:r>
            <a:r>
              <a:rPr lang="en-NZ" dirty="0">
                <a:solidFill>
                  <a:srgbClr val="111111"/>
                </a:solidFill>
              </a:rPr>
              <a:t> established + EGL expanded</a:t>
            </a:r>
          </a:p>
          <a:p>
            <a:endParaRPr lang="en-NZ" b="1" dirty="0">
              <a:solidFill>
                <a:srgbClr val="111111"/>
              </a:solidFill>
            </a:endParaRPr>
          </a:p>
          <a:p>
            <a:endParaRPr lang="en-NZ" b="1" dirty="0">
              <a:solidFill>
                <a:srgbClr val="111111"/>
              </a:solidFill>
            </a:endParaRPr>
          </a:p>
          <a:p>
            <a:endParaRPr lang="en-NZ" b="1" i="0" dirty="0">
              <a:solidFill>
                <a:srgbClr val="111111"/>
              </a:solidFill>
              <a:effectLst/>
            </a:endParaRPr>
          </a:p>
          <a:p>
            <a:endParaRPr lang="en-NZ" b="1" i="0" dirty="0">
              <a:solidFill>
                <a:srgbClr val="111111"/>
              </a:solidFill>
              <a:effectLst/>
            </a:endParaRPr>
          </a:p>
          <a:p>
            <a:endParaRPr lang="en-NZ" b="1" i="0" dirty="0">
              <a:solidFill>
                <a:srgbClr val="111111"/>
              </a:solidFill>
              <a:effectLst/>
            </a:endParaRPr>
          </a:p>
          <a:p>
            <a:endParaRPr lang="en-NZ" b="1" dirty="0"/>
          </a:p>
          <a:p>
            <a:endParaRPr lang="en-NZ" dirty="0"/>
          </a:p>
          <a:p>
            <a:endParaRPr lang="en-NZ" dirty="0"/>
          </a:p>
        </p:txBody>
      </p:sp>
    </p:spTree>
    <p:extLst>
      <p:ext uri="{BB962C8B-B14F-4D97-AF65-F5344CB8AC3E}">
        <p14:creationId xmlns:p14="http://schemas.microsoft.com/office/powerpoint/2010/main" val="371892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
          <p:cNvSpPr/>
          <p:nvPr/>
        </p:nvSpPr>
        <p:spPr>
          <a:xfrm>
            <a:off x="-342000" y="-12307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dirty="0">
              <a:solidFill>
                <a:srgbClr val="FFFFFF"/>
              </a:solidFill>
              <a:latin typeface="Calibri"/>
              <a:ea typeface="Calibri"/>
              <a:cs typeface="Calibri"/>
              <a:sym typeface="Calibri"/>
            </a:endParaRPr>
          </a:p>
        </p:txBody>
      </p:sp>
      <p:sp>
        <p:nvSpPr>
          <p:cNvPr id="199" name="Google Shape;199;p2"/>
          <p:cNvSpPr/>
          <p:nvPr/>
        </p:nvSpPr>
        <p:spPr>
          <a:xfrm rot="3967198" flipH="1">
            <a:off x="6473512" y="1225120"/>
            <a:ext cx="2240924" cy="2240924"/>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buClr>
                <a:schemeClr val="dk1"/>
              </a:buClr>
              <a:buSzPts val="1800"/>
            </a:pPr>
            <a:endParaRPr sz="1350">
              <a:solidFill>
                <a:srgbClr val="000000"/>
              </a:solidFill>
              <a:latin typeface="Calibri"/>
              <a:ea typeface="Calibri"/>
              <a:cs typeface="Calibri"/>
              <a:sym typeface="Calibri"/>
            </a:endParaRPr>
          </a:p>
        </p:txBody>
      </p:sp>
      <p:sp>
        <p:nvSpPr>
          <p:cNvPr id="200" name="Google Shape;200;p2"/>
          <p:cNvSpPr txBox="1">
            <a:spLocks noGrp="1"/>
          </p:cNvSpPr>
          <p:nvPr>
            <p:ph type="title"/>
          </p:nvPr>
        </p:nvSpPr>
        <p:spPr>
          <a:xfrm>
            <a:off x="4421221" y="1216870"/>
            <a:ext cx="4094129" cy="994172"/>
          </a:xfrm>
          <a:prstGeom prst="rect">
            <a:avLst/>
          </a:prstGeom>
          <a:noFill/>
          <a:ln>
            <a:noFill/>
          </a:ln>
        </p:spPr>
        <p:txBody>
          <a:bodyPr spcFirstLastPara="1" vert="horz" wrap="square" lIns="68569" tIns="34275" rIns="68569" bIns="34275" rtlCol="0" anchor="ctr" anchorCtr="0">
            <a:normAutofit/>
          </a:bodyPr>
          <a:lstStyle/>
          <a:p>
            <a:pPr>
              <a:lnSpc>
                <a:spcPct val="90000"/>
              </a:lnSpc>
              <a:spcBef>
                <a:spcPts val="0"/>
              </a:spcBef>
              <a:buClr>
                <a:schemeClr val="dk1"/>
              </a:buClr>
              <a:buSzPts val="4000"/>
            </a:pPr>
            <a:endParaRPr sz="3600" b="1" dirty="0">
              <a:solidFill>
                <a:srgbClr val="7030A0"/>
              </a:solidFill>
              <a:latin typeface="Nunito"/>
              <a:ea typeface="Nunito"/>
              <a:cs typeface="Nunito"/>
              <a:sym typeface="Nunito"/>
            </a:endParaRPr>
          </a:p>
        </p:txBody>
      </p:sp>
      <p:sp>
        <p:nvSpPr>
          <p:cNvPr id="201" name="Google Shape;201;p2"/>
          <p:cNvSpPr/>
          <p:nvPr/>
        </p:nvSpPr>
        <p:spPr>
          <a:xfrm flipH="1">
            <a:off x="1" y="4972050"/>
            <a:ext cx="2004647" cy="10287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68569" tIns="34275" rIns="68569" bIns="34275" anchor="ctr" anchorCtr="0">
            <a:noAutofit/>
          </a:bodyPr>
          <a:lstStyle/>
          <a:p>
            <a:pPr algn="ctr">
              <a:spcBef>
                <a:spcPts val="0"/>
              </a:spcBef>
              <a:spcAft>
                <a:spcPts val="0"/>
              </a:spcAft>
              <a:buClr>
                <a:schemeClr val="lt1"/>
              </a:buClr>
              <a:buSzPts val="1800"/>
            </a:pPr>
            <a:endParaRPr sz="1350">
              <a:solidFill>
                <a:srgbClr val="FFFFFF"/>
              </a:solidFill>
              <a:latin typeface="Calibri"/>
              <a:ea typeface="Calibri"/>
              <a:cs typeface="Calibri"/>
              <a:sym typeface="Calibri"/>
            </a:endParaRPr>
          </a:p>
        </p:txBody>
      </p:sp>
      <p:pic>
        <p:nvPicPr>
          <p:cNvPr id="202" name="Google Shape;202;p2" descr="Shape, background pattern, circle&#10;&#10;Description automatically generated"/>
          <p:cNvPicPr preferRelativeResize="0"/>
          <p:nvPr/>
        </p:nvPicPr>
        <p:blipFill rotWithShape="1">
          <a:blip r:embed="rId3">
            <a:alphaModFix/>
          </a:blip>
          <a:srcRect/>
          <a:stretch/>
        </p:blipFill>
        <p:spPr>
          <a:xfrm>
            <a:off x="527387" y="1623227"/>
            <a:ext cx="3583036" cy="3481516"/>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03" name="Google Shape;203;p2"/>
          <p:cNvSpPr txBox="1">
            <a:spLocks noGrp="1"/>
          </p:cNvSpPr>
          <p:nvPr>
            <p:ph type="body" idx="1"/>
          </p:nvPr>
        </p:nvSpPr>
        <p:spPr>
          <a:xfrm>
            <a:off x="4421221" y="2345582"/>
            <a:ext cx="4094129" cy="3144390"/>
          </a:xfrm>
          <a:prstGeom prst="rect">
            <a:avLst/>
          </a:prstGeom>
          <a:noFill/>
          <a:ln>
            <a:noFill/>
          </a:ln>
        </p:spPr>
        <p:txBody>
          <a:bodyPr spcFirstLastPara="1" vert="horz" wrap="square" lIns="68569" tIns="34275" rIns="68569" bIns="34275" rtlCol="0" anchor="t" anchorCtr="0">
            <a:normAutofit/>
          </a:bodyPr>
          <a:lstStyle/>
          <a:p>
            <a:pPr marL="0" indent="0">
              <a:lnSpc>
                <a:spcPct val="90000"/>
              </a:lnSpc>
              <a:spcBef>
                <a:spcPts val="750"/>
              </a:spcBef>
              <a:buClr>
                <a:schemeClr val="dk1"/>
              </a:buClr>
              <a:buSzPts val="2400"/>
              <a:buNone/>
            </a:pPr>
            <a:br>
              <a:rPr lang="en-NZ" sz="1800" dirty="0">
                <a:latin typeface="Nunito"/>
                <a:ea typeface="Nunito"/>
                <a:cs typeface="Nunito"/>
                <a:sym typeface="Nunito"/>
              </a:rPr>
            </a:br>
            <a:r>
              <a:rPr lang="en-NZ" sz="3600" b="1" dirty="0">
                <a:latin typeface="Arial" panose="020B0604020202020204" pitchFamily="34" charset="0"/>
                <a:ea typeface="Nunito"/>
                <a:cs typeface="Arial" panose="020B0604020202020204" pitchFamily="34" charset="0"/>
                <a:sym typeface="Nunito"/>
              </a:rPr>
              <a:t>Important aspects of the EGL approach</a:t>
            </a:r>
            <a:endParaRPr sz="3600" b="1" dirty="0">
              <a:latin typeface="Arial" panose="020B0604020202020204" pitchFamily="34" charset="0"/>
              <a:ea typeface="Nunito"/>
              <a:cs typeface="Arial" panose="020B0604020202020204" pitchFamily="34" charset="0"/>
              <a:sym typeface="Nunito"/>
            </a:endParaRPr>
          </a:p>
        </p:txBody>
      </p:sp>
    </p:spTree>
    <p:extLst>
      <p:ext uri="{BB962C8B-B14F-4D97-AF65-F5344CB8AC3E}">
        <p14:creationId xmlns:p14="http://schemas.microsoft.com/office/powerpoint/2010/main" val="400334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solidFill>
                  <a:schemeClr val="tx1"/>
                </a:solidFill>
                <a:latin typeface="Arial" panose="020B0604020202020204" pitchFamily="34" charset="0"/>
                <a:ea typeface="ＭＳ Ｐゴシック" pitchFamily="-104" charset="-128"/>
                <a:cs typeface="Arial" panose="020B0604020202020204" pitchFamily="34" charset="0"/>
              </a:rPr>
              <a:t>5 Elements for Systems Change</a:t>
            </a:r>
            <a:endParaRPr lang="en-US" sz="3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2125266"/>
            <a:ext cx="7886700" cy="3438639"/>
          </a:xfrm>
        </p:spPr>
        <p:txBody>
          <a:bodyPr>
            <a:noAutofit/>
          </a:bodyPr>
          <a:lstStyle/>
          <a:p>
            <a:pPr marL="0" indent="0">
              <a:buNone/>
            </a:pPr>
            <a:r>
              <a:rPr lang="en-US" dirty="0">
                <a:latin typeface="Arial" panose="020B0604020202020204" pitchFamily="34" charset="0"/>
                <a:cs typeface="Arial" panose="020B0604020202020204" pitchFamily="34" charset="0"/>
              </a:rPr>
              <a:t>Building knowledge and skills of disabled people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Investment in family/whanau</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Changes in communities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Changes to service provision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Changes to government systems and processes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972" y="2780928"/>
            <a:ext cx="2394498" cy="2249892"/>
          </a:xfrm>
          <a:prstGeom prst="rect">
            <a:avLst/>
          </a:prstGeom>
        </p:spPr>
      </p:pic>
    </p:spTree>
    <p:extLst>
      <p:ext uri="{BB962C8B-B14F-4D97-AF65-F5344CB8AC3E}">
        <p14:creationId xmlns:p14="http://schemas.microsoft.com/office/powerpoint/2010/main" val="298613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42febb181c_0_0"/>
          <p:cNvSpPr txBox="1">
            <a:spLocks noGrp="1"/>
          </p:cNvSpPr>
          <p:nvPr>
            <p:ph type="title"/>
          </p:nvPr>
        </p:nvSpPr>
        <p:spPr>
          <a:xfrm>
            <a:off x="628650" y="1131094"/>
            <a:ext cx="7886700" cy="994275"/>
          </a:xfrm>
          <a:prstGeom prst="rect">
            <a:avLst/>
          </a:prstGeom>
        </p:spPr>
        <p:txBody>
          <a:bodyPr spcFirstLastPara="1" vert="horz" wrap="square" lIns="68569" tIns="34275" rIns="68569" bIns="34275" rtlCol="0" anchor="ctr" anchorCtr="0">
            <a:normAutofit/>
          </a:bodyPr>
          <a:lstStyle/>
          <a:p>
            <a:pPr>
              <a:spcBef>
                <a:spcPts val="0"/>
              </a:spcBef>
            </a:pPr>
            <a:r>
              <a:rPr lang="en-NZ" sz="3600" b="1" dirty="0">
                <a:solidFill>
                  <a:schemeClr val="tx1"/>
                </a:solidFill>
                <a:latin typeface="Arial" panose="020B0604020202020204" pitchFamily="34" charset="0"/>
                <a:ea typeface="Nunito"/>
                <a:cs typeface="Arial" panose="020B0604020202020204" pitchFamily="34" charset="0"/>
                <a:sym typeface="Nunito"/>
              </a:rPr>
              <a:t>Characteristics of the Approach</a:t>
            </a:r>
            <a:endParaRPr sz="3600" b="1" dirty="0">
              <a:solidFill>
                <a:schemeClr val="tx1"/>
              </a:solidFill>
              <a:latin typeface="Arial" panose="020B0604020202020204" pitchFamily="34" charset="0"/>
              <a:ea typeface="Nunito"/>
              <a:cs typeface="Arial" panose="020B0604020202020204" pitchFamily="34" charset="0"/>
              <a:sym typeface="Nunito"/>
            </a:endParaRPr>
          </a:p>
        </p:txBody>
      </p:sp>
      <p:sp>
        <p:nvSpPr>
          <p:cNvPr id="252" name="Google Shape;252;g142febb181c_0_0"/>
          <p:cNvSpPr txBox="1">
            <a:spLocks noGrp="1"/>
          </p:cNvSpPr>
          <p:nvPr>
            <p:ph type="body" idx="1"/>
          </p:nvPr>
        </p:nvSpPr>
        <p:spPr>
          <a:xfrm>
            <a:off x="628650" y="2226469"/>
            <a:ext cx="7886700" cy="2894850"/>
          </a:xfrm>
          <a:prstGeom prst="rect">
            <a:avLst/>
          </a:prstGeom>
        </p:spPr>
        <p:txBody>
          <a:bodyPr spcFirstLastPara="1" vert="horz" wrap="square" lIns="68569" tIns="34275" rIns="68569" bIns="34275" rtlCol="0" anchor="t" anchorCtr="0">
            <a:normAutofit/>
          </a:bodyPr>
          <a:lstStyle/>
          <a:p>
            <a:pPr marL="0" indent="0">
              <a:spcBef>
                <a:spcPts val="750"/>
              </a:spcBef>
              <a:buNone/>
            </a:pPr>
            <a:r>
              <a:rPr lang="en-NZ" dirty="0"/>
              <a:t>Self-directed planning and facilitation</a:t>
            </a:r>
            <a:endParaRPr dirty="0"/>
          </a:p>
          <a:p>
            <a:pPr marL="0" indent="0">
              <a:spcBef>
                <a:spcPts val="750"/>
              </a:spcBef>
              <a:buNone/>
            </a:pPr>
            <a:r>
              <a:rPr lang="en-NZ" dirty="0"/>
              <a:t>Cross-government individualised and portable funding</a:t>
            </a:r>
            <a:endParaRPr dirty="0"/>
          </a:p>
          <a:p>
            <a:pPr marL="0" indent="0">
              <a:spcBef>
                <a:spcPts val="750"/>
              </a:spcBef>
              <a:buNone/>
            </a:pPr>
            <a:r>
              <a:rPr lang="en-NZ" dirty="0"/>
              <a:t>Considering the person in their wider context, not in the context of ‘funded support services’</a:t>
            </a:r>
            <a:endParaRPr dirty="0"/>
          </a:p>
          <a:p>
            <a:pPr marL="0" indent="0">
              <a:spcBef>
                <a:spcPts val="750"/>
              </a:spcBef>
              <a:buNone/>
            </a:pPr>
            <a:r>
              <a:rPr lang="en-NZ" dirty="0"/>
              <a:t>Strengthening families and </a:t>
            </a:r>
            <a:r>
              <a:rPr lang="en-NZ" dirty="0" err="1"/>
              <a:t>whānau</a:t>
            </a:r>
            <a:endParaRPr dirty="0"/>
          </a:p>
          <a:p>
            <a:pPr marL="0" indent="0">
              <a:spcBef>
                <a:spcPts val="750"/>
              </a:spcBef>
              <a:buNone/>
            </a:pPr>
            <a:r>
              <a:rPr lang="en-NZ" dirty="0"/>
              <a:t>Community building to develop natural supports.</a:t>
            </a:r>
            <a:endParaRPr dirty="0"/>
          </a:p>
          <a:p>
            <a:pPr marL="0" indent="0">
              <a:spcBef>
                <a:spcPts val="750"/>
              </a:spcBef>
              <a:buNone/>
            </a:pPr>
            <a:endParaRPr dirty="0"/>
          </a:p>
        </p:txBody>
      </p:sp>
      <p:pic>
        <p:nvPicPr>
          <p:cNvPr id="253" name="Google Shape;253;g142febb181c_0_0" descr="Graphical user interface, application&#10;&#10;Description automatically generated"/>
          <p:cNvPicPr preferRelativeResize="0"/>
          <p:nvPr/>
        </p:nvPicPr>
        <p:blipFill rotWithShape="1">
          <a:blip r:embed="rId3">
            <a:alphaModFix/>
          </a:blip>
          <a:srcRect/>
          <a:stretch/>
        </p:blipFill>
        <p:spPr>
          <a:xfrm>
            <a:off x="8149870" y="5010620"/>
            <a:ext cx="994125" cy="990124"/>
          </a:xfrm>
          <a:custGeom>
            <a:avLst/>
            <a:gdLst/>
            <a:ahLst/>
            <a:cxnLst/>
            <a:rect l="l" t="t" r="r" b="b"/>
            <a:pathLst>
              <a:path w="6094252" h="6857998" extrusionOk="0">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F626-4E82-4529-9BCD-CACADC79946B}"/>
              </a:ext>
            </a:extLst>
          </p:cNvPr>
          <p:cNvSpPr>
            <a:spLocks noGrp="1"/>
          </p:cNvSpPr>
          <p:nvPr>
            <p:ph type="title"/>
          </p:nvPr>
        </p:nvSpPr>
        <p:spPr>
          <a:xfrm>
            <a:off x="457200" y="533400"/>
            <a:ext cx="8229600" cy="990600"/>
          </a:xfrm>
        </p:spPr>
        <p:txBody>
          <a:bodyPr/>
          <a:lstStyle/>
          <a:p>
            <a:r>
              <a:rPr lang="en-NZ" dirty="0">
                <a:solidFill>
                  <a:schemeClr val="tx1"/>
                </a:solidFill>
              </a:rPr>
              <a:t>Objectives of the EGL Approach</a:t>
            </a:r>
          </a:p>
        </p:txBody>
      </p:sp>
      <p:sp>
        <p:nvSpPr>
          <p:cNvPr id="3" name="Content Placeholder 2">
            <a:extLst>
              <a:ext uri="{FF2B5EF4-FFF2-40B4-BE49-F238E27FC236}">
                <a16:creationId xmlns:a16="http://schemas.microsoft.com/office/drawing/2014/main" id="{C4CEE7A9-9213-4CBB-BF70-62C17458A7F6}"/>
              </a:ext>
            </a:extLst>
          </p:cNvPr>
          <p:cNvSpPr>
            <a:spLocks noGrp="1"/>
          </p:cNvSpPr>
          <p:nvPr>
            <p:ph idx="1"/>
          </p:nvPr>
        </p:nvSpPr>
        <p:spPr/>
        <p:txBody>
          <a:bodyPr>
            <a:normAutofit/>
          </a:bodyPr>
          <a:lstStyle/>
          <a:p>
            <a:pPr marL="0" indent="0">
              <a:buNone/>
            </a:pPr>
            <a:r>
              <a:rPr lang="en-NZ" dirty="0"/>
              <a:t>Individuals and family</a:t>
            </a:r>
          </a:p>
          <a:p>
            <a:pPr marL="0" indent="0">
              <a:buNone/>
            </a:pPr>
            <a:endParaRPr lang="en-NZ" dirty="0"/>
          </a:p>
          <a:p>
            <a:pPr lvl="0"/>
            <a:r>
              <a:rPr lang="en-NZ" sz="2000" dirty="0"/>
              <a:t>Increased control.</a:t>
            </a:r>
          </a:p>
          <a:p>
            <a:pPr marL="0" lvl="0" indent="0">
              <a:buNone/>
            </a:pPr>
            <a:endParaRPr lang="en-NZ" sz="2000" dirty="0"/>
          </a:p>
          <a:p>
            <a:pPr lvl="0"/>
            <a:r>
              <a:rPr lang="en-NZ" sz="2000" dirty="0"/>
              <a:t>Imaging a good life. </a:t>
            </a:r>
          </a:p>
          <a:p>
            <a:pPr marL="0" lvl="0" indent="0">
              <a:buNone/>
            </a:pPr>
            <a:endParaRPr lang="en-NZ" sz="2000" dirty="0"/>
          </a:p>
          <a:p>
            <a:pPr lvl="0"/>
            <a:r>
              <a:rPr lang="en-NZ" sz="2000" dirty="0"/>
              <a:t>A plan is based on strengths, preferences and aspirations (dreams).</a:t>
            </a:r>
          </a:p>
          <a:p>
            <a:pPr marL="0" lvl="0" indent="0">
              <a:buNone/>
            </a:pPr>
            <a:endParaRPr lang="en-NZ" sz="2000" dirty="0"/>
          </a:p>
          <a:p>
            <a:pPr lvl="0"/>
            <a:r>
              <a:rPr lang="en-NZ" sz="2000" dirty="0"/>
              <a:t>Personal budgets. </a:t>
            </a:r>
          </a:p>
          <a:p>
            <a:pPr marL="0" lvl="0" indent="0">
              <a:buNone/>
            </a:pPr>
            <a:endParaRPr lang="en-NZ" sz="2000" dirty="0"/>
          </a:p>
          <a:p>
            <a:pPr lvl="0"/>
            <a:r>
              <a:rPr lang="en-NZ" sz="2000" dirty="0"/>
              <a:t>Access to an independent ally</a:t>
            </a:r>
            <a:endParaRPr lang="en-NZ" dirty="0"/>
          </a:p>
        </p:txBody>
      </p:sp>
      <p:pic>
        <p:nvPicPr>
          <p:cNvPr id="5" name="Graphic 4">
            <a:extLst>
              <a:ext uri="{FF2B5EF4-FFF2-40B4-BE49-F238E27FC236}">
                <a16:creationId xmlns:a16="http://schemas.microsoft.com/office/drawing/2014/main" id="{89DED2C1-BCE4-4B7C-8710-A0754F9415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6296" y="1037262"/>
            <a:ext cx="1649825" cy="1296144"/>
          </a:xfrm>
          <a:prstGeom prst="rect">
            <a:avLst/>
          </a:prstGeom>
        </p:spPr>
      </p:pic>
    </p:spTree>
    <p:extLst>
      <p:ext uri="{BB962C8B-B14F-4D97-AF65-F5344CB8AC3E}">
        <p14:creationId xmlns:p14="http://schemas.microsoft.com/office/powerpoint/2010/main" val="2340333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41237</TotalTime>
  <Words>1790</Words>
  <Application>Microsoft Office PowerPoint</Application>
  <PresentationFormat>On-screen Show (4:3)</PresentationFormat>
  <Paragraphs>190</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Nunito</vt:lpstr>
      <vt:lpstr>Open Sans</vt:lpstr>
      <vt:lpstr>Clarity</vt:lpstr>
      <vt:lpstr>1_Clarity</vt:lpstr>
      <vt:lpstr>AN INTRODUCTION TO The Enabling Good Lives Approach</vt:lpstr>
      <vt:lpstr>Lets go ……</vt:lpstr>
      <vt:lpstr>Vision</vt:lpstr>
      <vt:lpstr>EGL principles</vt:lpstr>
      <vt:lpstr>EGL Whakapapa</vt:lpstr>
      <vt:lpstr>PowerPoint Presentation</vt:lpstr>
      <vt:lpstr>5 Elements for Systems Change</vt:lpstr>
      <vt:lpstr>Characteristics of the Approach</vt:lpstr>
      <vt:lpstr>Objectives of the EGL Approach</vt:lpstr>
      <vt:lpstr>PowerPoint Presentation</vt:lpstr>
      <vt:lpstr>PowerPoint Presentation</vt:lpstr>
      <vt:lpstr>PowerPoint Presentation</vt:lpstr>
      <vt:lpstr>EGL Core ideas include:  </vt:lpstr>
      <vt:lpstr>PowerPoint Presentation</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Potts</dc:creator>
  <cp:lastModifiedBy>Mark Benjamin</cp:lastModifiedBy>
  <cp:revision>230</cp:revision>
  <dcterms:created xsi:type="dcterms:W3CDTF">2017-04-09T20:56:26Z</dcterms:created>
  <dcterms:modified xsi:type="dcterms:W3CDTF">2022-10-30T22:56:48Z</dcterms:modified>
</cp:coreProperties>
</file>