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1" r:id="rId3"/>
    <p:sldId id="263" r:id="rId4"/>
    <p:sldId id="262" r:id="rId5"/>
    <p:sldId id="264" r:id="rId6"/>
    <p:sldId id="265" r:id="rId7"/>
    <p:sldId id="266" r:id="rId8"/>
    <p:sldId id="267" r:id="rId9"/>
    <p:sldId id="258"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6959" autoAdjust="0"/>
  </p:normalViewPr>
  <p:slideViewPr>
    <p:cSldViewPr snapToGrid="0">
      <p:cViewPr varScale="1">
        <p:scale>
          <a:sx n="88" d="100"/>
          <a:sy n="88" d="100"/>
        </p:scale>
        <p:origin x="14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5D53D-FDBF-4ACA-8761-4636C7FB3FF4}" type="datetimeFigureOut">
              <a:rPr lang="en-NZ" smtClean="0"/>
              <a:t>14/12/2022</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C1138A-D666-4C0E-A02D-3D1589982AA1}" type="slidenum">
              <a:rPr lang="en-NZ" smtClean="0"/>
              <a:t>‹#›</a:t>
            </a:fld>
            <a:endParaRPr lang="en-NZ"/>
          </a:p>
        </p:txBody>
      </p:sp>
    </p:spTree>
    <p:extLst>
      <p:ext uri="{BB962C8B-B14F-4D97-AF65-F5344CB8AC3E}">
        <p14:creationId xmlns:p14="http://schemas.microsoft.com/office/powerpoint/2010/main" val="1158295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nablinggoodlives.co.nz/about-egl/egl-approach/"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forbes.com/sites/joefolkman/2020/01/16/5-required-skills-for-leading-change/?sh=3af760f16a16"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sciencedirect.com/science/article/pii/S2210422416300417#bib0230"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talentculture.com/6-ways-leaders-can-build-a-culture-of-innovation/"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talentculture.com/6-ways-leaders-can-build-a-culture-of-innovation/"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brainyquote.com/quotes/authors/g/george_bernard_shaw.html"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www.goodreads.com/author/show/10264.Henry_David_Thoreau" TargetMode="External"/><Relationship Id="rId5" Type="http://schemas.openxmlformats.org/officeDocument/2006/relationships/hyperlink" Target="http://www.goodreads.com/author/show/182763.Michelangelo" TargetMode="External"/><Relationship Id="rId4" Type="http://schemas.openxmlformats.org/officeDocument/2006/relationships/hyperlink" Target="http://www.brainyquote.com/quotes/authors/m/michelangelo.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NZ" dirty="0"/>
              <a:t>EGL is about being bold and creating new ways of thinking and doing things.</a:t>
            </a:r>
            <a:endParaRPr dirty="0"/>
          </a:p>
        </p:txBody>
      </p:sp>
      <p:sp>
        <p:nvSpPr>
          <p:cNvPr id="179" name="Google Shape;17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0" i="0" dirty="0">
                <a:solidFill>
                  <a:srgbClr val="000000"/>
                </a:solidFill>
                <a:effectLst/>
                <a:latin typeface="Calibri" panose="020F0502020204030204" pitchFamily="34" charset="0"/>
              </a:rPr>
              <a:t>Creating some critical reflections on who we want on the journey that will help influence the destination.</a:t>
            </a:r>
            <a:endParaRPr lang="en-NZ" sz="1800" dirty="0">
              <a:latin typeface="Arial" panose="020B0604020202020204" pitchFamily="34" charset="0"/>
              <a:cs typeface="Arial" panose="020B0604020202020204" pitchFamily="34" charset="0"/>
            </a:endParaRPr>
          </a:p>
          <a:p>
            <a:endParaRPr lang="en-NZ" dirty="0"/>
          </a:p>
          <a:p>
            <a:endParaRPr lang="en-NZ" dirty="0"/>
          </a:p>
          <a:p>
            <a:r>
              <a:rPr lang="en-NZ" dirty="0"/>
              <a:t>Some things that assist in building good relationships:</a:t>
            </a:r>
          </a:p>
          <a:p>
            <a:pPr marL="171450" indent="-171450">
              <a:buFont typeface="Arial" panose="020B0604020202020204" pitchFamily="34" charset="0"/>
              <a:buChar char="•"/>
            </a:pPr>
            <a:r>
              <a:rPr lang="en-NZ" dirty="0"/>
              <a:t>Invest time in building connection</a:t>
            </a:r>
          </a:p>
          <a:p>
            <a:pPr marL="171450" indent="-171450">
              <a:buFont typeface="Arial" panose="020B0604020202020204" pitchFamily="34" charset="0"/>
              <a:buChar char="•"/>
            </a:pPr>
            <a:r>
              <a:rPr lang="en-NZ" dirty="0"/>
              <a:t>Communicate clearly</a:t>
            </a:r>
          </a:p>
          <a:p>
            <a:pPr marL="171450" indent="-171450">
              <a:buFont typeface="Arial" panose="020B0604020202020204" pitchFamily="34" charset="0"/>
              <a:buChar char="•"/>
            </a:pPr>
            <a:r>
              <a:rPr lang="en-NZ" dirty="0"/>
              <a:t>Active listening</a:t>
            </a:r>
          </a:p>
          <a:p>
            <a:pPr marL="171450" indent="-171450">
              <a:buFont typeface="Arial" panose="020B0604020202020204" pitchFamily="34" charset="0"/>
              <a:buChar char="•"/>
            </a:pPr>
            <a:r>
              <a:rPr lang="en-NZ" dirty="0"/>
              <a:t>Build trust (do what you say you will do)</a:t>
            </a:r>
          </a:p>
          <a:p>
            <a:pPr marL="171450" indent="-171450">
              <a:buFont typeface="Arial" panose="020B0604020202020204" pitchFamily="34" charset="0"/>
              <a:buChar char="•"/>
            </a:pPr>
            <a:r>
              <a:rPr lang="en-NZ" dirty="0"/>
              <a:t>Honesty</a:t>
            </a:r>
          </a:p>
          <a:p>
            <a:pPr marL="171450" indent="-171450">
              <a:buFont typeface="Arial" panose="020B0604020202020204" pitchFamily="34" charset="0"/>
              <a:buChar char="•"/>
            </a:pPr>
            <a:r>
              <a:rPr lang="en-NZ" dirty="0"/>
              <a:t>Respond quickly (don’t postpone)</a:t>
            </a:r>
          </a:p>
          <a:p>
            <a:pPr marL="171450" indent="-171450">
              <a:buFont typeface="Arial" panose="020B0604020202020204" pitchFamily="34" charset="0"/>
              <a:buChar char="•"/>
            </a:pPr>
            <a:r>
              <a:rPr lang="en-NZ" dirty="0"/>
              <a:t>Reflect on achievements</a:t>
            </a:r>
          </a:p>
          <a:p>
            <a:pPr marL="171450" indent="-171450">
              <a:buFont typeface="Arial" panose="020B0604020202020204" pitchFamily="34" charset="0"/>
              <a:buChar char="•"/>
            </a:pPr>
            <a:r>
              <a:rPr lang="en-NZ" dirty="0"/>
              <a:t>Positive reframing</a:t>
            </a:r>
          </a:p>
          <a:p>
            <a:pPr marL="171450" indent="-171450">
              <a:buFont typeface="Arial" panose="020B0604020202020204" pitchFamily="34" charset="0"/>
              <a:buChar char="•"/>
            </a:pPr>
            <a:r>
              <a:rPr lang="en-NZ" dirty="0"/>
              <a:t>Look for common/shared advantage</a:t>
            </a:r>
          </a:p>
        </p:txBody>
      </p:sp>
      <p:sp>
        <p:nvSpPr>
          <p:cNvPr id="4" name="Slide Number Placeholder 3"/>
          <p:cNvSpPr>
            <a:spLocks noGrp="1"/>
          </p:cNvSpPr>
          <p:nvPr>
            <p:ph type="sldNum" sz="quarter" idx="5"/>
          </p:nvPr>
        </p:nvSpPr>
        <p:spPr/>
        <p:txBody>
          <a:bodyPr/>
          <a:lstStyle/>
          <a:p>
            <a:fld id="{77C1138A-D666-4C0E-A02D-3D1589982AA1}" type="slidenum">
              <a:rPr lang="en-NZ" smtClean="0"/>
              <a:t>10</a:t>
            </a:fld>
            <a:endParaRPr lang="en-NZ"/>
          </a:p>
        </p:txBody>
      </p:sp>
    </p:spTree>
    <p:extLst>
      <p:ext uri="{BB962C8B-B14F-4D97-AF65-F5344CB8AC3E}">
        <p14:creationId xmlns:p14="http://schemas.microsoft.com/office/powerpoint/2010/main" val="2426773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hlinkClick r:id="rId3"/>
              </a:rPr>
              <a:t>The approach of Enabling Good Lives</a:t>
            </a:r>
            <a:endParaRPr lang="en-NZ" dirty="0"/>
          </a:p>
          <a:p>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11</a:t>
            </a:fld>
            <a:endParaRPr lang="en-NZ"/>
          </a:p>
        </p:txBody>
      </p:sp>
    </p:spTree>
    <p:extLst>
      <p:ext uri="{BB962C8B-B14F-4D97-AF65-F5344CB8AC3E}">
        <p14:creationId xmlns:p14="http://schemas.microsoft.com/office/powerpoint/2010/main" val="2956070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NZ" b="1" i="0" dirty="0">
                <a:solidFill>
                  <a:srgbClr val="333333"/>
                </a:solidFill>
                <a:effectLst/>
                <a:latin typeface="Merriweather" panose="00000500000000000000" pitchFamily="2" charset="0"/>
              </a:rPr>
              <a:t>What Powers Leaders to Make Change Happen?</a:t>
            </a:r>
          </a:p>
          <a:p>
            <a:pPr algn="l"/>
            <a:r>
              <a:rPr lang="en-NZ" b="1" i="0" dirty="0">
                <a:solidFill>
                  <a:srgbClr val="333333"/>
                </a:solidFill>
                <a:effectLst/>
                <a:latin typeface="Georgia" panose="02040502050405020303" pitchFamily="18" charset="0"/>
              </a:rPr>
              <a:t>1.     Foster Innovation. </a:t>
            </a:r>
            <a:r>
              <a:rPr lang="en-NZ" b="0" i="0" dirty="0">
                <a:solidFill>
                  <a:srgbClr val="333333"/>
                </a:solidFill>
                <a:effectLst/>
                <a:latin typeface="Georgia" panose="02040502050405020303" pitchFamily="18" charset="0"/>
              </a:rPr>
              <a:t>Innovation is one secret ingredient that makes a difficult, painstaking change move from impossible to easy. There is often a better way, but too often, leaders bulldoze forward without looking for more innovative and creative options. The leader need not personally be highly innovative. There is a big difference between being innovative and supporting innovation by others. Often someone in your organization or network has a brilliant idea that will make change much easier, faster and less painful. They need your backing and sponsorship.</a:t>
            </a:r>
          </a:p>
          <a:p>
            <a:pPr algn="l"/>
            <a:r>
              <a:rPr lang="en-NZ" b="1" i="0" dirty="0">
                <a:solidFill>
                  <a:srgbClr val="333333"/>
                </a:solidFill>
                <a:effectLst/>
                <a:latin typeface="Georgia" panose="02040502050405020303" pitchFamily="18" charset="0"/>
              </a:rPr>
              <a:t>2.     Act Quickly. </a:t>
            </a:r>
            <a:r>
              <a:rPr lang="en-NZ" b="0" i="0" dirty="0">
                <a:solidFill>
                  <a:srgbClr val="333333"/>
                </a:solidFill>
                <a:effectLst/>
                <a:latin typeface="Georgia" panose="02040502050405020303" pitchFamily="18" charset="0"/>
              </a:rPr>
              <a:t>We found in our research that leaders who were able to act quickly were two times as effective at making change happen. We have all had the experience of ripping off a bandage slowly and know that doing it quickly is much less painful. But it requires courage to grab one end and rip it off. Most of us can identify a change process that plodded and dithered. This increased the difficulty, resistance and pain. Leaders who increase the speed of a change process where possible will usually be more effective in the long run. </a:t>
            </a:r>
          </a:p>
          <a:p>
            <a:pPr algn="l"/>
            <a:r>
              <a:rPr lang="en-NZ" b="1" i="0" dirty="0">
                <a:solidFill>
                  <a:srgbClr val="333333"/>
                </a:solidFill>
                <a:effectLst/>
                <a:latin typeface="Georgia" panose="02040502050405020303" pitchFamily="18" charset="0"/>
              </a:rPr>
              <a:t>3.     Maintain Strategic Perspective. </a:t>
            </a:r>
            <a:r>
              <a:rPr lang="en-NZ" b="0" i="0" dirty="0">
                <a:solidFill>
                  <a:srgbClr val="333333"/>
                </a:solidFill>
                <a:effectLst/>
                <a:latin typeface="Georgia" panose="02040502050405020303" pitchFamily="18" charset="0"/>
              </a:rPr>
              <a:t>What is the goal? What does the organization aspire to be? Will the change we’re contemplating bring us closer or take us further from that goal? Making a change without a clear strategy is like being lost in the woods and deciding to walk faster, despite the lack of a clear path to your destination. Too often, organizations get caught up in a change process, forgetting to tie that change back to the organizational strategy.  </a:t>
            </a:r>
          </a:p>
          <a:p>
            <a:pPr algn="l"/>
            <a:r>
              <a:rPr lang="en-NZ" b="1" i="0" dirty="0">
                <a:solidFill>
                  <a:srgbClr val="333333"/>
                </a:solidFill>
                <a:effectLst/>
                <a:latin typeface="Georgia" panose="02040502050405020303" pitchFamily="18" charset="0"/>
              </a:rPr>
              <a:t>4.     Develop External Perspective. </a:t>
            </a:r>
            <a:r>
              <a:rPr lang="en-NZ" b="0" i="0" dirty="0">
                <a:solidFill>
                  <a:srgbClr val="333333"/>
                </a:solidFill>
                <a:effectLst/>
                <a:latin typeface="Georgia" panose="02040502050405020303" pitchFamily="18" charset="0"/>
              </a:rPr>
              <a:t>What is the big picture? What are the trends? What is happening in your market or industry? One naturally occurring outcome of an organization change is that people tend to focus in on what is happening within their organization and may forget to look out at what’s going on outside the organization. People get so caught up in internal challenges, including politics and conflicts; that they fail to notice that the world is changing around them. Keeping an eye on the outside, especially customers, helps everyone understand why the change is necessary and the value that change can create.</a:t>
            </a:r>
          </a:p>
          <a:p>
            <a:pPr algn="l"/>
            <a:r>
              <a:rPr lang="en-NZ" b="1" i="0" dirty="0">
                <a:solidFill>
                  <a:srgbClr val="333333"/>
                </a:solidFill>
                <a:effectLst/>
                <a:latin typeface="Georgia" panose="02040502050405020303" pitchFamily="18" charset="0"/>
              </a:rPr>
              <a:t>5.     Inspire and Motivate. </a:t>
            </a:r>
            <a:r>
              <a:rPr lang="en-NZ" b="0" i="0" dirty="0">
                <a:solidFill>
                  <a:srgbClr val="333333"/>
                </a:solidFill>
                <a:effectLst/>
                <a:latin typeface="Georgia" panose="02040502050405020303" pitchFamily="18" charset="0"/>
              </a:rPr>
              <a:t>Many leaders’ first impulse is to initiate the change process with a big push. Pushing </a:t>
            </a:r>
            <a:r>
              <a:rPr lang="en-NZ" b="0" i="0" dirty="0" err="1">
                <a:solidFill>
                  <a:srgbClr val="333333"/>
                </a:solidFill>
                <a:effectLst/>
                <a:latin typeface="Georgia" panose="02040502050405020303" pitchFamily="18" charset="0"/>
              </a:rPr>
              <a:t>behaviors</a:t>
            </a:r>
            <a:r>
              <a:rPr lang="en-NZ" b="0" i="0" dirty="0">
                <a:solidFill>
                  <a:srgbClr val="333333"/>
                </a:solidFill>
                <a:effectLst/>
                <a:latin typeface="Georgia" panose="02040502050405020303" pitchFamily="18" charset="0"/>
              </a:rPr>
              <a:t> are those that focus on deadlines, timelines, accountability, direction, deliverables and orders. Pushing is helpful because it forces everyone to move forward, lacking no other alternative. Most change efforts naturally begin with a big push. But, pushing makes change a hardship with no alternatives. When leaders combine push (driving for results) and pull (inspire and motivate) the outcome is much better. </a:t>
            </a:r>
          </a:p>
          <a:p>
            <a:pPr algn="l"/>
            <a:r>
              <a:rPr lang="en-NZ" dirty="0">
                <a:hlinkClick r:id="rId3"/>
              </a:rPr>
              <a:t>5 Required Skills For Leading Change (forbes.com)</a:t>
            </a:r>
            <a:endParaRPr lang="en-NZ" b="0" i="0" dirty="0">
              <a:solidFill>
                <a:srgbClr val="333333"/>
              </a:solidFill>
              <a:effectLst/>
              <a:latin typeface="Georgia" panose="02040502050405020303" pitchFamily="18" charset="0"/>
            </a:endParaRPr>
          </a:p>
          <a:p>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12</a:t>
            </a:fld>
            <a:endParaRPr lang="en-NZ"/>
          </a:p>
        </p:txBody>
      </p:sp>
    </p:spTree>
    <p:extLst>
      <p:ext uri="{BB962C8B-B14F-4D97-AF65-F5344CB8AC3E}">
        <p14:creationId xmlns:p14="http://schemas.microsoft.com/office/powerpoint/2010/main" val="2812364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dirty="0"/>
              <a:t>EGL is a social movement brought about by disabled people and their families wanting to lead change. Some disabled people, families and allies were tired of waiting for government agencies to fix themselves.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dirty="0"/>
              <a:t>EGL is about disabled people and their families being brave and initiating change together.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dirty="0"/>
          </a:p>
          <a:p>
            <a:pPr marL="0" marR="0" lvl="0" indent="0" algn="l" defTabSz="914400" rtl="0" eaLnBrk="1" fontAlgn="auto" latinLnBrk="0" hangingPunct="1">
              <a:lnSpc>
                <a:spcPct val="100000"/>
              </a:lnSpc>
              <a:spcBef>
                <a:spcPts val="0"/>
              </a:spcBef>
              <a:spcAft>
                <a:spcPts val="0"/>
              </a:spcAft>
              <a:buClrTx/>
              <a:buSzTx/>
              <a:buFontTx/>
              <a:buNone/>
              <a:tabLst/>
              <a:defRPr/>
            </a:pPr>
            <a:r>
              <a:rPr lang="en-NZ" dirty="0"/>
              <a:t>There were six separate processes, led by disabled people and families, that created the EGL approach (as we know it at the moment):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The initial EGL report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The Christchurch Plan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The Waikato Plan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The working group that explored the Disability Action Plan 4 (a) work i.e. international evidence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NEGL confirming the “key elements and messages” of the approach i.e. what has come through as themes from all of the previous forums/work</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NZ" dirty="0"/>
              <a:t>The ‘co-design’ process for the </a:t>
            </a:r>
            <a:r>
              <a:rPr lang="en-NZ" dirty="0" err="1"/>
              <a:t>MidCentral</a:t>
            </a:r>
            <a:r>
              <a:rPr lang="en-NZ" dirty="0"/>
              <a:t> prototype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NZ" dirty="0"/>
          </a:p>
          <a:p>
            <a:pPr marL="0" marR="0" lvl="0" indent="0" algn="l" defTabSz="914400" rtl="0" eaLnBrk="1" fontAlgn="auto" latinLnBrk="0" hangingPunct="1">
              <a:lnSpc>
                <a:spcPct val="100000"/>
              </a:lnSpc>
              <a:spcBef>
                <a:spcPts val="0"/>
              </a:spcBef>
              <a:spcAft>
                <a:spcPts val="0"/>
              </a:spcAft>
              <a:buClrTx/>
              <a:buSzTx/>
              <a:buFontTx/>
              <a:buNone/>
              <a:tabLst/>
              <a:defRPr/>
            </a:pPr>
            <a:r>
              <a:rPr lang="en-NZ" dirty="0"/>
              <a:t>While the process has been led by disabled people and families, innovative providers and allies have strongly assisted and supported the process as partners.</a:t>
            </a:r>
          </a:p>
          <a:p>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2</a:t>
            </a:fld>
            <a:endParaRPr lang="en-NZ"/>
          </a:p>
        </p:txBody>
      </p:sp>
    </p:spTree>
    <p:extLst>
      <p:ext uri="{BB962C8B-B14F-4D97-AF65-F5344CB8AC3E}">
        <p14:creationId xmlns:p14="http://schemas.microsoft.com/office/powerpoint/2010/main" val="621283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0" i="0" dirty="0">
                <a:solidFill>
                  <a:srgbClr val="2E2E2E"/>
                </a:solidFill>
                <a:effectLst/>
                <a:latin typeface="NexusSerif"/>
              </a:rPr>
              <a:t>note that adaptive leadership emerges from interactive changes and can be used especially for dealing with problems which require learning, new behaviours and innovation, all of which are also relevant processes to the development of grassroots innovations (</a:t>
            </a:r>
            <a:r>
              <a:rPr lang="en-NZ" b="0" i="0" u="none" strike="noStrike" dirty="0" err="1">
                <a:solidFill>
                  <a:srgbClr val="0C7DBB"/>
                </a:solidFill>
                <a:effectLst/>
                <a:latin typeface="NexusSerif"/>
                <a:hlinkClick r:id="rId3"/>
              </a:rPr>
              <a:t>Seyfang</a:t>
            </a:r>
            <a:r>
              <a:rPr lang="en-NZ" b="0" i="0" u="none" strike="noStrike" dirty="0">
                <a:solidFill>
                  <a:srgbClr val="0C7DBB"/>
                </a:solidFill>
                <a:effectLst/>
                <a:latin typeface="NexusSerif"/>
                <a:hlinkClick r:id="rId3"/>
              </a:rPr>
              <a:t> and Smith, 2007</a:t>
            </a:r>
            <a:r>
              <a:rPr lang="en-NZ" b="0" i="0" dirty="0">
                <a:solidFill>
                  <a:srgbClr val="2E2E2E"/>
                </a:solidFill>
                <a:effectLst/>
                <a:latin typeface="NexusSerif"/>
              </a:rPr>
              <a:t>). </a:t>
            </a:r>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3</a:t>
            </a:fld>
            <a:endParaRPr lang="en-NZ"/>
          </a:p>
        </p:txBody>
      </p:sp>
    </p:spTree>
    <p:extLst>
      <p:ext uri="{BB962C8B-B14F-4D97-AF65-F5344CB8AC3E}">
        <p14:creationId xmlns:p14="http://schemas.microsoft.com/office/powerpoint/2010/main" val="1968020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Seeking “squatters rights” until a fit-for-purpose way to determine credible mandate is in place. This is a primary objective of EGL based groups. </a:t>
            </a:r>
          </a:p>
          <a:p>
            <a:endParaRPr lang="en-NZ" dirty="0"/>
          </a:p>
          <a:p>
            <a:r>
              <a:rPr lang="en-NZ" dirty="0"/>
              <a:t>Setting up credible independent voice takes:</a:t>
            </a:r>
          </a:p>
          <a:p>
            <a:pPr marL="171450" indent="-171450">
              <a:buFont typeface="Arial" panose="020B0604020202020204" pitchFamily="34" charset="0"/>
              <a:buChar char="•"/>
            </a:pPr>
            <a:r>
              <a:rPr lang="en-NZ" dirty="0"/>
              <a:t>Building trusting relationships</a:t>
            </a:r>
          </a:p>
          <a:p>
            <a:pPr marL="171450" indent="-171450">
              <a:buFont typeface="Arial" panose="020B0604020202020204" pitchFamily="34" charset="0"/>
              <a:buChar char="•"/>
            </a:pPr>
            <a:r>
              <a:rPr lang="en-NZ" dirty="0"/>
              <a:t>Actively building equity</a:t>
            </a:r>
          </a:p>
          <a:p>
            <a:pPr marL="171450" indent="-171450">
              <a:buFont typeface="Arial" panose="020B0604020202020204" pitchFamily="34" charset="0"/>
              <a:buChar char="•"/>
            </a:pPr>
            <a:r>
              <a:rPr lang="en-NZ" dirty="0"/>
              <a:t>Transparent processes</a:t>
            </a:r>
          </a:p>
          <a:p>
            <a:pPr marL="171450" indent="-171450">
              <a:buFont typeface="Arial" panose="020B0604020202020204" pitchFamily="34" charset="0"/>
              <a:buChar char="•"/>
            </a:pPr>
            <a:r>
              <a:rPr lang="en-NZ" dirty="0"/>
              <a:t>Being committed to building a new way (not defaulting to existing groups/people)</a:t>
            </a:r>
          </a:p>
          <a:p>
            <a:pPr marL="171450" indent="-171450">
              <a:buFont typeface="Arial" panose="020B0604020202020204" pitchFamily="34" charset="0"/>
              <a:buChar char="•"/>
            </a:pPr>
            <a:r>
              <a:rPr lang="en-NZ" dirty="0"/>
              <a:t>Perseverance (it takes time and there will be controversy)</a:t>
            </a:r>
          </a:p>
        </p:txBody>
      </p:sp>
      <p:sp>
        <p:nvSpPr>
          <p:cNvPr id="4" name="Slide Number Placeholder 3"/>
          <p:cNvSpPr>
            <a:spLocks noGrp="1"/>
          </p:cNvSpPr>
          <p:nvPr>
            <p:ph type="sldNum" sz="quarter" idx="5"/>
          </p:nvPr>
        </p:nvSpPr>
        <p:spPr/>
        <p:txBody>
          <a:bodyPr/>
          <a:lstStyle/>
          <a:p>
            <a:fld id="{77C1138A-D666-4C0E-A02D-3D1589982AA1}" type="slidenum">
              <a:rPr lang="en-NZ" smtClean="0"/>
              <a:t>4</a:t>
            </a:fld>
            <a:endParaRPr lang="en-NZ"/>
          </a:p>
        </p:txBody>
      </p:sp>
    </p:spTree>
    <p:extLst>
      <p:ext uri="{BB962C8B-B14F-4D97-AF65-F5344CB8AC3E}">
        <p14:creationId xmlns:p14="http://schemas.microsoft.com/office/powerpoint/2010/main" val="3632798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0" i="0" dirty="0">
                <a:solidFill>
                  <a:srgbClr val="666666"/>
                </a:solidFill>
                <a:effectLst/>
                <a:latin typeface="lato" panose="020F0502020204030203" pitchFamily="34" charset="0"/>
              </a:rPr>
              <a:t>“If you’re never failing, chances are you’re not innovating much. Failure is inevitable when you’re fostering a culture of innovation, and that’s part of the challenge — the reality that there’s almost always a degree of uncertainty. Fear has been called an “innovation crippler,” and while no one sets out intending to fail, understanding that it will happen — and that you’ll be just fine when it does — is a mark of a great leader. </a:t>
            </a:r>
            <a:r>
              <a:rPr lang="en-NZ" dirty="0">
                <a:hlinkClick r:id="rId3"/>
              </a:rPr>
              <a:t>6 Ways Leaders Can Build a Culture of Innovation | </a:t>
            </a:r>
            <a:r>
              <a:rPr lang="en-NZ" dirty="0" err="1">
                <a:hlinkClick r:id="rId3"/>
              </a:rPr>
              <a:t>TalentCulture</a:t>
            </a:r>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5</a:t>
            </a:fld>
            <a:endParaRPr lang="en-NZ"/>
          </a:p>
        </p:txBody>
      </p:sp>
    </p:spTree>
    <p:extLst>
      <p:ext uri="{BB962C8B-B14F-4D97-AF65-F5344CB8AC3E}">
        <p14:creationId xmlns:p14="http://schemas.microsoft.com/office/powerpoint/2010/main" val="3734726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b="0" i="0" dirty="0">
                <a:solidFill>
                  <a:srgbClr val="666666"/>
                </a:solidFill>
                <a:effectLst/>
                <a:latin typeface="lato" panose="020F0502020204030203" pitchFamily="34" charset="0"/>
              </a:rPr>
              <a:t>“To truly create a culture of innovation, you must be willing to encourage action on innovative ideas, not just produce continuous conceptual chatter. …. be agile enough to make those choices in a way that’s confident and measured, and with no more downtime than is absolutely necessary.” </a:t>
            </a:r>
            <a:r>
              <a:rPr lang="en-NZ" dirty="0">
                <a:hlinkClick r:id="rId3"/>
              </a:rPr>
              <a:t>6 Ways Leaders Can Build a Culture of Innovation | </a:t>
            </a:r>
            <a:r>
              <a:rPr lang="en-NZ" dirty="0" err="1">
                <a:hlinkClick r:id="rId3"/>
              </a:rPr>
              <a:t>TalentCulture</a:t>
            </a:r>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6</a:t>
            </a:fld>
            <a:endParaRPr lang="en-NZ"/>
          </a:p>
        </p:txBody>
      </p:sp>
    </p:spTree>
    <p:extLst>
      <p:ext uri="{BB962C8B-B14F-4D97-AF65-F5344CB8AC3E}">
        <p14:creationId xmlns:p14="http://schemas.microsoft.com/office/powerpoint/2010/main" val="562561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dirty="0"/>
              <a:t>Mana Kotahitanga (the strength and integrity of unity)</a:t>
            </a:r>
          </a:p>
          <a:p>
            <a:r>
              <a:rPr lang="en-NZ" dirty="0"/>
              <a:t>The origins of the EGL approach are when five community groups, governed by disabled people and/or families, chose to work together for the common good and to effect change (People First NZ, DPA, SAMS, Parent to Parent NZ and Imagine Better) </a:t>
            </a:r>
          </a:p>
          <a:p>
            <a:endParaRPr lang="en-NZ" dirty="0"/>
          </a:p>
          <a:p>
            <a:endParaRPr lang="en-NZ" dirty="0"/>
          </a:p>
          <a:p>
            <a:r>
              <a:rPr lang="en-NZ" dirty="0"/>
              <a:t>Minimum elements of consensus</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Decision-making processes will ensure that the voice of disabled people and </a:t>
            </a:r>
            <a:r>
              <a:rPr lang="en-NZ" sz="1800" dirty="0" err="1">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tāngata</a:t>
            </a: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 </a:t>
            </a:r>
            <a:r>
              <a:rPr lang="en-NZ" sz="1800" dirty="0" err="1">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whaikaha</a:t>
            </a: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 Māori is prioritised, followed by </a:t>
            </a:r>
            <a:r>
              <a:rPr lang="en-NZ" sz="1800" dirty="0" err="1">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whānau</a:t>
            </a: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 and then others. </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The aim of arriving at an agreed position where the group agrees to support a decision in the interests of the whole. </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All perspectives will be valued</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All people will have the space to put their view forward</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People have the opportunity to change their views when different or new information is presented</a:t>
            </a:r>
          </a:p>
          <a:p>
            <a:pPr marL="285750" indent="-285750">
              <a:lnSpc>
                <a:spcPct val="115000"/>
              </a:lnSpc>
              <a:spcAft>
                <a:spcPts val="600"/>
              </a:spcAft>
              <a:buFont typeface="Arial" panose="020B0604020202020204" pitchFamily="34" charset="0"/>
              <a:buChar char="•"/>
            </a:pPr>
            <a:endPar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600"/>
              </a:spcAft>
              <a:buClrTx/>
              <a:buSzTx/>
              <a:buFontTx/>
              <a:buNone/>
              <a:tabLst/>
              <a:defRPr/>
            </a:pPr>
            <a:r>
              <a:rPr lang="en-NZ" sz="4000" dirty="0"/>
              <a:t>Consensus, individual innovation, diversity and tripartite</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The disability community is diverse</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People have been exposed to different information about the EGL approach</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Although Māori perspectives were involved in the development of the EGL approach,  </a:t>
            </a:r>
            <a:r>
              <a:rPr lang="en-NZ" sz="1800" dirty="0" err="1">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Te</a:t>
            </a: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 </a:t>
            </a:r>
            <a:r>
              <a:rPr lang="en-NZ" sz="1800" dirty="0" err="1">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Tiriti</a:t>
            </a: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 is not explicitly referenced in initial EGL material (this is a “work in progress”)</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A Tripartite approach is new. It will take time to learn how to do this well</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While consensus is valued, it is recognised that innovation can come from an “outlier” view</a:t>
            </a:r>
          </a:p>
          <a:p>
            <a:pPr marL="285750" indent="-285750">
              <a:lnSpc>
                <a:spcPct val="115000"/>
              </a:lnSpc>
              <a:spcAft>
                <a:spcPts val="600"/>
              </a:spcAft>
              <a:buFont typeface="Arial" panose="020B0604020202020204" pitchFamily="34" charset="0"/>
              <a:buChar char="•"/>
            </a:pPr>
            <a:r>
              <a:rPr lang="en-NZ" sz="1800" dirty="0">
                <a:effectLst/>
                <a:highlight>
                  <a:srgbClr val="00FF00"/>
                </a:highlight>
                <a:latin typeface="Arial" panose="020B0604020202020204" pitchFamily="34" charset="0"/>
                <a:ea typeface="Times New Roman" panose="02020603050405020304" pitchFamily="18" charset="0"/>
                <a:cs typeface="Open Sans" panose="020B0606030504020204" pitchFamily="34" charset="0"/>
              </a:rPr>
              <a:t>Meeting notes will be clear about whether a statement reflects the opinion  of all and/or record the numbers of people who agreed, were undecided or had a different view. </a:t>
            </a:r>
            <a:endParaRPr lang="en-NZ" sz="1800" dirty="0">
              <a:effectLst/>
              <a:latin typeface="Arial" panose="020B0604020202020204" pitchFamily="34" charset="0"/>
              <a:ea typeface="Times New Roman" panose="02020603050405020304" pitchFamily="18" charset="0"/>
              <a:cs typeface="Open Sans" panose="020B0606030504020204" pitchFamily="34" charset="0"/>
            </a:endParaRPr>
          </a:p>
          <a:p>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7</a:t>
            </a:fld>
            <a:endParaRPr lang="en-NZ"/>
          </a:p>
        </p:txBody>
      </p:sp>
    </p:spTree>
    <p:extLst>
      <p:ext uri="{BB962C8B-B14F-4D97-AF65-F5344CB8AC3E}">
        <p14:creationId xmlns:p14="http://schemas.microsoft.com/office/powerpoint/2010/main" val="2953111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It can be important to do two things in parallel: </a:t>
            </a:r>
          </a:p>
          <a:p>
            <a:pPr marL="228600" indent="-228600">
              <a:buAutoNum type="arabicParenR"/>
            </a:pPr>
            <a:r>
              <a:rPr lang="en-NZ" dirty="0"/>
              <a:t>think about EGL-based strategic change nationally and </a:t>
            </a:r>
          </a:p>
          <a:p>
            <a:pPr marL="228600" indent="-228600">
              <a:buAutoNum type="arabicParenR"/>
            </a:pPr>
            <a:r>
              <a:rPr lang="en-NZ" dirty="0"/>
              <a:t>2) Start the change process now locally (who are we waiting for? It is time to take responsibility for positive change)</a:t>
            </a:r>
          </a:p>
        </p:txBody>
      </p:sp>
      <p:sp>
        <p:nvSpPr>
          <p:cNvPr id="4" name="Slide Number Placeholder 3"/>
          <p:cNvSpPr>
            <a:spLocks noGrp="1"/>
          </p:cNvSpPr>
          <p:nvPr>
            <p:ph type="sldNum" sz="quarter" idx="5"/>
          </p:nvPr>
        </p:nvSpPr>
        <p:spPr/>
        <p:txBody>
          <a:bodyPr/>
          <a:lstStyle/>
          <a:p>
            <a:fld id="{77C1138A-D666-4C0E-A02D-3D1589982AA1}" type="slidenum">
              <a:rPr lang="en-NZ" smtClean="0"/>
              <a:t>8</a:t>
            </a:fld>
            <a:endParaRPr lang="en-NZ"/>
          </a:p>
        </p:txBody>
      </p:sp>
    </p:spTree>
    <p:extLst>
      <p:ext uri="{BB962C8B-B14F-4D97-AF65-F5344CB8AC3E}">
        <p14:creationId xmlns:p14="http://schemas.microsoft.com/office/powerpoint/2010/main" val="2814509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ts val="1500"/>
              </a:lnSpc>
              <a:spcAft>
                <a:spcPts val="1000"/>
              </a:spcAft>
              <a:buNone/>
            </a:pPr>
            <a:r>
              <a:rPr lang="en-NZ"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Imagination is the beginning of creation. You imagine what you desire, you </a:t>
            </a:r>
          </a:p>
          <a:p>
            <a:pPr marL="0" indent="0">
              <a:lnSpc>
                <a:spcPts val="1500"/>
              </a:lnSpc>
              <a:spcAft>
                <a:spcPts val="1000"/>
              </a:spcAft>
              <a:buNone/>
            </a:pPr>
            <a:r>
              <a:rPr lang="en-NZ"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will what you imagine and at last you create what you will.</a:t>
            </a:r>
            <a:endParaRPr lang="en-NZ"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500"/>
              </a:lnSpc>
              <a:spcAft>
                <a:spcPts val="750"/>
              </a:spcAft>
              <a:buNone/>
            </a:pPr>
            <a:r>
              <a:rPr lang="en-NZ" sz="105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hlinkClick r:id="rId3"/>
              </a:rPr>
              <a:t>George Bernard Shaw </a:t>
            </a:r>
            <a:endParaRPr lang="en-NZ" sz="105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1000"/>
              </a:spcAft>
              <a:buNone/>
            </a:pPr>
            <a:r>
              <a:rPr lang="en-NZ"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 saw the angel in the marble and carved until I set him free.</a:t>
            </a:r>
            <a:endParaRPr lang="en-NZ"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ts val="1500"/>
              </a:lnSpc>
              <a:spcAft>
                <a:spcPts val="750"/>
              </a:spcAft>
              <a:buNone/>
            </a:pPr>
            <a:r>
              <a:rPr lang="en-NZ" sz="105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hlinkClick r:id="rId4"/>
              </a:rPr>
              <a:t>Michelangelo </a:t>
            </a:r>
            <a:endParaRPr lang="en-NZ" sz="105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n-NZ" sz="105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greater danger for most of us lies not in setting our aim too high and falling short; but in setting our aim too low, and achieving our mark.” </a:t>
            </a:r>
          </a:p>
          <a:p>
            <a:pPr marL="0" indent="0">
              <a:buNone/>
            </a:pPr>
            <a:r>
              <a:rPr lang="en-NZ" sz="900" u="none" strike="noStrike"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5"/>
              </a:rPr>
              <a:t>Michelangelo</a:t>
            </a:r>
            <a:r>
              <a:rPr lang="en-NZ"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NZ" sz="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NZ" sz="1050" dirty="0">
                <a:effectLst/>
                <a:latin typeface="Arial" panose="020B0604020202020204" pitchFamily="34" charset="0"/>
                <a:ea typeface="Calibri" panose="020F0502020204030204" pitchFamily="34" charset="0"/>
              </a:rPr>
              <a:t>“In the long run, men hit only what they aim at. Therefore, they had better aim at something high.” </a:t>
            </a:r>
            <a:br>
              <a:rPr lang="en-NZ" sz="900" dirty="0">
                <a:effectLst/>
                <a:latin typeface="Arial" panose="020B0604020202020204" pitchFamily="34" charset="0"/>
                <a:ea typeface="Calibri" panose="020F0502020204030204" pitchFamily="34" charset="0"/>
              </a:rPr>
            </a:br>
            <a:r>
              <a:rPr lang="en-NZ" sz="900" u="none" strike="noStrike" dirty="0">
                <a:solidFill>
                  <a:srgbClr val="0000AA"/>
                </a:solidFill>
                <a:effectLst/>
                <a:latin typeface="Arial" panose="020B0604020202020204" pitchFamily="34" charset="0"/>
                <a:ea typeface="Calibri" panose="020F0502020204030204" pitchFamily="34" charset="0"/>
                <a:cs typeface="Times New Roman" panose="02020603050405020304" pitchFamily="18" charset="0"/>
                <a:hlinkClick r:id="rId6"/>
              </a:rPr>
              <a:t>Henry David Thoreau</a:t>
            </a:r>
            <a:r>
              <a:rPr lang="en-NZ" sz="900" dirty="0">
                <a:effectLst/>
                <a:latin typeface="Arial" panose="020B0604020202020204" pitchFamily="34" charset="0"/>
                <a:ea typeface="Calibri" panose="020F0502020204030204" pitchFamily="34" charset="0"/>
              </a:rPr>
              <a:t> </a:t>
            </a:r>
          </a:p>
          <a:p>
            <a:pPr marL="0" indent="0">
              <a:buNone/>
            </a:pPr>
            <a:endParaRPr lang="en-NZ" sz="900" dirty="0">
              <a:effectLs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900" b="0" i="0" dirty="0">
                <a:solidFill>
                  <a:srgbClr val="303336"/>
                </a:solidFill>
                <a:effectLst/>
                <a:latin typeface="Arial" panose="020B0604020202020204" pitchFamily="34" charset="0"/>
                <a:cs typeface="Arial" panose="020B0604020202020204" pitchFamily="34" charset="0"/>
              </a:rPr>
              <a:t>How will we make these things happen? </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900" b="0" i="0" dirty="0">
                <a:solidFill>
                  <a:srgbClr val="303336"/>
                </a:solidFill>
                <a:effectLst/>
                <a:latin typeface="Arial" panose="020B0604020202020204" pitchFamily="34" charset="0"/>
                <a:cs typeface="Arial" panose="020B0604020202020204" pitchFamily="34" charset="0"/>
              </a:rPr>
              <a:t>Who do we need to influence, what do we do ourselves and who can support us?</a:t>
            </a:r>
          </a:p>
          <a:p>
            <a:pPr marL="0" marR="0" lvl="0" indent="0" algn="l" defTabSz="914400" rtl="0" eaLnBrk="1" fontAlgn="auto" latinLnBrk="0" hangingPunct="1">
              <a:lnSpc>
                <a:spcPct val="100000"/>
              </a:lnSpc>
              <a:spcBef>
                <a:spcPts val="0"/>
              </a:spcBef>
              <a:spcAft>
                <a:spcPts val="0"/>
              </a:spcAft>
              <a:buClrTx/>
              <a:buSzTx/>
              <a:buFontTx/>
              <a:buNone/>
              <a:tabLst/>
              <a:defRPr/>
            </a:pPr>
            <a:r>
              <a:rPr lang="en-NZ" sz="900" b="0" i="0" dirty="0">
                <a:solidFill>
                  <a:srgbClr val="303336"/>
                </a:solidFill>
                <a:effectLst/>
                <a:latin typeface="Arial" panose="020B0604020202020204" pitchFamily="34" charset="0"/>
                <a:cs typeface="Arial" panose="020B0604020202020204" pitchFamily="34" charset="0"/>
              </a:rPr>
              <a:t>If there are multiple things, how can we prioritise – with the medium and long-term  in mind?</a:t>
            </a:r>
          </a:p>
          <a:p>
            <a:pPr marL="0" indent="0">
              <a:buNone/>
            </a:pPr>
            <a:endParaRPr lang="en-NZ" sz="900" dirty="0">
              <a:effectLst/>
              <a:latin typeface="Arial" panose="020B0604020202020204" pitchFamily="34" charset="0"/>
              <a:ea typeface="Calibri" panose="020F0502020204030204" pitchFamily="34" charset="0"/>
            </a:endParaRPr>
          </a:p>
          <a:p>
            <a:pPr marL="0" indent="0">
              <a:lnSpc>
                <a:spcPts val="1500"/>
              </a:lnSpc>
              <a:spcAft>
                <a:spcPts val="750"/>
              </a:spcAft>
              <a:buNone/>
            </a:pPr>
            <a:endParaRPr lang="en-NZ" sz="1050" dirty="0">
              <a:effectLst/>
              <a:latin typeface="Calibri" panose="020F0502020204030204" pitchFamily="34" charset="0"/>
              <a:ea typeface="Calibri" panose="020F0502020204030204" pitchFamily="34" charset="0"/>
              <a:cs typeface="Times New Roman" panose="02020603050405020304" pitchFamily="18" charset="0"/>
            </a:endParaRPr>
          </a:p>
          <a:p>
            <a:endParaRPr lang="en-NZ" dirty="0"/>
          </a:p>
        </p:txBody>
      </p:sp>
      <p:sp>
        <p:nvSpPr>
          <p:cNvPr id="4" name="Slide Number Placeholder 3"/>
          <p:cNvSpPr>
            <a:spLocks noGrp="1"/>
          </p:cNvSpPr>
          <p:nvPr>
            <p:ph type="sldNum" sz="quarter" idx="5"/>
          </p:nvPr>
        </p:nvSpPr>
        <p:spPr/>
        <p:txBody>
          <a:bodyPr/>
          <a:lstStyle/>
          <a:p>
            <a:fld id="{77C1138A-D666-4C0E-A02D-3D1589982AA1}" type="slidenum">
              <a:rPr lang="en-NZ" smtClean="0"/>
              <a:t>9</a:t>
            </a:fld>
            <a:endParaRPr lang="en-NZ"/>
          </a:p>
        </p:txBody>
      </p:sp>
    </p:spTree>
    <p:extLst>
      <p:ext uri="{BB962C8B-B14F-4D97-AF65-F5344CB8AC3E}">
        <p14:creationId xmlns:p14="http://schemas.microsoft.com/office/powerpoint/2010/main" val="1689187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48015-3336-1E5A-FD50-812CD21D1F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AA7DA9A7-E3CE-E572-1156-FE9A1A5AC5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56DFBE4F-F847-0AD7-A40A-0C14FF8D9264}"/>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1A9FA7E7-BD59-5590-5C86-9E93A49C1A3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9B2EA1C-F16D-F6DF-3A81-E02E18ED7023}"/>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466110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CD3F9-1B27-957B-8D8A-0B3E8C018636}"/>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6E3D5D8-4938-06B5-42BD-47893AD80D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A00DBD7-4BF4-B190-E4F5-83D7553908B6}"/>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9587ECD8-F558-215B-4D44-3F4FEB3A363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33E87AC-53CC-F18A-682B-3AF043DEB0DB}"/>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2202874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AAEE95-C618-980C-AB46-8E5EC52D36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2629127B-B4C5-3A62-42EB-5EEAE2EFD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BF561CC-3024-8620-54C4-DB728C938ABB}"/>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CE623B84-01E8-DA94-5186-1B4B8ECAF7A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6F62F0D-4D52-876C-1D32-0D2D2DC62227}"/>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244789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47A3-64AF-21D5-3F7E-9DF7B82953BE}"/>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655C158B-D5A6-6345-8512-B6CA3615EC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D525C378-F9D8-E9CD-9A5B-720DDF343927}"/>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4818FE8B-D59E-33A5-F1AA-F3FDA8CA459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760F230-C202-8E35-91FF-473028382DD3}"/>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119869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29725-6264-C6F9-E714-E9EC69134C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4DC3C349-8BC3-E0F3-DFF9-2AEF134BBB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07E6A0-51CD-A6A3-B7C8-1C211ACA73CB}"/>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FCD973A7-5A31-1B7F-E063-5C0BF4A979C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8C15ED9-135F-1358-C609-51B34B30552F}"/>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2780785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CA309-57BA-E36E-81A9-C2A02376471E}"/>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4AAF0AD-A660-77C1-9E4C-8AC462C3D5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DD2518C6-C675-C7E6-39F4-4AE8B990C8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3E00CEA3-DADC-5C5B-10FA-0A1FC5BA2201}"/>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6" name="Footer Placeholder 5">
            <a:extLst>
              <a:ext uri="{FF2B5EF4-FFF2-40B4-BE49-F238E27FC236}">
                <a16:creationId xmlns:a16="http://schemas.microsoft.com/office/drawing/2014/main" id="{FEE69D87-06B2-D284-8E70-99953523EBD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4F60F054-8A85-D955-354A-55FF45A51811}"/>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1932590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EF4F7-9257-9607-57D2-92599CA40E61}"/>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5CA85AF-2C11-1347-0E35-0BDE69324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BA70D3-5EAE-3A41-B905-767A1DF4A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7558D26A-46D9-B003-24D6-82C4CDC0B1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B29E53-3533-6CB2-3328-3A39DAEBA3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6B03004F-D8A2-53A7-9E15-D3EE12CD1FD0}"/>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8" name="Footer Placeholder 7">
            <a:extLst>
              <a:ext uri="{FF2B5EF4-FFF2-40B4-BE49-F238E27FC236}">
                <a16:creationId xmlns:a16="http://schemas.microsoft.com/office/drawing/2014/main" id="{0911DF95-3075-E471-68A4-9361C8063305}"/>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ECCBCEA2-4342-6C7B-E645-3580E796425D}"/>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824978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2A97A-189D-C0B6-7AED-F2112ACCA90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AE99686-8450-0946-0DBE-FF908468FD3F}"/>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4" name="Footer Placeholder 3">
            <a:extLst>
              <a:ext uri="{FF2B5EF4-FFF2-40B4-BE49-F238E27FC236}">
                <a16:creationId xmlns:a16="http://schemas.microsoft.com/office/drawing/2014/main" id="{AE126CF9-D834-C073-15DC-1CE029BF2D8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DFF89C9B-2158-A985-85C7-732F1FB9B44A}"/>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85729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4BC228-E036-0557-1E31-E610BA019F12}"/>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3" name="Footer Placeholder 2">
            <a:extLst>
              <a:ext uri="{FF2B5EF4-FFF2-40B4-BE49-F238E27FC236}">
                <a16:creationId xmlns:a16="http://schemas.microsoft.com/office/drawing/2014/main" id="{F10A6CC4-1564-AFE0-E978-ED962239094D}"/>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1CA687DF-E658-5F04-C8DB-79EF74CF52AE}"/>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409371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FD49C-EE99-13FE-72E1-82D6697FA8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719AAE2D-7083-0135-8957-0454560BF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938E6FFE-2BA9-514B-C188-CB64A86F56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7FB0BF-B57B-0A34-88A1-55656E6276D5}"/>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6" name="Footer Placeholder 5">
            <a:extLst>
              <a:ext uri="{FF2B5EF4-FFF2-40B4-BE49-F238E27FC236}">
                <a16:creationId xmlns:a16="http://schemas.microsoft.com/office/drawing/2014/main" id="{DDB102C1-0945-F4D3-95C2-E6C3A8A1F6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793A6C2-A2EC-E848-308D-61BBE61CC42C}"/>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425473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6BC0D-6FC8-A5B3-857A-FDA06EBB0D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1A9C94B7-0D6A-E903-7CCA-6971355274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E29CC138-F670-554A-05FC-0BA8126AB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4F5F4E-B0EF-7B61-0F9F-12D1D24CBDDC}"/>
              </a:ext>
            </a:extLst>
          </p:cNvPr>
          <p:cNvSpPr>
            <a:spLocks noGrp="1"/>
          </p:cNvSpPr>
          <p:nvPr>
            <p:ph type="dt" sz="half" idx="10"/>
          </p:nvPr>
        </p:nvSpPr>
        <p:spPr/>
        <p:txBody>
          <a:bodyPr/>
          <a:lstStyle/>
          <a:p>
            <a:fld id="{2345C309-5EFA-4FBF-A6C3-3B205256BF4A}" type="datetimeFigureOut">
              <a:rPr lang="en-NZ" smtClean="0"/>
              <a:t>14/12/2022</a:t>
            </a:fld>
            <a:endParaRPr lang="en-NZ"/>
          </a:p>
        </p:txBody>
      </p:sp>
      <p:sp>
        <p:nvSpPr>
          <p:cNvPr id="6" name="Footer Placeholder 5">
            <a:extLst>
              <a:ext uri="{FF2B5EF4-FFF2-40B4-BE49-F238E27FC236}">
                <a16:creationId xmlns:a16="http://schemas.microsoft.com/office/drawing/2014/main" id="{779921EF-A7B0-B81C-3619-3AB7BD85E44B}"/>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CC88D01-49A5-361F-36B7-CBAACE0B4426}"/>
              </a:ext>
            </a:extLst>
          </p:cNvPr>
          <p:cNvSpPr>
            <a:spLocks noGrp="1"/>
          </p:cNvSpPr>
          <p:nvPr>
            <p:ph type="sldNum" sz="quarter" idx="12"/>
          </p:nvPr>
        </p:nvSpPr>
        <p:spPr/>
        <p:txBody>
          <a:bodyPr/>
          <a:lstStyle/>
          <a:p>
            <a:fld id="{9A269BCA-09B6-4EED-BFFD-69ACB6BEAEDE}" type="slidenum">
              <a:rPr lang="en-NZ" smtClean="0"/>
              <a:t>‹#›</a:t>
            </a:fld>
            <a:endParaRPr lang="en-NZ"/>
          </a:p>
        </p:txBody>
      </p:sp>
    </p:spTree>
    <p:extLst>
      <p:ext uri="{BB962C8B-B14F-4D97-AF65-F5344CB8AC3E}">
        <p14:creationId xmlns:p14="http://schemas.microsoft.com/office/powerpoint/2010/main" val="506310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56CB22-7BF5-8752-3715-0D3C7308C7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A875E37C-4900-6587-01CD-80159D8A3D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59B09FAD-CED8-3893-EF70-46B7C6620D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5C309-5EFA-4FBF-A6C3-3B205256BF4A}" type="datetimeFigureOut">
              <a:rPr lang="en-NZ" smtClean="0"/>
              <a:t>14/12/2022</a:t>
            </a:fld>
            <a:endParaRPr lang="en-NZ"/>
          </a:p>
        </p:txBody>
      </p:sp>
      <p:sp>
        <p:nvSpPr>
          <p:cNvPr id="5" name="Footer Placeholder 4">
            <a:extLst>
              <a:ext uri="{FF2B5EF4-FFF2-40B4-BE49-F238E27FC236}">
                <a16:creationId xmlns:a16="http://schemas.microsoft.com/office/drawing/2014/main" id="{864D91A6-A53B-DAD0-21DF-72C7564F7B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A468FF-BB9F-4F95-333A-8EFF4A944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269BCA-09B6-4EED-BFFD-69ACB6BEAEDE}" type="slidenum">
              <a:rPr lang="en-NZ" smtClean="0"/>
              <a:t>‹#›</a:t>
            </a:fld>
            <a:endParaRPr lang="en-NZ"/>
          </a:p>
        </p:txBody>
      </p:sp>
    </p:spTree>
    <p:extLst>
      <p:ext uri="{BB962C8B-B14F-4D97-AF65-F5344CB8AC3E}">
        <p14:creationId xmlns:p14="http://schemas.microsoft.com/office/powerpoint/2010/main" val="131211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sciencedirect.com/science/article/pii/S2210422416300417#bib023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ciencedirect.com/science/article/pii/S2210422416300417#bib029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sciencedirect.com/science/article/pii/S2210422416300417#bib001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alentculture.com/6-ways-leaders-can-build-a-culture-of-innovat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
          <p:cNvSpPr/>
          <p:nvPr/>
        </p:nvSpPr>
        <p:spPr>
          <a:xfrm>
            <a:off x="1524000" y="857250"/>
            <a:ext cx="9144000" cy="5143500"/>
          </a:xfrm>
          <a:prstGeom prst="rect">
            <a:avLst/>
          </a:prstGeom>
          <a:solidFill>
            <a:schemeClr val="lt1"/>
          </a:solidFill>
          <a:ln>
            <a:noFill/>
          </a:ln>
        </p:spPr>
        <p:txBody>
          <a:bodyPr spcFirstLastPara="1" wrap="square" lIns="68569" tIns="34275" rIns="68569" bIns="34275" anchor="ctr" anchorCtr="0">
            <a:noAutofit/>
          </a:bodyPr>
          <a:lstStyle/>
          <a:p>
            <a:pPr algn="ctr">
              <a:buClr>
                <a:schemeClr val="lt1"/>
              </a:buClr>
              <a:buSzPts val="1800"/>
            </a:pPr>
            <a:endParaRPr sz="1350" dirty="0">
              <a:solidFill>
                <a:srgbClr val="FFFFFF"/>
              </a:solidFill>
              <a:latin typeface="Calibri"/>
              <a:ea typeface="Calibri"/>
              <a:cs typeface="Calibri"/>
              <a:sym typeface="Calibri"/>
            </a:endParaRPr>
          </a:p>
        </p:txBody>
      </p:sp>
      <p:sp>
        <p:nvSpPr>
          <p:cNvPr id="182" name="Google Shape;182;p1"/>
          <p:cNvSpPr/>
          <p:nvPr/>
        </p:nvSpPr>
        <p:spPr>
          <a:xfrm>
            <a:off x="7918378" y="1439137"/>
            <a:ext cx="2240924" cy="2240924"/>
          </a:xfrm>
          <a:prstGeom prst="arc">
            <a:avLst>
              <a:gd name="adj1" fmla="val 14441841"/>
              <a:gd name="adj2" fmla="val 0"/>
            </a:avLst>
          </a:prstGeom>
          <a:noFill/>
          <a:ln w="127000" cap="rnd" cmpd="sng">
            <a:solidFill>
              <a:schemeClr val="accent4"/>
            </a:solidFill>
            <a:prstDash val="dash"/>
            <a:miter lim="800000"/>
            <a:headEnd type="none" w="sm" len="sm"/>
            <a:tailEnd type="none" w="sm" len="sm"/>
          </a:ln>
        </p:spPr>
        <p:txBody>
          <a:bodyPr spcFirstLastPara="1" wrap="square" lIns="68569" tIns="34275" rIns="68569" bIns="34275" anchor="ctr" anchorCtr="0">
            <a:noAutofit/>
          </a:bodyPr>
          <a:lstStyle/>
          <a:p>
            <a:pPr algn="ctr">
              <a:buClr>
                <a:schemeClr val="dk1"/>
              </a:buClr>
              <a:buSzPts val="1800"/>
            </a:pPr>
            <a:endParaRPr dirty="0">
              <a:sym typeface="Calibri"/>
            </a:endParaRPr>
          </a:p>
        </p:txBody>
      </p:sp>
      <p:sp>
        <p:nvSpPr>
          <p:cNvPr id="183" name="Google Shape;183;p1"/>
          <p:cNvSpPr txBox="1">
            <a:spLocks noGrp="1"/>
          </p:cNvSpPr>
          <p:nvPr>
            <p:ph type="ctrTitle"/>
          </p:nvPr>
        </p:nvSpPr>
        <p:spPr>
          <a:xfrm>
            <a:off x="5511727" y="1439138"/>
            <a:ext cx="4571840" cy="2240924"/>
          </a:xfrm>
          <a:prstGeom prst="rect">
            <a:avLst/>
          </a:prstGeom>
          <a:noFill/>
          <a:ln>
            <a:noFill/>
          </a:ln>
        </p:spPr>
        <p:txBody>
          <a:bodyPr spcFirstLastPara="1" vert="horz" wrap="square" lIns="68569" tIns="34275" rIns="68569" bIns="34275" rtlCol="0" anchor="b" anchorCtr="0">
            <a:normAutofit fontScale="90000"/>
          </a:bodyPr>
          <a:lstStyle/>
          <a:p>
            <a:pPr>
              <a:spcBef>
                <a:spcPts val="0"/>
              </a:spcBef>
              <a:buClr>
                <a:schemeClr val="dk1"/>
              </a:buClr>
              <a:buSzPts val="4400"/>
            </a:pPr>
            <a:r>
              <a:rPr lang="en-NZ" sz="4000" b="1" dirty="0">
                <a:latin typeface="Nunito"/>
                <a:ea typeface="Nunito"/>
                <a:cs typeface="Nunito"/>
                <a:sym typeface="Nunito"/>
              </a:rPr>
              <a:t>Innovation – the Enabling Good </a:t>
            </a:r>
            <a:r>
              <a:rPr lang="en-NZ" sz="4000" b="1" dirty="0">
                <a:latin typeface="Nunito"/>
                <a:ea typeface="Nunito"/>
                <a:cs typeface="Nunito"/>
                <a:sym typeface="Nunito"/>
                <a:extLst>
                  <a:ext uri="http://customooxmlschemas.google.com/">
                    <go:slidesCustomData xmlns:lc="http://schemas.openxmlformats.org/drawingml/2006/lockedCanvas"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Lives</a:t>
            </a:r>
            <a:r>
              <a:rPr lang="en-NZ" sz="4000" b="1" dirty="0">
                <a:latin typeface="Nunito"/>
                <a:ea typeface="Nunito"/>
                <a:cs typeface="Nunito"/>
                <a:sym typeface="Nunito"/>
              </a:rPr>
              <a:t> Approach (EGL)</a:t>
            </a:r>
            <a:endParaRPr sz="4000" b="1" dirty="0">
              <a:solidFill>
                <a:schemeClr val="tx1"/>
              </a:solidFill>
              <a:latin typeface="Nunito"/>
              <a:ea typeface="Nunito"/>
              <a:cs typeface="Nunito"/>
              <a:sym typeface="Nunito"/>
            </a:endParaRPr>
          </a:p>
        </p:txBody>
      </p:sp>
      <p:sp>
        <p:nvSpPr>
          <p:cNvPr id="184" name="Google Shape;184;p1"/>
          <p:cNvSpPr txBox="1">
            <a:spLocks noGrp="1"/>
          </p:cNvSpPr>
          <p:nvPr>
            <p:ph type="subTitle" idx="1"/>
          </p:nvPr>
        </p:nvSpPr>
        <p:spPr>
          <a:xfrm>
            <a:off x="6337300" y="3707408"/>
            <a:ext cx="3848099" cy="1730267"/>
          </a:xfrm>
          <a:prstGeom prst="rect">
            <a:avLst/>
          </a:prstGeom>
          <a:noFill/>
          <a:ln>
            <a:noFill/>
          </a:ln>
        </p:spPr>
        <p:txBody>
          <a:bodyPr spcFirstLastPara="1" vert="horz" wrap="square" lIns="68569" tIns="34275" rIns="68569" bIns="34275" rtlCol="0" anchor="t" anchorCtr="0">
            <a:normAutofit/>
          </a:bodyPr>
          <a:lstStyle/>
          <a:p>
            <a:pPr>
              <a:spcBef>
                <a:spcPts val="750"/>
              </a:spcBef>
              <a:buClr>
                <a:schemeClr val="dk1"/>
              </a:buClr>
              <a:buSzPts val="2400"/>
            </a:pPr>
            <a:endParaRPr lang="en-NZ" dirty="0"/>
          </a:p>
          <a:p>
            <a:pPr>
              <a:spcBef>
                <a:spcPts val="750"/>
              </a:spcBef>
              <a:buClr>
                <a:schemeClr val="dk1"/>
              </a:buClr>
              <a:buSzPts val="2400"/>
            </a:pPr>
            <a:endParaRPr lang="en-NZ" dirty="0"/>
          </a:p>
          <a:p>
            <a:pPr>
              <a:spcBef>
                <a:spcPts val="750"/>
              </a:spcBef>
              <a:buClr>
                <a:schemeClr val="dk1"/>
              </a:buClr>
              <a:buSzPts val="2400"/>
            </a:pPr>
            <a:r>
              <a:rPr lang="en-NZ" sz="1400" dirty="0"/>
              <a:t>Resource 3 of 3 </a:t>
            </a:r>
            <a:endParaRPr sz="1400" dirty="0"/>
          </a:p>
        </p:txBody>
      </p:sp>
      <p:pic>
        <p:nvPicPr>
          <p:cNvPr id="185" name="Google Shape;185;p1" descr="Graphical user interface, application&#10;&#10;Description automatically generated"/>
          <p:cNvPicPr preferRelativeResize="0"/>
          <p:nvPr/>
        </p:nvPicPr>
        <p:blipFill rotWithShape="1">
          <a:blip r:embed="rId3">
            <a:alphaModFix/>
          </a:blip>
          <a:srcRect/>
          <a:stretch/>
        </p:blipFill>
        <p:spPr>
          <a:xfrm>
            <a:off x="1471837" y="1052838"/>
            <a:ext cx="3659456" cy="4384832"/>
          </a:xfrm>
          <a:custGeom>
            <a:avLst/>
            <a:gdLst/>
            <a:ahLst/>
            <a:cxnLst/>
            <a:rect l="l" t="t" r="r" b="b"/>
            <a:pathLst>
              <a:path w="6094252" h="6857998" extrusionOk="0">
                <a:moveTo>
                  <a:pt x="0" y="0"/>
                </a:moveTo>
                <a:lnTo>
                  <a:pt x="5898122" y="0"/>
                </a:lnTo>
                <a:cubicBezTo>
                  <a:pt x="6006442" y="0"/>
                  <a:pt x="6094252" y="87810"/>
                  <a:pt x="6094252" y="196130"/>
                </a:cubicBezTo>
                <a:lnTo>
                  <a:pt x="6094252" y="6661869"/>
                </a:lnTo>
                <a:cubicBezTo>
                  <a:pt x="6094252" y="6756649"/>
                  <a:pt x="6027023" y="6835726"/>
                  <a:pt x="5937649" y="6854015"/>
                </a:cubicBezTo>
                <a:lnTo>
                  <a:pt x="5898132" y="6857998"/>
                </a:lnTo>
                <a:lnTo>
                  <a:pt x="0" y="6857998"/>
                </a:lnTo>
                <a:close/>
              </a:path>
            </a:pathLst>
          </a:custGeom>
          <a:noFill/>
          <a:ln>
            <a:noFill/>
          </a:ln>
        </p:spPr>
      </p:pic>
      <p:pic>
        <p:nvPicPr>
          <p:cNvPr id="2" name="Google Shape;202;p2" descr="Shape, background pattern, circle&#10;&#10;Description automatically generated">
            <a:extLst>
              <a:ext uri="{FF2B5EF4-FFF2-40B4-BE49-F238E27FC236}">
                <a16:creationId xmlns:a16="http://schemas.microsoft.com/office/drawing/2014/main" id="{47ABA92F-AFB0-E2C9-0E57-BC865F5883EB}"/>
              </a:ext>
            </a:extLst>
          </p:cNvPr>
          <p:cNvPicPr preferRelativeResize="0"/>
          <p:nvPr/>
        </p:nvPicPr>
        <p:blipFill rotWithShape="1">
          <a:blip r:embed="rId4">
            <a:alphaModFix/>
          </a:blip>
          <a:srcRect/>
          <a:stretch/>
        </p:blipFill>
        <p:spPr>
          <a:xfrm>
            <a:off x="9038006" y="4206545"/>
            <a:ext cx="2242592" cy="2151836"/>
          </a:xfrm>
          <a:custGeom>
            <a:avLst/>
            <a:gdLst/>
            <a:ahLst/>
            <a:cxnLst/>
            <a:rect l="l" t="t" r="r" b="b"/>
            <a:pathLst>
              <a:path w="4777381" h="5643794" extrusionOk="0">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9088F-ED5A-B440-FAC7-E3DF005F242B}"/>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Partnering</a:t>
            </a:r>
            <a:r>
              <a:rPr lang="en-NZ" dirty="0"/>
              <a:t> </a:t>
            </a:r>
          </a:p>
        </p:txBody>
      </p:sp>
      <p:sp>
        <p:nvSpPr>
          <p:cNvPr id="3" name="Content Placeholder 2">
            <a:extLst>
              <a:ext uri="{FF2B5EF4-FFF2-40B4-BE49-F238E27FC236}">
                <a16:creationId xmlns:a16="http://schemas.microsoft.com/office/drawing/2014/main" id="{374EA892-47BB-DD0B-5DFB-34DAA113B551}"/>
              </a:ext>
            </a:extLst>
          </p:cNvPr>
          <p:cNvSpPr>
            <a:spLocks noGrp="1"/>
          </p:cNvSpPr>
          <p:nvPr>
            <p:ph idx="1"/>
          </p:nvPr>
        </p:nvSpPr>
        <p:spPr/>
        <p:txBody>
          <a:bodyPr>
            <a:normAutofit fontScale="85000" lnSpcReduction="20000"/>
          </a:bodyPr>
          <a:lstStyle/>
          <a:p>
            <a:pPr marL="0" indent="0">
              <a:buNone/>
            </a:pPr>
            <a:endParaRPr lang="en-NZ" sz="3600" dirty="0">
              <a:latin typeface="Arial" panose="020B0604020202020204" pitchFamily="34" charset="0"/>
              <a:cs typeface="Arial" panose="020B0604020202020204" pitchFamily="34" charset="0"/>
            </a:endParaRPr>
          </a:p>
          <a:p>
            <a:pPr marL="0" indent="0">
              <a:buNone/>
            </a:pPr>
            <a:r>
              <a:rPr lang="en-NZ" sz="3600" dirty="0">
                <a:latin typeface="Arial" panose="020B0604020202020204" pitchFamily="34" charset="0"/>
                <a:cs typeface="Arial" panose="020B0604020202020204" pitchFamily="34" charset="0"/>
              </a:rPr>
              <a:t>Explore how to work well with others</a:t>
            </a:r>
          </a:p>
          <a:p>
            <a:pPr marL="0" indent="0">
              <a:buNone/>
            </a:pPr>
            <a:endParaRPr lang="en-NZ" sz="3600" dirty="0">
              <a:latin typeface="Arial" panose="020B0604020202020204" pitchFamily="34" charset="0"/>
              <a:cs typeface="Arial" panose="020B0604020202020204" pitchFamily="34" charset="0"/>
            </a:endParaRPr>
          </a:p>
          <a:p>
            <a:pPr marL="0" indent="0">
              <a:buNone/>
            </a:pPr>
            <a:r>
              <a:rPr lang="en-NZ" sz="3600" dirty="0">
                <a:latin typeface="Arial" panose="020B0604020202020204" pitchFamily="34" charset="0"/>
                <a:cs typeface="Arial" panose="020B0604020202020204" pitchFamily="34" charset="0"/>
              </a:rPr>
              <a:t>Respect and mutual advantage is key </a:t>
            </a:r>
          </a:p>
          <a:p>
            <a:pPr marL="0" indent="0">
              <a:buNone/>
            </a:pPr>
            <a:endParaRPr lang="en-NZ" sz="2400" dirty="0">
              <a:latin typeface="Arial" panose="020B0604020202020204" pitchFamily="34" charset="0"/>
              <a:cs typeface="Arial" panose="020B0604020202020204" pitchFamily="34" charset="0"/>
            </a:endParaRPr>
          </a:p>
          <a:p>
            <a:pPr marL="0" indent="0">
              <a:buNone/>
            </a:pPr>
            <a:endParaRPr lang="en-NZ" sz="2400" dirty="0">
              <a:latin typeface="Arial" panose="020B0604020202020204" pitchFamily="34" charset="0"/>
              <a:cs typeface="Arial" panose="020B0604020202020204" pitchFamily="34" charset="0"/>
            </a:endParaRPr>
          </a:p>
          <a:p>
            <a:pPr marL="0" indent="0">
              <a:buNone/>
            </a:pPr>
            <a:endParaRPr lang="en-NZ" sz="2400" dirty="0">
              <a:latin typeface="Arial" panose="020B0604020202020204" pitchFamily="34" charset="0"/>
              <a:cs typeface="Arial" panose="020B0604020202020204" pitchFamily="34" charset="0"/>
            </a:endParaRPr>
          </a:p>
          <a:p>
            <a:pPr marL="0" indent="0">
              <a:buNone/>
            </a:pPr>
            <a:r>
              <a:rPr lang="en-NZ" sz="2400" dirty="0">
                <a:latin typeface="Arial" panose="020B0604020202020204" pitchFamily="34" charset="0"/>
                <a:cs typeface="Arial" panose="020B0604020202020204" pitchFamily="34" charset="0"/>
              </a:rPr>
              <a:t>Questions</a:t>
            </a:r>
          </a:p>
          <a:p>
            <a:r>
              <a:rPr lang="en-NZ" sz="2400" b="0" i="0" dirty="0">
                <a:solidFill>
                  <a:srgbClr val="000000"/>
                </a:solidFill>
                <a:effectLst/>
                <a:latin typeface="Arial" panose="020B0604020202020204" pitchFamily="34" charset="0"/>
                <a:cs typeface="Arial" panose="020B0604020202020204" pitchFamily="34" charset="0"/>
              </a:rPr>
              <a:t>Who do we partner with?  </a:t>
            </a:r>
          </a:p>
          <a:p>
            <a:r>
              <a:rPr lang="en-NZ" sz="2400" dirty="0">
                <a:latin typeface="Arial" panose="020B0604020202020204" pitchFamily="34" charset="0"/>
                <a:cs typeface="Arial" panose="020B0604020202020204" pitchFamily="34" charset="0"/>
              </a:rPr>
              <a:t>What do we need to do/be in order to be an effective partner?</a:t>
            </a:r>
          </a:p>
          <a:p>
            <a:r>
              <a:rPr lang="en-NZ" sz="2400" dirty="0">
                <a:latin typeface="Arial" panose="020B0604020202020204" pitchFamily="34" charset="0"/>
                <a:cs typeface="Arial" panose="020B0604020202020204" pitchFamily="34" charset="0"/>
              </a:rPr>
              <a:t>How can we assist/influence others to be a good partner in change? </a:t>
            </a:r>
          </a:p>
          <a:p>
            <a:pPr marL="0" indent="0">
              <a:buNone/>
            </a:pPr>
            <a:endParaRPr lang="en-NZ" dirty="0"/>
          </a:p>
        </p:txBody>
      </p:sp>
    </p:spTree>
    <p:extLst>
      <p:ext uri="{BB962C8B-B14F-4D97-AF65-F5344CB8AC3E}">
        <p14:creationId xmlns:p14="http://schemas.microsoft.com/office/powerpoint/2010/main" val="1817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C7547-AE16-2BF0-0E89-163BD6568870}"/>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Being strategic</a:t>
            </a:r>
          </a:p>
        </p:txBody>
      </p:sp>
      <p:sp>
        <p:nvSpPr>
          <p:cNvPr id="3" name="Content Placeholder 2">
            <a:extLst>
              <a:ext uri="{FF2B5EF4-FFF2-40B4-BE49-F238E27FC236}">
                <a16:creationId xmlns:a16="http://schemas.microsoft.com/office/drawing/2014/main" id="{769E45E8-5C30-A567-8665-85FB157FA4FA}"/>
              </a:ext>
            </a:extLst>
          </p:cNvPr>
          <p:cNvSpPr>
            <a:spLocks noGrp="1"/>
          </p:cNvSpPr>
          <p:nvPr>
            <p:ph idx="1"/>
          </p:nvPr>
        </p:nvSpPr>
        <p:spPr/>
        <p:txBody>
          <a:bodyPr>
            <a:normAutofit fontScale="77500" lnSpcReduction="20000"/>
          </a:bodyPr>
          <a:lstStyle/>
          <a:p>
            <a:endParaRPr lang="en-NZ" dirty="0"/>
          </a:p>
          <a:p>
            <a:pPr marL="0" indent="0">
              <a:buNone/>
            </a:pPr>
            <a:r>
              <a:rPr lang="en-NZ" sz="3300" dirty="0"/>
              <a:t>Looking at medium and long-term aspirations and making sure what we are doing now is assisting their achievement (EGL vision and key messages)</a:t>
            </a:r>
          </a:p>
          <a:p>
            <a:pPr marL="0" indent="0">
              <a:buNone/>
            </a:pPr>
            <a:endParaRPr lang="en-NZ" sz="3300" dirty="0"/>
          </a:p>
          <a:p>
            <a:pPr marL="0" indent="0">
              <a:buNone/>
            </a:pPr>
            <a:r>
              <a:rPr lang="en-NZ" sz="3300" dirty="0"/>
              <a:t>Planning and implementing things that move us closer to where we want to be. Sometimes, this involves us in needing to prioritise and sequence (work out the best order of doing things)</a:t>
            </a:r>
          </a:p>
          <a:p>
            <a:endParaRPr lang="en-NZ" dirty="0"/>
          </a:p>
          <a:p>
            <a:endParaRPr lang="en-NZ" dirty="0"/>
          </a:p>
          <a:p>
            <a:endParaRPr lang="en-NZ" dirty="0"/>
          </a:p>
          <a:p>
            <a:pPr marL="0" indent="0">
              <a:buNone/>
            </a:pPr>
            <a:r>
              <a:rPr lang="en-NZ" dirty="0"/>
              <a:t>Question</a:t>
            </a:r>
          </a:p>
          <a:p>
            <a:r>
              <a:rPr lang="en-NZ" dirty="0"/>
              <a:t>What do we need to do so that we don’t end up with the same as we have now?</a:t>
            </a:r>
          </a:p>
        </p:txBody>
      </p:sp>
    </p:spTree>
    <p:extLst>
      <p:ext uri="{BB962C8B-B14F-4D97-AF65-F5344CB8AC3E}">
        <p14:creationId xmlns:p14="http://schemas.microsoft.com/office/powerpoint/2010/main" val="242545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79C37-8383-0AF1-E0B7-07011ACE676D}"/>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Leading change</a:t>
            </a:r>
          </a:p>
        </p:txBody>
      </p:sp>
      <p:sp>
        <p:nvSpPr>
          <p:cNvPr id="3" name="Content Placeholder 2">
            <a:extLst>
              <a:ext uri="{FF2B5EF4-FFF2-40B4-BE49-F238E27FC236}">
                <a16:creationId xmlns:a16="http://schemas.microsoft.com/office/drawing/2014/main" id="{CD16D3C5-C17A-454C-A755-49613F4B4BD0}"/>
              </a:ext>
            </a:extLst>
          </p:cNvPr>
          <p:cNvSpPr>
            <a:spLocks noGrp="1"/>
          </p:cNvSpPr>
          <p:nvPr>
            <p:ph idx="1"/>
          </p:nvPr>
        </p:nvSpPr>
        <p:spPr/>
        <p:txBody>
          <a:bodyPr>
            <a:normAutofit/>
          </a:bodyPr>
          <a:lstStyle/>
          <a:p>
            <a:pPr marL="0" indent="0">
              <a:buNone/>
            </a:pPr>
            <a:r>
              <a:rPr lang="en-NZ" dirty="0">
                <a:latin typeface="Arial" panose="020B0604020202020204" pitchFamily="34" charset="0"/>
                <a:cs typeface="Arial" panose="020B0604020202020204" pitchFamily="34" charset="0"/>
              </a:rPr>
              <a:t>The EGL approach is about disabled people and their families claiming the spaces to lead change.</a:t>
            </a:r>
          </a:p>
          <a:p>
            <a:pPr marL="0" indent="0">
              <a:buNone/>
            </a:pPr>
            <a:endParaRPr lang="en-NZ" dirty="0">
              <a:latin typeface="Arial" panose="020B0604020202020204" pitchFamily="34" charset="0"/>
              <a:cs typeface="Arial" panose="020B0604020202020204" pitchFamily="34" charset="0"/>
            </a:endParaRPr>
          </a:p>
          <a:p>
            <a:pPr marL="0" indent="0">
              <a:buNone/>
            </a:pPr>
            <a:r>
              <a:rPr lang="en-NZ" dirty="0">
                <a:latin typeface="Arial" panose="020B0604020202020204" pitchFamily="34" charset="0"/>
                <a:cs typeface="Arial" panose="020B0604020202020204" pitchFamily="34" charset="0"/>
              </a:rPr>
              <a:t>Sometimes, we may need to equip ourselves with additional skills to be effective leaders</a:t>
            </a:r>
          </a:p>
          <a:p>
            <a:pPr marL="0" indent="0">
              <a:buNone/>
            </a:pPr>
            <a:endParaRPr lang="en-NZ" dirty="0"/>
          </a:p>
          <a:p>
            <a:pPr marL="0" indent="0">
              <a:buNone/>
            </a:pPr>
            <a:endParaRPr lang="en-NZ" sz="2000" dirty="0"/>
          </a:p>
          <a:p>
            <a:pPr marL="0" indent="0">
              <a:buNone/>
            </a:pPr>
            <a:r>
              <a:rPr lang="en-NZ" sz="2000" dirty="0"/>
              <a:t>Question</a:t>
            </a:r>
          </a:p>
          <a:p>
            <a:pPr marL="0" indent="0">
              <a:buNone/>
            </a:pPr>
            <a:r>
              <a:rPr lang="en-NZ" sz="2000" dirty="0"/>
              <a:t>How can we get the skills we need to be effective leader of change?</a:t>
            </a:r>
          </a:p>
        </p:txBody>
      </p:sp>
    </p:spTree>
    <p:extLst>
      <p:ext uri="{BB962C8B-B14F-4D97-AF65-F5344CB8AC3E}">
        <p14:creationId xmlns:p14="http://schemas.microsoft.com/office/powerpoint/2010/main" val="14865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86EB-8D07-1B41-E58D-B1D66A57C682}"/>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 a social movement</a:t>
            </a:r>
          </a:p>
        </p:txBody>
      </p:sp>
      <p:sp>
        <p:nvSpPr>
          <p:cNvPr id="3" name="Content Placeholder 2">
            <a:extLst>
              <a:ext uri="{FF2B5EF4-FFF2-40B4-BE49-F238E27FC236}">
                <a16:creationId xmlns:a16="http://schemas.microsoft.com/office/drawing/2014/main" id="{E4370450-B523-1C9E-ECBC-35DBEB500D3C}"/>
              </a:ext>
            </a:extLst>
          </p:cNvPr>
          <p:cNvSpPr>
            <a:spLocks noGrp="1"/>
          </p:cNvSpPr>
          <p:nvPr>
            <p:ph idx="1"/>
          </p:nvPr>
        </p:nvSpPr>
        <p:spPr/>
        <p:txBody>
          <a:bodyPr>
            <a:normAutofit/>
          </a:bodyPr>
          <a:lstStyle/>
          <a:p>
            <a:pPr marL="0" indent="0">
              <a:buNone/>
            </a:pPr>
            <a:r>
              <a:rPr lang="en-NZ" b="0" i="0" dirty="0">
                <a:solidFill>
                  <a:srgbClr val="2E2E2E"/>
                </a:solidFill>
                <a:effectLst/>
                <a:latin typeface="NexusSerif"/>
              </a:rPr>
              <a:t>The EGL approach was developed by disabled peoples and family organisations, </a:t>
            </a:r>
            <a:r>
              <a:rPr lang="en-NZ" dirty="0">
                <a:solidFill>
                  <a:srgbClr val="2E2E2E"/>
                </a:solidFill>
                <a:latin typeface="NexusSerif"/>
              </a:rPr>
              <a:t>disabled people and family members who are innovators and innovative providers and allies.</a:t>
            </a:r>
            <a:endParaRPr lang="en-NZ" b="0" i="0" dirty="0">
              <a:solidFill>
                <a:srgbClr val="2E2E2E"/>
              </a:solidFill>
              <a:effectLst/>
              <a:latin typeface="NexusSerif"/>
            </a:endParaRPr>
          </a:p>
          <a:p>
            <a:pPr marL="0" indent="0">
              <a:buNone/>
            </a:pPr>
            <a:endParaRPr lang="en-NZ" dirty="0">
              <a:solidFill>
                <a:srgbClr val="2E2E2E"/>
              </a:solidFill>
              <a:latin typeface="NexusSerif"/>
            </a:endParaRPr>
          </a:p>
          <a:p>
            <a:pPr marL="0" indent="0">
              <a:buNone/>
            </a:pPr>
            <a:r>
              <a:rPr lang="en-NZ" b="0" i="0" dirty="0">
                <a:solidFill>
                  <a:srgbClr val="2E2E2E"/>
                </a:solidFill>
                <a:effectLst/>
                <a:latin typeface="NexusSerif"/>
              </a:rPr>
              <a:t>Grassroots innovations are “</a:t>
            </a:r>
            <a:r>
              <a:rPr lang="en-NZ" b="0" i="1" dirty="0">
                <a:solidFill>
                  <a:srgbClr val="2E2E2E"/>
                </a:solidFill>
                <a:effectLst/>
                <a:latin typeface="NexusSerif"/>
              </a:rPr>
              <a:t>networks of activists and organisations generating novel bottom–up solutions for sustainable development; solutions that respond to the local situation and the interests and values of the communities involved</a:t>
            </a:r>
            <a:r>
              <a:rPr lang="en-NZ" b="0" i="0" dirty="0">
                <a:solidFill>
                  <a:srgbClr val="2E2E2E"/>
                </a:solidFill>
                <a:effectLst/>
                <a:latin typeface="NexusSerif"/>
              </a:rPr>
              <a:t>” (</a:t>
            </a:r>
            <a:r>
              <a:rPr lang="en-NZ" b="0" i="0" u="none" strike="noStrike" dirty="0" err="1">
                <a:solidFill>
                  <a:srgbClr val="0C7DBB"/>
                </a:solidFill>
                <a:effectLst/>
                <a:latin typeface="NexusSerif"/>
                <a:hlinkClick r:id="rId3"/>
              </a:rPr>
              <a:t>Seyfang</a:t>
            </a:r>
            <a:r>
              <a:rPr lang="en-NZ" b="0" i="0" u="none" strike="noStrike" dirty="0">
                <a:solidFill>
                  <a:srgbClr val="0C7DBB"/>
                </a:solidFill>
                <a:effectLst/>
                <a:latin typeface="NexusSerif"/>
                <a:hlinkClick r:id="rId3"/>
              </a:rPr>
              <a:t> and Smith, 2007; p. 585</a:t>
            </a:r>
            <a:r>
              <a:rPr lang="en-NZ" b="0" i="0" dirty="0">
                <a:solidFill>
                  <a:srgbClr val="2E2E2E"/>
                </a:solidFill>
                <a:effectLst/>
                <a:latin typeface="NexusSerif"/>
              </a:rPr>
              <a:t>). </a:t>
            </a:r>
            <a:endParaRPr lang="en-NZ" dirty="0"/>
          </a:p>
        </p:txBody>
      </p:sp>
    </p:spTree>
    <p:extLst>
      <p:ext uri="{BB962C8B-B14F-4D97-AF65-F5344CB8AC3E}">
        <p14:creationId xmlns:p14="http://schemas.microsoft.com/office/powerpoint/2010/main" val="55355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E7E81-3EA1-4841-0936-DA42A8B30AF4}"/>
              </a:ext>
            </a:extLst>
          </p:cNvPr>
          <p:cNvSpPr>
            <a:spLocks noGrp="1"/>
          </p:cNvSpPr>
          <p:nvPr>
            <p:ph type="title"/>
          </p:nvPr>
        </p:nvSpPr>
        <p:spPr/>
        <p:txBody>
          <a:bodyPr/>
          <a:lstStyle/>
          <a:p>
            <a:r>
              <a:rPr lang="en-NZ" b="1" i="0" dirty="0">
                <a:solidFill>
                  <a:srgbClr val="2E2E2E"/>
                </a:solidFill>
                <a:effectLst/>
                <a:latin typeface="Arial" panose="020B0604020202020204" pitchFamily="34" charset="0"/>
                <a:cs typeface="Arial" panose="020B0604020202020204" pitchFamily="34" charset="0"/>
              </a:rPr>
              <a:t>Complexity Leadership Theory (CLT)</a:t>
            </a:r>
            <a:endParaRPr lang="en-NZ"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7A406C8-BFEC-624E-A334-3D800DFB05F0}"/>
              </a:ext>
            </a:extLst>
          </p:cNvPr>
          <p:cNvSpPr>
            <a:spLocks noGrp="1"/>
          </p:cNvSpPr>
          <p:nvPr>
            <p:ph idx="1"/>
          </p:nvPr>
        </p:nvSpPr>
        <p:spPr/>
        <p:txBody>
          <a:bodyPr>
            <a:normAutofit/>
          </a:bodyPr>
          <a:lstStyle/>
          <a:p>
            <a:pPr marL="0" indent="0">
              <a:buNone/>
            </a:pPr>
            <a:r>
              <a:rPr lang="en-NZ" b="0" i="0" dirty="0">
                <a:solidFill>
                  <a:srgbClr val="2E2E2E"/>
                </a:solidFill>
                <a:effectLst/>
                <a:latin typeface="NexusSerif"/>
              </a:rPr>
              <a:t>CLT identifies three types of leadership: </a:t>
            </a:r>
          </a:p>
          <a:p>
            <a:pPr marL="514350" indent="-514350">
              <a:buAutoNum type="arabicParenR"/>
            </a:pPr>
            <a:r>
              <a:rPr lang="en-NZ" b="0" i="0" dirty="0">
                <a:solidFill>
                  <a:srgbClr val="2E2E2E"/>
                </a:solidFill>
                <a:effectLst/>
                <a:latin typeface="NexusSerif"/>
              </a:rPr>
              <a:t>administrative leadership is hierarchical and controlling; </a:t>
            </a:r>
          </a:p>
          <a:p>
            <a:pPr marL="514350" indent="-514350">
              <a:buAutoNum type="arabicParenR"/>
            </a:pPr>
            <a:r>
              <a:rPr lang="en-NZ" b="0" i="0" dirty="0">
                <a:solidFill>
                  <a:srgbClr val="2E2E2E"/>
                </a:solidFill>
                <a:effectLst/>
                <a:latin typeface="NexusSerif"/>
              </a:rPr>
              <a:t>enabling leadership encourages creative problem solving, learning and adaptability; and </a:t>
            </a:r>
          </a:p>
          <a:p>
            <a:pPr marL="514350" indent="-514350">
              <a:buAutoNum type="arabicParenR"/>
            </a:pPr>
            <a:r>
              <a:rPr lang="en-NZ" b="0" i="0" dirty="0">
                <a:solidFill>
                  <a:srgbClr val="2E2E2E"/>
                </a:solidFill>
                <a:effectLst/>
                <a:latin typeface="NexusSerif"/>
              </a:rPr>
              <a:t>adaptive leadership is a dynamic that empowers change (</a:t>
            </a:r>
            <a:r>
              <a:rPr lang="en-NZ" b="0" i="0" u="none" strike="noStrike" dirty="0" err="1">
                <a:solidFill>
                  <a:srgbClr val="0C7DBB"/>
                </a:solidFill>
                <a:effectLst/>
                <a:latin typeface="NexusSerif"/>
                <a:hlinkClick r:id="rId3"/>
              </a:rPr>
              <a:t>Uhl</a:t>
            </a:r>
            <a:r>
              <a:rPr lang="en-NZ" b="0" i="0" u="none" strike="noStrike" dirty="0">
                <a:solidFill>
                  <a:srgbClr val="0C7DBB"/>
                </a:solidFill>
                <a:effectLst/>
                <a:latin typeface="NexusSerif"/>
                <a:hlinkClick r:id="rId3"/>
              </a:rPr>
              <a:t>-Bien et al., 2007; p. 299</a:t>
            </a:r>
            <a:r>
              <a:rPr lang="en-NZ" b="0" i="0" dirty="0">
                <a:solidFill>
                  <a:srgbClr val="2E2E2E"/>
                </a:solidFill>
                <a:effectLst/>
                <a:latin typeface="NexusSerif"/>
              </a:rPr>
              <a:t>). </a:t>
            </a:r>
            <a:r>
              <a:rPr lang="en-NZ" b="0" i="0" u="none" strike="noStrike" dirty="0" err="1">
                <a:solidFill>
                  <a:srgbClr val="0C7DBB"/>
                </a:solidFill>
                <a:effectLst/>
                <a:latin typeface="NexusSerif"/>
                <a:hlinkClick r:id="rId3"/>
              </a:rPr>
              <a:t>Uhl</a:t>
            </a:r>
            <a:r>
              <a:rPr lang="en-NZ" b="0" i="0" u="none" strike="noStrike" dirty="0">
                <a:solidFill>
                  <a:srgbClr val="0C7DBB"/>
                </a:solidFill>
                <a:effectLst/>
                <a:latin typeface="NexusSerif"/>
                <a:hlinkClick r:id="rId3"/>
              </a:rPr>
              <a:t>-Bien et al. (2007)</a:t>
            </a:r>
            <a:r>
              <a:rPr lang="en-NZ" b="0" i="0" dirty="0">
                <a:solidFill>
                  <a:srgbClr val="2E2E2E"/>
                </a:solidFill>
                <a:effectLst/>
                <a:latin typeface="NexusSerif"/>
              </a:rPr>
              <a:t> </a:t>
            </a:r>
          </a:p>
          <a:p>
            <a:pPr marL="514350" indent="-514350">
              <a:buAutoNum type="arabicParenR"/>
            </a:pPr>
            <a:endParaRPr lang="en-NZ" dirty="0">
              <a:solidFill>
                <a:srgbClr val="2E2E2E"/>
              </a:solidFill>
              <a:latin typeface="NexusSerif"/>
            </a:endParaRPr>
          </a:p>
          <a:p>
            <a:pPr marL="0" indent="0">
              <a:buNone/>
            </a:pPr>
            <a:r>
              <a:rPr lang="en-NZ" sz="2400" dirty="0">
                <a:latin typeface="Arial" panose="020B0604020202020204" pitchFamily="34" charset="0"/>
                <a:cs typeface="Arial" panose="020B0604020202020204" pitchFamily="34" charset="0"/>
              </a:rPr>
              <a:t>Question</a:t>
            </a:r>
          </a:p>
          <a:p>
            <a:pPr marL="0" indent="0">
              <a:buNone/>
            </a:pPr>
            <a:r>
              <a:rPr lang="en-NZ" sz="2400" dirty="0">
                <a:latin typeface="Arial" panose="020B0604020202020204" pitchFamily="34" charset="0"/>
                <a:cs typeface="Arial" panose="020B0604020202020204" pitchFamily="34" charset="0"/>
              </a:rPr>
              <a:t>What are the features of the “leadership” we want to build with EGL?</a:t>
            </a:r>
          </a:p>
          <a:p>
            <a:pPr marL="0" indent="0">
              <a:buNone/>
            </a:pPr>
            <a:endParaRPr lang="en-NZ" dirty="0"/>
          </a:p>
        </p:txBody>
      </p:sp>
    </p:spTree>
    <p:extLst>
      <p:ext uri="{BB962C8B-B14F-4D97-AF65-F5344CB8AC3E}">
        <p14:creationId xmlns:p14="http://schemas.microsoft.com/office/powerpoint/2010/main" val="3432913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FBF6B-7673-B7C8-4552-76F08C5326DE}"/>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is about claiming the space</a:t>
            </a:r>
          </a:p>
        </p:txBody>
      </p:sp>
      <p:sp>
        <p:nvSpPr>
          <p:cNvPr id="3" name="Content Placeholder 2">
            <a:extLst>
              <a:ext uri="{FF2B5EF4-FFF2-40B4-BE49-F238E27FC236}">
                <a16:creationId xmlns:a16="http://schemas.microsoft.com/office/drawing/2014/main" id="{49CDB697-96C3-B770-F477-D565C829B01F}"/>
              </a:ext>
            </a:extLst>
          </p:cNvPr>
          <p:cNvSpPr>
            <a:spLocks noGrp="1"/>
          </p:cNvSpPr>
          <p:nvPr>
            <p:ph idx="1"/>
          </p:nvPr>
        </p:nvSpPr>
        <p:spPr/>
        <p:txBody>
          <a:bodyPr>
            <a:normAutofit fontScale="92500"/>
          </a:bodyPr>
          <a:lstStyle/>
          <a:p>
            <a:pPr marL="0" indent="0">
              <a:buNone/>
            </a:pPr>
            <a:endParaRPr lang="en-NZ" b="0" i="0" dirty="0">
              <a:solidFill>
                <a:srgbClr val="2E2E2E"/>
              </a:solidFill>
              <a:effectLst/>
              <a:latin typeface="NexusSerif"/>
            </a:endParaRPr>
          </a:p>
          <a:p>
            <a:pPr marL="0" indent="0">
              <a:buNone/>
            </a:pPr>
            <a:r>
              <a:rPr lang="en-NZ" sz="3600" b="0" i="0" dirty="0">
                <a:solidFill>
                  <a:srgbClr val="2E2E2E"/>
                </a:solidFill>
                <a:effectLst/>
                <a:latin typeface="Arial" panose="020B0604020202020204" pitchFamily="34" charset="0"/>
                <a:cs typeface="Arial" panose="020B0604020202020204" pitchFamily="34" charset="0"/>
              </a:rPr>
              <a:t>Community leaders are often informal, non-elected, leaders (</a:t>
            </a:r>
            <a:r>
              <a:rPr lang="en-NZ" sz="3600" b="0" i="0" u="none" strike="noStrike" dirty="0" err="1">
                <a:solidFill>
                  <a:srgbClr val="0C7DBB"/>
                </a:solidFill>
                <a:effectLst/>
                <a:latin typeface="Arial" panose="020B0604020202020204" pitchFamily="34" charset="0"/>
                <a:cs typeface="Arial" panose="020B0604020202020204" pitchFamily="34" charset="0"/>
                <a:hlinkClick r:id="rId3"/>
              </a:rPr>
              <a:t>Bénit-Gbaffou</a:t>
            </a:r>
            <a:r>
              <a:rPr lang="en-NZ" sz="3600" b="0" i="0" u="none" strike="noStrike" dirty="0">
                <a:solidFill>
                  <a:srgbClr val="0C7DBB"/>
                </a:solidFill>
                <a:effectLst/>
                <a:latin typeface="Arial" panose="020B0604020202020204" pitchFamily="34" charset="0"/>
                <a:cs typeface="Arial" panose="020B0604020202020204" pitchFamily="34" charset="0"/>
                <a:hlinkClick r:id="rId3"/>
              </a:rPr>
              <a:t> and </a:t>
            </a:r>
            <a:r>
              <a:rPr lang="en-NZ" sz="3600" b="0" i="0" u="none" strike="noStrike" dirty="0" err="1">
                <a:solidFill>
                  <a:srgbClr val="0C7DBB"/>
                </a:solidFill>
                <a:effectLst/>
                <a:latin typeface="Arial" panose="020B0604020202020204" pitchFamily="34" charset="0"/>
                <a:cs typeface="Arial" panose="020B0604020202020204" pitchFamily="34" charset="0"/>
                <a:hlinkClick r:id="rId3"/>
              </a:rPr>
              <a:t>Katsaura</a:t>
            </a:r>
            <a:r>
              <a:rPr lang="en-NZ" sz="3600" b="0" i="0" u="none" strike="noStrike" dirty="0">
                <a:solidFill>
                  <a:srgbClr val="0C7DBB"/>
                </a:solidFill>
                <a:effectLst/>
                <a:latin typeface="Arial" panose="020B0604020202020204" pitchFamily="34" charset="0"/>
                <a:cs typeface="Arial" panose="020B0604020202020204" pitchFamily="34" charset="0"/>
                <a:hlinkClick r:id="rId3"/>
              </a:rPr>
              <a:t>, 2014</a:t>
            </a:r>
            <a:r>
              <a:rPr lang="en-NZ" sz="3600" b="0" i="0" dirty="0">
                <a:solidFill>
                  <a:srgbClr val="2E2E2E"/>
                </a:solidFill>
                <a:effectLst/>
                <a:latin typeface="Arial" panose="020B0604020202020204" pitchFamily="34" charset="0"/>
                <a:cs typeface="Arial" panose="020B0604020202020204" pitchFamily="34" charset="0"/>
              </a:rPr>
              <a:t>)</a:t>
            </a:r>
          </a:p>
          <a:p>
            <a:pPr marL="0" indent="0">
              <a:buNone/>
            </a:pPr>
            <a:endParaRPr lang="en-NZ" sz="3600" b="0" i="0" dirty="0">
              <a:solidFill>
                <a:srgbClr val="2E2E2E"/>
              </a:solidFill>
              <a:effectLst/>
              <a:latin typeface="Arial" panose="020B0604020202020204" pitchFamily="34" charset="0"/>
              <a:cs typeface="Arial" panose="020B0604020202020204" pitchFamily="34" charset="0"/>
            </a:endParaRPr>
          </a:p>
          <a:p>
            <a:pPr marL="0" indent="0">
              <a:buNone/>
            </a:pPr>
            <a:endParaRPr lang="en-NZ" dirty="0">
              <a:solidFill>
                <a:srgbClr val="2E2E2E"/>
              </a:solidFill>
              <a:latin typeface="NexusSerif"/>
            </a:endParaRPr>
          </a:p>
          <a:p>
            <a:pPr marL="0" indent="0">
              <a:buNone/>
            </a:pPr>
            <a:r>
              <a:rPr lang="en-NZ" sz="2600" dirty="0">
                <a:latin typeface="Arial" panose="020B0604020202020204" pitchFamily="34" charset="0"/>
                <a:cs typeface="Arial" panose="020B0604020202020204" pitchFamily="34" charset="0"/>
              </a:rPr>
              <a:t>Questions</a:t>
            </a:r>
          </a:p>
          <a:p>
            <a:r>
              <a:rPr lang="en-NZ" sz="2600" dirty="0">
                <a:latin typeface="Arial" panose="020B0604020202020204" pitchFamily="34" charset="0"/>
                <a:cs typeface="Arial" panose="020B0604020202020204" pitchFamily="34" charset="0"/>
              </a:rPr>
              <a:t>What spaces does EGL need to claim?</a:t>
            </a:r>
          </a:p>
          <a:p>
            <a:r>
              <a:rPr lang="en-NZ" sz="2600" dirty="0">
                <a:latin typeface="Arial" panose="020B0604020202020204" pitchFamily="34" charset="0"/>
                <a:cs typeface="Arial" panose="020B0604020202020204" pitchFamily="34" charset="0"/>
              </a:rPr>
              <a:t>How do we balance having space for individual ‘thought leaders’, representation and community mandate?</a:t>
            </a:r>
          </a:p>
          <a:p>
            <a:pPr marL="0" indent="0">
              <a:buNone/>
            </a:pPr>
            <a:endParaRPr lang="en-NZ" sz="2800" dirty="0">
              <a:latin typeface="Arial" panose="020B0604020202020204" pitchFamily="34" charset="0"/>
              <a:cs typeface="Arial" panose="020B0604020202020204" pitchFamily="34" charset="0"/>
            </a:endParaRPr>
          </a:p>
          <a:p>
            <a:pPr marL="0" indent="0">
              <a:buNone/>
            </a:pPr>
            <a:endParaRPr lang="en-NZ" dirty="0"/>
          </a:p>
        </p:txBody>
      </p:sp>
    </p:spTree>
    <p:extLst>
      <p:ext uri="{BB962C8B-B14F-4D97-AF65-F5344CB8AC3E}">
        <p14:creationId xmlns:p14="http://schemas.microsoft.com/office/powerpoint/2010/main" val="531552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EAE9-4244-D52F-C76B-92C485956089}"/>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is about having  a go</a:t>
            </a:r>
          </a:p>
        </p:txBody>
      </p:sp>
      <p:sp>
        <p:nvSpPr>
          <p:cNvPr id="3" name="Content Placeholder 2">
            <a:extLst>
              <a:ext uri="{FF2B5EF4-FFF2-40B4-BE49-F238E27FC236}">
                <a16:creationId xmlns:a16="http://schemas.microsoft.com/office/drawing/2014/main" id="{20D8EC23-576E-B858-4419-3936BE84EB43}"/>
              </a:ext>
            </a:extLst>
          </p:cNvPr>
          <p:cNvSpPr>
            <a:spLocks noGrp="1"/>
          </p:cNvSpPr>
          <p:nvPr>
            <p:ph idx="1"/>
          </p:nvPr>
        </p:nvSpPr>
        <p:spPr/>
        <p:txBody>
          <a:bodyPr>
            <a:normAutofit/>
          </a:bodyPr>
          <a:lstStyle/>
          <a:p>
            <a:pPr marL="0" indent="0">
              <a:buNone/>
            </a:pPr>
            <a:endParaRPr lang="en-NZ" b="0" i="0" dirty="0">
              <a:effectLst/>
              <a:latin typeface="Arial" panose="020B0604020202020204" pitchFamily="34" charset="0"/>
              <a:cs typeface="Arial" panose="020B0604020202020204" pitchFamily="34" charset="0"/>
            </a:endParaRPr>
          </a:p>
          <a:p>
            <a:pPr marL="0" indent="0">
              <a:buNone/>
            </a:pPr>
            <a:r>
              <a:rPr lang="en-NZ" b="0" i="0" dirty="0">
                <a:effectLst/>
                <a:latin typeface="Arial" panose="020B0604020202020204" pitchFamily="34" charset="0"/>
                <a:cs typeface="Arial" panose="020B0604020202020204" pitchFamily="34" charset="0"/>
              </a:rPr>
              <a:t>“If you’re never failing, chances are you’re not innovating much.” </a:t>
            </a:r>
          </a:p>
          <a:p>
            <a:pPr marL="0" indent="0">
              <a:buNone/>
            </a:pPr>
            <a:r>
              <a:rPr lang="en-NZ" dirty="0" err="1">
                <a:latin typeface="Arial" panose="020B0604020202020204" pitchFamily="34" charset="0"/>
                <a:cs typeface="Arial" panose="020B0604020202020204" pitchFamily="34" charset="0"/>
              </a:rPr>
              <a:t>vrs</a:t>
            </a:r>
            <a:endParaRPr lang="en-NZ" dirty="0">
              <a:latin typeface="Arial" panose="020B0604020202020204" pitchFamily="34" charset="0"/>
              <a:cs typeface="Arial" panose="020B0604020202020204" pitchFamily="34" charset="0"/>
            </a:endParaRPr>
          </a:p>
          <a:p>
            <a:pPr marL="0" indent="0">
              <a:buNone/>
            </a:pPr>
            <a:r>
              <a:rPr lang="en-NZ" dirty="0">
                <a:latin typeface="Arial" panose="020B0604020202020204" pitchFamily="34" charset="0"/>
                <a:cs typeface="Arial" panose="020B0604020202020204" pitchFamily="34" charset="0"/>
              </a:rPr>
              <a:t>Do no harm</a:t>
            </a:r>
          </a:p>
          <a:p>
            <a:pPr marL="0" indent="0">
              <a:buNone/>
            </a:pPr>
            <a:endParaRPr lang="en-NZ" sz="2800" dirty="0">
              <a:latin typeface="Arial" panose="020B0604020202020204" pitchFamily="34" charset="0"/>
              <a:cs typeface="Arial" panose="020B0604020202020204" pitchFamily="34" charset="0"/>
            </a:endParaRPr>
          </a:p>
          <a:p>
            <a:pPr marL="0" indent="0">
              <a:buNone/>
            </a:pPr>
            <a:endParaRPr lang="en-NZ" dirty="0">
              <a:latin typeface="Arial" panose="020B0604020202020204" pitchFamily="34" charset="0"/>
              <a:cs typeface="Arial" panose="020B0604020202020204" pitchFamily="34" charset="0"/>
            </a:endParaRPr>
          </a:p>
          <a:p>
            <a:pPr marL="0" indent="0">
              <a:buNone/>
            </a:pPr>
            <a:r>
              <a:rPr lang="en-NZ" sz="2400" dirty="0">
                <a:latin typeface="Arial" panose="020B0604020202020204" pitchFamily="34" charset="0"/>
                <a:cs typeface="Arial" panose="020B0604020202020204" pitchFamily="34" charset="0"/>
              </a:rPr>
              <a:t>Question</a:t>
            </a:r>
          </a:p>
          <a:p>
            <a:pPr marL="0" indent="0">
              <a:buNone/>
            </a:pPr>
            <a:r>
              <a:rPr lang="en-NZ" sz="2400" dirty="0">
                <a:latin typeface="Arial" panose="020B0604020202020204" pitchFamily="34" charset="0"/>
                <a:cs typeface="Arial" panose="020B0604020202020204" pitchFamily="34" charset="0"/>
              </a:rPr>
              <a:t>What is the balance? How do we maximise community drive</a:t>
            </a:r>
            <a:r>
              <a:rPr lang="en-NZ" sz="2400" dirty="0">
                <a:latin typeface="lato" panose="020F0502020204030203" pitchFamily="34" charset="0"/>
              </a:rPr>
              <a:t>n innovation while minimising potential unintended risk?</a:t>
            </a:r>
            <a:endParaRPr lang="en-NZ" sz="2400" dirty="0"/>
          </a:p>
        </p:txBody>
      </p:sp>
    </p:spTree>
    <p:extLst>
      <p:ext uri="{BB962C8B-B14F-4D97-AF65-F5344CB8AC3E}">
        <p14:creationId xmlns:p14="http://schemas.microsoft.com/office/powerpoint/2010/main" val="1953384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F0B94-9662-3949-8558-BDAB70094417}"/>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is about movement</a:t>
            </a:r>
          </a:p>
        </p:txBody>
      </p:sp>
      <p:sp>
        <p:nvSpPr>
          <p:cNvPr id="3" name="Content Placeholder 2">
            <a:extLst>
              <a:ext uri="{FF2B5EF4-FFF2-40B4-BE49-F238E27FC236}">
                <a16:creationId xmlns:a16="http://schemas.microsoft.com/office/drawing/2014/main" id="{E078D41D-A78D-2888-D6ED-3673EF1C8C5E}"/>
              </a:ext>
            </a:extLst>
          </p:cNvPr>
          <p:cNvSpPr>
            <a:spLocks noGrp="1"/>
          </p:cNvSpPr>
          <p:nvPr>
            <p:ph idx="1"/>
          </p:nvPr>
        </p:nvSpPr>
        <p:spPr/>
        <p:txBody>
          <a:bodyPr/>
          <a:lstStyle/>
          <a:p>
            <a:pPr marL="0" indent="0">
              <a:buNone/>
            </a:pPr>
            <a:endParaRPr lang="en-NZ" b="0" i="0" dirty="0">
              <a:solidFill>
                <a:srgbClr val="666666"/>
              </a:solidFill>
              <a:effectLst/>
              <a:latin typeface="lato" panose="020F0502020204030203" pitchFamily="34" charset="0"/>
            </a:endParaRPr>
          </a:p>
          <a:p>
            <a:pPr marL="0" indent="0">
              <a:buNone/>
            </a:pPr>
            <a:r>
              <a:rPr lang="en-NZ" sz="3600" b="0" i="0" dirty="0">
                <a:effectLst/>
                <a:latin typeface="Arial" panose="020B0604020202020204" pitchFamily="34" charset="0"/>
                <a:cs typeface="Arial" panose="020B0604020202020204" pitchFamily="34" charset="0"/>
              </a:rPr>
              <a:t>“Take time to gather data and make an informed decision — but not too much time.”</a:t>
            </a:r>
          </a:p>
          <a:p>
            <a:pPr marL="0" indent="0">
              <a:buNone/>
            </a:pPr>
            <a:r>
              <a:rPr lang="en-NZ" sz="1400" dirty="0">
                <a:hlinkClick r:id="rId3"/>
              </a:rPr>
              <a:t>6 Ways Leaders Can Build a Culture of Innovation | </a:t>
            </a:r>
            <a:r>
              <a:rPr lang="en-NZ" sz="1400" dirty="0" err="1">
                <a:hlinkClick r:id="rId3"/>
              </a:rPr>
              <a:t>TalentCulture</a:t>
            </a:r>
            <a:r>
              <a:rPr lang="en-NZ" sz="1400" b="0" i="0" dirty="0">
                <a:solidFill>
                  <a:srgbClr val="666666"/>
                </a:solidFill>
                <a:effectLst/>
                <a:latin typeface="lato" panose="020F0502020204030203" pitchFamily="34" charset="0"/>
              </a:rPr>
              <a:t> </a:t>
            </a:r>
          </a:p>
          <a:p>
            <a:pPr marL="0" indent="0">
              <a:buNone/>
            </a:pPr>
            <a:endParaRPr lang="en-NZ" sz="1400" dirty="0">
              <a:solidFill>
                <a:srgbClr val="666666"/>
              </a:solidFill>
              <a:latin typeface="lato" panose="020F0502020204030203" pitchFamily="34" charset="0"/>
            </a:endParaRPr>
          </a:p>
          <a:p>
            <a:pPr marL="0" indent="0">
              <a:buNone/>
            </a:pPr>
            <a:endParaRPr lang="en-NZ" sz="1400" dirty="0">
              <a:solidFill>
                <a:srgbClr val="666666"/>
              </a:solidFill>
              <a:latin typeface="lato" panose="020F0502020204030203" pitchFamily="34" charset="0"/>
            </a:endParaRPr>
          </a:p>
          <a:p>
            <a:pPr marL="0" indent="0">
              <a:buNone/>
            </a:pPr>
            <a:endParaRPr lang="en-NZ" sz="1400" dirty="0">
              <a:solidFill>
                <a:srgbClr val="666666"/>
              </a:solidFill>
              <a:latin typeface="lato" panose="020F0502020204030203" pitchFamily="34" charset="0"/>
            </a:endParaRPr>
          </a:p>
          <a:p>
            <a:pPr marL="0" indent="0">
              <a:buNone/>
            </a:pPr>
            <a:endParaRPr lang="en-NZ" sz="2400" dirty="0">
              <a:latin typeface="Arial" panose="020B0604020202020204" pitchFamily="34" charset="0"/>
              <a:cs typeface="Arial" panose="020B0604020202020204" pitchFamily="34" charset="0"/>
            </a:endParaRPr>
          </a:p>
          <a:p>
            <a:pPr marL="0" indent="0">
              <a:buNone/>
            </a:pPr>
            <a:r>
              <a:rPr lang="en-NZ" sz="2400" dirty="0">
                <a:latin typeface="Arial" panose="020B0604020202020204" pitchFamily="34" charset="0"/>
                <a:cs typeface="Arial" panose="020B0604020202020204" pitchFamily="34" charset="0"/>
              </a:rPr>
              <a:t>Question</a:t>
            </a:r>
          </a:p>
          <a:p>
            <a:pPr marL="0" indent="0">
              <a:buNone/>
            </a:pPr>
            <a:r>
              <a:rPr lang="en-NZ" sz="2400" dirty="0">
                <a:latin typeface="Arial" panose="020B0604020202020204" pitchFamily="34" charset="0"/>
                <a:cs typeface="Arial" panose="020B0604020202020204" pitchFamily="34" charset="0"/>
              </a:rPr>
              <a:t>What actions will bring EGL ‘to life’ in your community?</a:t>
            </a:r>
          </a:p>
        </p:txBody>
      </p:sp>
    </p:spTree>
    <p:extLst>
      <p:ext uri="{BB962C8B-B14F-4D97-AF65-F5344CB8AC3E}">
        <p14:creationId xmlns:p14="http://schemas.microsoft.com/office/powerpoint/2010/main" val="3756694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50532-FD14-7EDC-3DE9-A37CB431FCF7}"/>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is about consensus</a:t>
            </a:r>
          </a:p>
        </p:txBody>
      </p:sp>
      <p:sp>
        <p:nvSpPr>
          <p:cNvPr id="3" name="Content Placeholder 2">
            <a:extLst>
              <a:ext uri="{FF2B5EF4-FFF2-40B4-BE49-F238E27FC236}">
                <a16:creationId xmlns:a16="http://schemas.microsoft.com/office/drawing/2014/main" id="{3271F7A4-46AA-5068-BA70-A95A84270380}"/>
              </a:ext>
            </a:extLst>
          </p:cNvPr>
          <p:cNvSpPr>
            <a:spLocks noGrp="1"/>
          </p:cNvSpPr>
          <p:nvPr>
            <p:ph idx="1"/>
          </p:nvPr>
        </p:nvSpPr>
        <p:spPr/>
        <p:txBody>
          <a:bodyPr>
            <a:normAutofit/>
          </a:bodyPr>
          <a:lstStyle/>
          <a:p>
            <a:r>
              <a:rPr lang="en-NZ" sz="3200" dirty="0"/>
              <a:t>Mana Kotahitanga (the strength and integrity of unity)</a:t>
            </a:r>
          </a:p>
          <a:p>
            <a:r>
              <a:rPr lang="en-NZ" sz="3200" dirty="0"/>
              <a:t>Minimum elements of consensus</a:t>
            </a:r>
          </a:p>
          <a:p>
            <a:r>
              <a:rPr lang="en-NZ" sz="3200" dirty="0"/>
              <a:t>Consensus, individual innovation, diversity and tripartite</a:t>
            </a:r>
          </a:p>
          <a:p>
            <a:endParaRPr lang="en-NZ" dirty="0"/>
          </a:p>
          <a:p>
            <a:endParaRPr lang="en-NZ" dirty="0"/>
          </a:p>
          <a:p>
            <a:pPr marL="0" indent="0">
              <a:buNone/>
            </a:pPr>
            <a:r>
              <a:rPr lang="en-NZ" sz="2400" dirty="0">
                <a:latin typeface="Arial" panose="020B0604020202020204" pitchFamily="34" charset="0"/>
                <a:cs typeface="Arial" panose="020B0604020202020204" pitchFamily="34" charset="0"/>
              </a:rPr>
              <a:t>Question</a:t>
            </a:r>
          </a:p>
          <a:p>
            <a:pPr marL="0" indent="0">
              <a:buNone/>
            </a:pPr>
            <a:r>
              <a:rPr lang="en-NZ" sz="2400" dirty="0">
                <a:latin typeface="Arial" panose="020B0604020202020204" pitchFamily="34" charset="0"/>
                <a:cs typeface="Arial" panose="020B0604020202020204" pitchFamily="34" charset="0"/>
              </a:rPr>
              <a:t>What are some of the strengths and challenges associated with an approach that values consensus? How can we operate so all views are respected?</a:t>
            </a:r>
          </a:p>
        </p:txBody>
      </p:sp>
    </p:spTree>
    <p:extLst>
      <p:ext uri="{BB962C8B-B14F-4D97-AF65-F5344CB8AC3E}">
        <p14:creationId xmlns:p14="http://schemas.microsoft.com/office/powerpoint/2010/main" val="1419792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DC8D3-EE91-4FDE-E6BD-6AA4EB961819}"/>
              </a:ext>
            </a:extLst>
          </p:cNvPr>
          <p:cNvSpPr>
            <a:spLocks noGrp="1"/>
          </p:cNvSpPr>
          <p:nvPr>
            <p:ph type="title"/>
          </p:nvPr>
        </p:nvSpPr>
        <p:spPr/>
        <p:txBody>
          <a:bodyPr/>
          <a:lstStyle/>
          <a:p>
            <a:r>
              <a:rPr lang="en-NZ" b="1" dirty="0">
                <a:latin typeface="Arial" panose="020B0604020202020204" pitchFamily="34" charset="0"/>
                <a:cs typeface="Arial" panose="020B0604020202020204" pitchFamily="34" charset="0"/>
              </a:rPr>
              <a:t>EGL is about innovation</a:t>
            </a:r>
          </a:p>
        </p:txBody>
      </p:sp>
      <p:sp>
        <p:nvSpPr>
          <p:cNvPr id="3" name="Content Placeholder 2">
            <a:extLst>
              <a:ext uri="{FF2B5EF4-FFF2-40B4-BE49-F238E27FC236}">
                <a16:creationId xmlns:a16="http://schemas.microsoft.com/office/drawing/2014/main" id="{2D12D468-D9C8-AA33-CB28-649B25AE8206}"/>
              </a:ext>
            </a:extLst>
          </p:cNvPr>
          <p:cNvSpPr>
            <a:spLocks noGrp="1"/>
          </p:cNvSpPr>
          <p:nvPr>
            <p:ph idx="1"/>
          </p:nvPr>
        </p:nvSpPr>
        <p:spPr/>
        <p:txBody>
          <a:bodyPr>
            <a:normAutofit lnSpcReduction="10000"/>
          </a:bodyPr>
          <a:lstStyle/>
          <a:p>
            <a:r>
              <a:rPr lang="en-NZ" dirty="0"/>
              <a:t>EGL is the creation of something new that carries the aspirations of disabled people and their families.</a:t>
            </a:r>
          </a:p>
          <a:p>
            <a:r>
              <a:rPr lang="en-NZ" dirty="0"/>
              <a:t>EGL was developed because disabled people and families were tired of waiting for others.</a:t>
            </a:r>
          </a:p>
          <a:p>
            <a:r>
              <a:rPr lang="en-NZ" dirty="0"/>
              <a:t>EGL encourages disabled people and families to take control of creating a good life and leading change </a:t>
            </a:r>
          </a:p>
          <a:p>
            <a:pPr marL="0" indent="0">
              <a:buNone/>
            </a:pPr>
            <a:endParaRPr lang="en-NZ" dirty="0"/>
          </a:p>
          <a:p>
            <a:pPr marL="0" indent="0">
              <a:buNone/>
            </a:pPr>
            <a:r>
              <a:rPr lang="en-NZ" sz="2400" dirty="0">
                <a:latin typeface="Arial" panose="020B0604020202020204" pitchFamily="34" charset="0"/>
                <a:cs typeface="Arial" panose="020B0604020202020204" pitchFamily="34" charset="0"/>
              </a:rPr>
              <a:t>Question</a:t>
            </a:r>
          </a:p>
          <a:p>
            <a:pPr marL="0" indent="0">
              <a:buNone/>
            </a:pPr>
            <a:r>
              <a:rPr lang="en-NZ" sz="2400" dirty="0"/>
              <a:t>What is a current initiative that could move the EGL approach along locally/regionally?</a:t>
            </a:r>
          </a:p>
        </p:txBody>
      </p:sp>
    </p:spTree>
    <p:extLst>
      <p:ext uri="{BB962C8B-B14F-4D97-AF65-F5344CB8AC3E}">
        <p14:creationId xmlns:p14="http://schemas.microsoft.com/office/powerpoint/2010/main" val="4279993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28A4A-1210-9CE6-2D4C-5E5E92498B98}"/>
              </a:ext>
            </a:extLst>
          </p:cNvPr>
          <p:cNvSpPr>
            <a:spLocks noGrp="1"/>
          </p:cNvSpPr>
          <p:nvPr>
            <p:ph type="title"/>
          </p:nvPr>
        </p:nvSpPr>
        <p:spPr/>
        <p:txBody>
          <a:bodyPr/>
          <a:lstStyle/>
          <a:p>
            <a:r>
              <a:rPr lang="en-NZ" dirty="0">
                <a:latin typeface="Arial" panose="020B0604020202020204" pitchFamily="34" charset="0"/>
                <a:cs typeface="Arial" panose="020B0604020202020204" pitchFamily="34" charset="0"/>
              </a:rPr>
              <a:t>EGL is about aspiration and imagination </a:t>
            </a:r>
          </a:p>
        </p:txBody>
      </p:sp>
      <p:sp>
        <p:nvSpPr>
          <p:cNvPr id="3" name="Content Placeholder 2">
            <a:extLst>
              <a:ext uri="{FF2B5EF4-FFF2-40B4-BE49-F238E27FC236}">
                <a16:creationId xmlns:a16="http://schemas.microsoft.com/office/drawing/2014/main" id="{C2674C47-9592-2152-44EC-180EBBC4AA91}"/>
              </a:ext>
            </a:extLst>
          </p:cNvPr>
          <p:cNvSpPr>
            <a:spLocks noGrp="1"/>
          </p:cNvSpPr>
          <p:nvPr>
            <p:ph idx="1"/>
          </p:nvPr>
        </p:nvSpPr>
        <p:spPr>
          <a:xfrm>
            <a:off x="838200" y="1690688"/>
            <a:ext cx="10515600" cy="4486275"/>
          </a:xfrm>
        </p:spPr>
        <p:txBody>
          <a:bodyPr>
            <a:normAutofit lnSpcReduction="10000"/>
          </a:bodyPr>
          <a:lstStyle/>
          <a:p>
            <a:pPr marL="0" indent="0">
              <a:lnSpc>
                <a:spcPts val="1500"/>
              </a:lnSpc>
              <a:spcAft>
                <a:spcPts val="750"/>
              </a:spcAft>
              <a:buNone/>
            </a:pPr>
            <a:endParaRPr lang="en-N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NZ" b="0" i="0" dirty="0">
                <a:solidFill>
                  <a:srgbClr val="303336"/>
                </a:solidFill>
                <a:effectLst/>
                <a:latin typeface="Arial" panose="020B0604020202020204" pitchFamily="34" charset="0"/>
                <a:cs typeface="Arial" panose="020B0604020202020204" pitchFamily="34" charset="0"/>
              </a:rPr>
              <a:t>EGL requires us to stretch our thinking and discover new, and better, ways of doing things</a:t>
            </a:r>
          </a:p>
          <a:p>
            <a:pPr marL="0" indent="0">
              <a:buNone/>
            </a:pPr>
            <a:endParaRPr lang="en-NZ" dirty="0">
              <a:solidFill>
                <a:srgbClr val="303336"/>
              </a:solidFill>
              <a:latin typeface="Arial" panose="020B0604020202020204" pitchFamily="34" charset="0"/>
              <a:cs typeface="Arial" panose="020B0604020202020204" pitchFamily="34" charset="0"/>
            </a:endParaRPr>
          </a:p>
          <a:p>
            <a:pPr marL="0" indent="0">
              <a:buNone/>
            </a:pPr>
            <a:r>
              <a:rPr lang="en-NZ" sz="2400" b="0" i="0" dirty="0">
                <a:solidFill>
                  <a:srgbClr val="303336"/>
                </a:solidFill>
                <a:effectLst/>
                <a:latin typeface="Arial" panose="020B0604020202020204" pitchFamily="34" charset="0"/>
                <a:cs typeface="Arial" panose="020B0604020202020204" pitchFamily="34" charset="0"/>
              </a:rPr>
              <a:t>What are some of the things we:</a:t>
            </a:r>
          </a:p>
          <a:p>
            <a:r>
              <a:rPr lang="en-NZ" sz="2400" b="0" i="0" dirty="0">
                <a:solidFill>
                  <a:srgbClr val="303336"/>
                </a:solidFill>
                <a:effectLst/>
                <a:latin typeface="Arial" panose="020B0604020202020204" pitchFamily="34" charset="0"/>
                <a:cs typeface="Arial" panose="020B0604020202020204" pitchFamily="34" charset="0"/>
              </a:rPr>
              <a:t>Need to see happening?</a:t>
            </a:r>
          </a:p>
          <a:p>
            <a:r>
              <a:rPr lang="en-NZ" sz="2400" dirty="0">
                <a:solidFill>
                  <a:srgbClr val="303336"/>
                </a:solidFill>
                <a:latin typeface="Arial" panose="020B0604020202020204" pitchFamily="34" charset="0"/>
                <a:cs typeface="Arial" panose="020B0604020202020204" pitchFamily="34" charset="0"/>
              </a:rPr>
              <a:t>Would like to see happening?</a:t>
            </a:r>
          </a:p>
          <a:p>
            <a:r>
              <a:rPr lang="en-NZ" sz="2400" b="0" i="0" dirty="0">
                <a:solidFill>
                  <a:srgbClr val="303336"/>
                </a:solidFill>
                <a:effectLst/>
                <a:latin typeface="Arial" panose="020B0604020202020204" pitchFamily="34" charset="0"/>
                <a:cs typeface="Arial" panose="020B0604020202020204" pitchFamily="34" charset="0"/>
              </a:rPr>
              <a:t>Would love to see happening?</a:t>
            </a:r>
          </a:p>
          <a:p>
            <a:endParaRPr lang="en-NZ" sz="2400" dirty="0">
              <a:solidFill>
                <a:srgbClr val="303336"/>
              </a:solidFill>
              <a:latin typeface="Arial" panose="020B0604020202020204" pitchFamily="34" charset="0"/>
              <a:cs typeface="Arial" panose="020B0604020202020204" pitchFamily="34" charset="0"/>
            </a:endParaRPr>
          </a:p>
          <a:p>
            <a:pPr marL="0" indent="0">
              <a:buNone/>
            </a:pPr>
            <a:r>
              <a:rPr lang="en-NZ" sz="2400" b="0" i="0" dirty="0">
                <a:solidFill>
                  <a:srgbClr val="303336"/>
                </a:solidFill>
                <a:effectLst/>
                <a:latin typeface="Arial" panose="020B0604020202020204" pitchFamily="34" charset="0"/>
                <a:cs typeface="Arial" panose="020B0604020202020204" pitchFamily="34" charset="0"/>
              </a:rPr>
              <a:t>How will we make these things happen?</a:t>
            </a:r>
          </a:p>
          <a:p>
            <a:pPr marL="0" indent="0">
              <a:buNone/>
            </a:pPr>
            <a:endParaRPr lang="en-NZ" dirty="0">
              <a:solidFill>
                <a:srgbClr val="303336"/>
              </a:solidFill>
              <a:latin typeface="Open Sans" panose="020B0606030504020204" pitchFamily="34" charset="0"/>
            </a:endParaRPr>
          </a:p>
          <a:p>
            <a:pPr marL="0" indent="0">
              <a:buNone/>
            </a:pPr>
            <a:endParaRPr lang="en-NZ" b="0" i="0" dirty="0">
              <a:solidFill>
                <a:srgbClr val="303336"/>
              </a:solidFill>
              <a:effectLst/>
              <a:latin typeface="Open Sans" panose="020B0606030504020204" pitchFamily="34" charset="0"/>
            </a:endParaRPr>
          </a:p>
          <a:p>
            <a:pPr marL="0" indent="0">
              <a:buNone/>
            </a:pPr>
            <a:endParaRPr lang="en-NZ" dirty="0">
              <a:solidFill>
                <a:srgbClr val="303336"/>
              </a:solidFill>
              <a:latin typeface="Open Sans" panose="020B0606030504020204" pitchFamily="34" charset="0"/>
            </a:endParaRPr>
          </a:p>
        </p:txBody>
      </p:sp>
    </p:spTree>
    <p:extLst>
      <p:ext uri="{BB962C8B-B14F-4D97-AF65-F5344CB8AC3E}">
        <p14:creationId xmlns:p14="http://schemas.microsoft.com/office/powerpoint/2010/main" val="2782260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2062</TotalTime>
  <Words>2208</Words>
  <Application>Microsoft Office PowerPoint</Application>
  <PresentationFormat>Widescreen</PresentationFormat>
  <Paragraphs>190</Paragraphs>
  <Slides>12</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Calibri Light</vt:lpstr>
      <vt:lpstr>Georgia</vt:lpstr>
      <vt:lpstr>lato</vt:lpstr>
      <vt:lpstr>Merriweather</vt:lpstr>
      <vt:lpstr>NexusSerif</vt:lpstr>
      <vt:lpstr>Nunito</vt:lpstr>
      <vt:lpstr>Open Sans</vt:lpstr>
      <vt:lpstr>Office Theme</vt:lpstr>
      <vt:lpstr>Innovation – the Enabling Good Lives Approach (EGL)</vt:lpstr>
      <vt:lpstr>EGL – a social movement</vt:lpstr>
      <vt:lpstr>Complexity Leadership Theory (CLT)</vt:lpstr>
      <vt:lpstr>EGL is about claiming the space</vt:lpstr>
      <vt:lpstr>EGL is about having  a go</vt:lpstr>
      <vt:lpstr>EGL is about movement</vt:lpstr>
      <vt:lpstr>EGL is about consensus</vt:lpstr>
      <vt:lpstr>EGL is about innovation</vt:lpstr>
      <vt:lpstr>EGL is about aspiration and imagination </vt:lpstr>
      <vt:lpstr>Partnering </vt:lpstr>
      <vt:lpstr>Being strategic</vt:lpstr>
      <vt:lpstr>Leading change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Innovation – the Enabling Good Lives Approach</dc:title>
  <dc:creator>Mark Benjamin</dc:creator>
  <cp:lastModifiedBy>Mark Benjamin</cp:lastModifiedBy>
  <cp:revision>32</cp:revision>
  <dcterms:created xsi:type="dcterms:W3CDTF">2022-10-25T03:11:02Z</dcterms:created>
  <dcterms:modified xsi:type="dcterms:W3CDTF">2022-12-13T20:18:53Z</dcterms:modified>
</cp:coreProperties>
</file>